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525000" cy="53467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0B40E1-C4EA-449B-B19F-F7C8141A12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955B6B-EB08-4668-A217-C6A55A8F62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FF41A9-C094-4D91-AE77-67D48CB55C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097721-E0B2-4570-8C97-B3D87D3D5F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96B0C3-4DD2-4DDC-8542-73EB3C76B1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994A1F-C57D-4A13-8046-ED247967B6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19498D-BEC9-46D3-9F0F-A6B449F625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1D1882-5306-48D7-A27A-8101347B06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A9DFD7-83DF-4103-91EA-B7B474D8A5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3B9462-7231-4FC1-A039-D53AC358D5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4FCCED-8E15-4453-BEAB-249EFD48A6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131310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TextBox 2"/>
          <p:cNvSpPr txBox="1"/>
          <p:nvPr/>
        </p:nvSpPr>
        <p:spPr>
          <a:xfrm>
            <a:off x="1517867" y="1190099"/>
            <a:ext cx="6489266" cy="163443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000000"/>
                </a:solidFill>
                <a:latin typeface="Microsoft Yahei"/>
                <a:ea typeface="Microsoft Yahei"/>
                <a:cs typeface="Microsoft Yahei"/>
              </a:rPr>
              <a:t>传统出租车行业发展趋势报告</a:t>
            </a:r>
          </a:p>
        </p:txBody>
      </p:sp>
      <p:sp>
        <p:nvSpPr>
          <p:cNvPr id="3" name="TextBox 3"/>
          <p:cNvSpPr txBox="1"/>
          <p:nvPr/>
        </p:nvSpPr>
        <p:spPr>
          <a:xfrm>
            <a:off x="3878321" y="3025687"/>
            <a:ext cx="1768358"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375"/>
              </a:spcBef>
            </a:pPr>
            <a:endParaRPr lang="en-US" sz="1575">
              <a:solidFill>
                <a:srgbClr val="000000"/>
              </a:solidFill>
              <a:latin typeface="Microsoft Yahei"/>
              <a:ea typeface="Microsoft Yahei"/>
              <a:cs typeface="Microsoft Yahei"/>
            </a:endParaRPr>
          </a:p>
        </p:txBody>
      </p:sp>
      <p:sp>
        <p:nvSpPr>
          <p:cNvPr id="4" name="TextBox 4"/>
          <p:cNvSpPr txBox="1"/>
          <p:nvPr/>
        </p:nvSpPr>
        <p:spPr>
          <a:xfrm>
            <a:off x="3354299" y="3397929"/>
            <a:ext cx="2816403"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375"/>
              </a:spcBef>
            </a:pPr>
            <a:r>
              <a:rPr lang="en-US" sz="1575">
                <a:solidFill>
                  <a:srgbClr val="000000"/>
                </a:solidFill>
                <a:latin typeface="Microsoft Yahei"/>
                <a:ea typeface="Microsoft Yahei"/>
                <a:cs typeface="Microsoft Yahei"/>
              </a:rPr>
              <a:t>2023-11-05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891219" y="0"/>
            <a:ext cx="2194638" cy="2672828"/>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91219" y="1549433"/>
            <a:ext cx="2194638" cy="2194638"/>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472232" y="2075422"/>
            <a:ext cx="1566012" cy="480417"/>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050">
                <a:solidFill>
                  <a:srgbClr val="FFFFFF">
                    <a:alpha val="40000"/>
                  </a:srgbClr>
                </a:solidFill>
                <a:latin typeface="Microsoft Yahei"/>
                <a:ea typeface="Microsoft Yahei"/>
                <a:cs typeface="Microsoft Yahei"/>
              </a:rPr>
              <a:t>CATALOGUE</a:t>
            </a:r>
          </a:p>
        </p:txBody>
      </p:sp>
      <p:sp>
        <p:nvSpPr>
          <p:cNvPr id="5" name="TextBox 5"/>
          <p:cNvSpPr txBox="1"/>
          <p:nvPr/>
        </p:nvSpPr>
        <p:spPr>
          <a:xfrm>
            <a:off x="1288806" y="2202032"/>
            <a:ext cx="1380414" cy="1433513"/>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4500" b="1">
                <a:solidFill>
                  <a:srgbClr val="FFFFFF"/>
                </a:solidFill>
                <a:latin typeface="Microsoft Yahei"/>
                <a:ea typeface="Microsoft Yahei"/>
                <a:cs typeface="Microsoft Yahei"/>
              </a:rPr>
              <a:t>目录</a:t>
            </a:r>
          </a:p>
        </p:txBody>
      </p:sp>
      <p:sp>
        <p:nvSpPr>
          <p:cNvPr id="6" name="TextBox 6"/>
          <p:cNvSpPr txBox="1"/>
          <p:nvPr/>
        </p:nvSpPr>
        <p:spPr>
          <a:xfrm>
            <a:off x="4175611" y="1336414"/>
            <a:ext cx="4674587" cy="2815828"/>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575"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市场竞争格局</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技术创新与变革</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行业发展趋势与机遇</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行业挑战与风险</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企业战略规划与建议</a:t>
            </a:r>
          </a:p>
        </p:txBody>
      </p:sp>
      <p:cxnSp>
        <p:nvCxnSpPr>
          <p:cNvPr id="7" name="Connector 7"/>
          <p:cNvCxnSpPr/>
          <p:nvPr/>
        </p:nvCxnSpPr>
        <p:spPr>
          <a:xfrm flipH="1">
            <a:off x="2498828" y="2263629"/>
            <a:ext cx="0" cy="102306"/>
          </a:xfrm>
          <a:prstGeom prst="line">
            <a:avLst/>
          </a:prstGeom>
          <a:ln w="9525">
            <a:solidFill>
              <a:srgbClr val="FFFFFF">
                <a:alpha val="100000"/>
              </a:srgbClr>
            </a:solidFill>
            <a:prstDash val="solid"/>
          </a:ln>
        </p:spPr>
      </p:cxnSp>
      <p:cxnSp>
        <p:nvCxnSpPr>
          <p:cNvPr id="8" name="Connector 8"/>
          <p:cNvCxnSpPr/>
          <p:nvPr/>
        </p:nvCxnSpPr>
        <p:spPr>
          <a:xfrm flipH="1">
            <a:off x="1424607" y="2263629"/>
            <a:ext cx="0" cy="102306"/>
          </a:xfrm>
          <a:prstGeom prst="line">
            <a:avLst/>
          </a:prstGeom>
          <a:ln w="9525">
            <a:solidFill>
              <a:srgbClr val="FFFFFF">
                <a:alpha val="100000"/>
              </a:srgbClr>
            </a:solidFill>
            <a:prstDash val="solid"/>
          </a:ln>
        </p:spPr>
      </p:cxnSp>
      <p:sp>
        <p:nvSpPr>
          <p:cNvPr id="9" name="AutoShape 9"/>
          <p:cNvSpPr/>
          <p:nvPr/>
        </p:nvSpPr>
        <p:spPr>
          <a:xfrm>
            <a:off x="477770" y="1939037"/>
            <a:ext cx="202786" cy="1100579"/>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77770" y="1837644"/>
            <a:ext cx="202786" cy="202786"/>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98610" y="3804262"/>
            <a:ext cx="1416414" cy="1416414"/>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358185" y="0"/>
            <a:ext cx="522528" cy="1496375"/>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58185" y="1235111"/>
            <a:ext cx="522528" cy="52252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864600" y="4619275"/>
            <a:ext cx="415038" cy="41503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8421544" y="-397096"/>
            <a:ext cx="1893471" cy="1893471"/>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01</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行业概述</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1590683" y="4647951"/>
            <a:ext cx="3521603" cy="3521603"/>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6894451" y="-2665986"/>
            <a:ext cx="3521603" cy="3521603"/>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608899" y="1371050"/>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714168" y="1476319"/>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6" name="Connector 6"/>
          <p:cNvCxnSpPr/>
          <p:nvPr/>
        </p:nvCxnSpPr>
        <p:spPr>
          <a:xfrm flipH="1">
            <a:off x="858169" y="1869590"/>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8655252" y="4258850"/>
            <a:ext cx="445312" cy="445312"/>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608899" y="2971250"/>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714168" y="3076519"/>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0" name="Connector 10"/>
          <p:cNvCxnSpPr/>
          <p:nvPr/>
        </p:nvCxnSpPr>
        <p:spPr>
          <a:xfrm flipH="1">
            <a:off x="858169" y="3469790"/>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4969007" y="1371050"/>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074275" y="1476319"/>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3" name="Connector 13"/>
          <p:cNvCxnSpPr/>
          <p:nvPr/>
        </p:nvCxnSpPr>
        <p:spPr>
          <a:xfrm flipH="1">
            <a:off x="5218276" y="1869590"/>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969007" y="2971250"/>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074275" y="3076519"/>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6" name="Connector 16"/>
          <p:cNvCxnSpPr/>
          <p:nvPr/>
        </p:nvCxnSpPr>
        <p:spPr>
          <a:xfrm flipH="1">
            <a:off x="5218276" y="3469790"/>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230396" y="1371050"/>
            <a:ext cx="3051432" cy="143708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传统出租车行业是指以个体经营或出租车公司形式，提供非预约出租车服务的行业。其主要特点包括</a:t>
            </a:r>
          </a:p>
        </p:txBody>
      </p:sp>
      <p:sp>
        <p:nvSpPr>
          <p:cNvPr id="18" name="TextBox 18"/>
          <p:cNvSpPr txBox="1"/>
          <p:nvPr/>
        </p:nvSpPr>
        <p:spPr>
          <a:xfrm>
            <a:off x="1230396" y="2971250"/>
            <a:ext cx="3051432" cy="143708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2. 运营模式灵活：传统出租车行业采用巡游模式，即驾驶员在街道上巡游，寻找乘客或等待乘客召唤，这种模式使得乘客无需提前预约即可享受到服务。</a:t>
            </a:r>
          </a:p>
        </p:txBody>
      </p:sp>
      <p:sp>
        <p:nvSpPr>
          <p:cNvPr id="19" name="TextBox 19"/>
          <p:cNvSpPr txBox="1"/>
          <p:nvPr/>
        </p:nvSpPr>
        <p:spPr>
          <a:xfrm>
            <a:off x="5716085" y="2971250"/>
            <a:ext cx="3051432" cy="143708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3. 服务时间全天候：传统出租车行业提供24小时服务，无论何时何地，只要有乘客需要，就能提供服务。</a:t>
            </a:r>
          </a:p>
        </p:txBody>
      </p:sp>
      <p:sp>
        <p:nvSpPr>
          <p:cNvPr id="20" name="TextBox 20"/>
          <p:cNvSpPr txBox="1"/>
          <p:nvPr/>
        </p:nvSpPr>
        <p:spPr>
          <a:xfrm>
            <a:off x="5716085" y="1371050"/>
            <a:ext cx="3051432" cy="143708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1. 车辆数量众多：传统出租车行业拥有大量的出租车，这些车辆在城市中穿梭，为乘客提供随叫随到的服务。</a:t>
            </a:r>
          </a:p>
        </p:txBody>
      </p:sp>
      <p:sp>
        <p:nvSpPr>
          <p:cNvPr id="21" name="AutoShape 21"/>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TextBox 41"/>
          <p:cNvSpPr txBox="1"/>
          <p:nvPr/>
        </p:nvSpPr>
        <p:spPr>
          <a:xfrm>
            <a:off x="839980" y="32983"/>
            <a:ext cx="7815272" cy="857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p:bgPr>
    </p:bg>
    <p:spTree>
      <p:nvGrpSpPr>
        <p:cNvPr id="1" name=""/>
        <p:cNvGrpSpPr/>
        <p:nvPr/>
      </p:nvGrpSpPr>
      <p:grpSpPr>
        <a:xfrm>
          <a:off x="0" y="0"/>
          <a:ext cx="0" cy="0"/>
        </a:xfrm>
      </p:grpSpPr>
      <p:sp>
        <p:nvSpPr>
          <p:cNvPr id="2" name="Freeform 2"/>
          <p:cNvSpPr/>
          <p:nvPr/>
        </p:nvSpPr>
        <p:spPr>
          <a:xfrm>
            <a:off x="3182208" y="912874"/>
            <a:ext cx="355788" cy="161658"/>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369066" y="1074531"/>
            <a:ext cx="8786868" cy="3671492"/>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578662" y="912874"/>
            <a:ext cx="2874862" cy="3833150"/>
          </a:xfrm>
          <a:prstGeom prst="parallelogram">
            <a:avLst/>
          </a:prstGeom>
        </p:spPr>
      </p:pic>
      <p:sp>
        <p:nvSpPr>
          <p:cNvPr id="5" name="AutoShape 5"/>
          <p:cNvSpPr/>
          <p:nvPr/>
        </p:nvSpPr>
        <p:spPr>
          <a:xfrm>
            <a:off x="1952680" y="4872106"/>
            <a:ext cx="7203254"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377976" y="4872106"/>
            <a:ext cx="578171"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1074903" y="4844251"/>
            <a:ext cx="124000" cy="124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255625" y="4849416"/>
            <a:ext cx="115142" cy="11514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1427489" y="4854581"/>
            <a:ext cx="106285" cy="10628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1583846" y="4859746"/>
            <a:ext cx="97428" cy="97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1737996" y="4855387"/>
            <a:ext cx="88571" cy="885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TextBox 12"/>
          <p:cNvSpPr txBox="1"/>
          <p:nvPr/>
        </p:nvSpPr>
        <p:spPr>
          <a:xfrm>
            <a:off x="3714750" y="1672622"/>
            <a:ext cx="4875483"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传统出租车行业起源于19世纪末，随着城市化进程的加速和人们对出行方式的需求增加而逐渐发展壮大。在20世纪，该行业在全球范围内得到了广泛的发展和普及。</a:t>
            </a:r>
          </a:p>
        </p:txBody>
      </p:sp>
      <p:sp>
        <p:nvSpPr>
          <p:cNvPr id="13" name="TextBox 13"/>
          <p:cNvSpPr txBox="1"/>
          <p:nvPr/>
        </p:nvSpPr>
        <p:spPr>
          <a:xfrm>
            <a:off x="3714750" y="3222117"/>
            <a:ext cx="4875483"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近年来，随着共享经济和互联网技术的快速发展，传统出租车行业面临着新的挑战和机遇。一些城市开始尝试引入预约服务和网约车服务，以满足消费者对出行方式多样化的需求。</a:t>
            </a:r>
          </a:p>
        </p:txBody>
      </p:sp>
      <p:sp>
        <p:nvSpPr>
          <p:cNvPr id="14" name="AutoShape 14"/>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TextBox 34"/>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历史与发展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cxnSp>
        <p:nvCxnSpPr>
          <p:cNvPr id="2" name="Connector 2"/>
          <p:cNvCxnSpPr/>
          <p:nvPr/>
        </p:nvCxnSpPr>
        <p:spPr>
          <a:xfrm>
            <a:off x="3426287" y="2576798"/>
            <a:ext cx="6072976"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2878265" y="2528331"/>
            <a:ext cx="548022" cy="96092"/>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2836928" y="2528331"/>
            <a:ext cx="96092" cy="9609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3370328" y="2528331"/>
            <a:ext cx="96092" cy="9609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965924" y="454948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924586" y="454948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457986" y="454948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9" name="Connector 9"/>
          <p:cNvCxnSpPr/>
          <p:nvPr/>
        </p:nvCxnSpPr>
        <p:spPr>
          <a:xfrm>
            <a:off x="1513946" y="4607476"/>
            <a:ext cx="801105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2781961" y="1391808"/>
            <a:ext cx="6075734"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传统出租车行业的规模在不同国家和地区存在差异。在一些发达国家和地区，由于人口基数大、城市化程度高，传统出租车行业的规模相对较大。而在一些发展中国家和地区，由于人口分布较为分散、城市化程度较低，传统出租车行业的规模相对较小。</a:t>
            </a:r>
          </a:p>
        </p:txBody>
      </p:sp>
      <p:sp>
        <p:nvSpPr>
          <p:cNvPr id="11" name="TextBox 11"/>
          <p:cNvSpPr txBox="1"/>
          <p:nvPr/>
        </p:nvSpPr>
        <p:spPr>
          <a:xfrm>
            <a:off x="924586" y="3382533"/>
            <a:ext cx="609871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随着城市化进程的加速和人们对出行方式的需求增加，传统出租车行业在未来仍将保持稳定增长。同时，随着科技的不断进步和应用，传统出租车行业也将不断进行创新和升级，提高服务质量和效率。</a:t>
            </a:r>
          </a:p>
        </p:txBody>
      </p:sp>
      <p:sp>
        <p:nvSpPr>
          <p:cNvPr id="12" name="AutoShape 1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行业规模与增长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02</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市场竞争格局</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cxnSp>
        <p:nvCxnSpPr>
          <p:cNvPr id="2" name="Connector 2"/>
          <p:cNvCxnSpPr/>
          <p:nvPr/>
        </p:nvCxnSpPr>
        <p:spPr>
          <a:xfrm flipH="1">
            <a:off x="944678" y="845676"/>
            <a:ext cx="0" cy="4512136"/>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682184" y="1040895"/>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772096" y="1130806"/>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1681278" y="1022583"/>
            <a:ext cx="7179480" cy="50355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rot="-5400000">
            <a:off x="1499845" y="1151484"/>
            <a:ext cx="216262" cy="24575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1681278" y="2396349"/>
            <a:ext cx="7179480" cy="50355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rot="-5400000">
            <a:off x="1499845" y="2525250"/>
            <a:ext cx="216262" cy="24575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1681278" y="3770115"/>
            <a:ext cx="7179480" cy="50355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rot="-5400000">
            <a:off x="1499845" y="3899016"/>
            <a:ext cx="216262" cy="24575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TextBox 11"/>
          <p:cNvSpPr txBox="1"/>
          <p:nvPr/>
        </p:nvSpPr>
        <p:spPr>
          <a:xfrm>
            <a:off x="1854050" y="986153"/>
            <a:ext cx="5588727"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公司A</a:t>
            </a:r>
          </a:p>
        </p:txBody>
      </p:sp>
      <p:sp>
        <p:nvSpPr>
          <p:cNvPr id="12" name="TextBox 12"/>
          <p:cNvSpPr txBox="1"/>
          <p:nvPr/>
        </p:nvSpPr>
        <p:spPr>
          <a:xfrm>
            <a:off x="1775643" y="1600247"/>
            <a:ext cx="7006708" cy="666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该公司在传统出租车行业中拥有领先地位，其服务质量和品牌形象深入人心。主要竞争优势包括其规模效应、广泛的服务网络和先进的管理系统。</a:t>
            </a:r>
          </a:p>
        </p:txBody>
      </p:sp>
      <p:sp>
        <p:nvSpPr>
          <p:cNvPr id="13" name="TextBox 13"/>
          <p:cNvSpPr txBox="1"/>
          <p:nvPr/>
        </p:nvSpPr>
        <p:spPr>
          <a:xfrm>
            <a:off x="1870007" y="2362650"/>
            <a:ext cx="5588727"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公司B</a:t>
            </a:r>
          </a:p>
        </p:txBody>
      </p:sp>
      <p:sp>
        <p:nvSpPr>
          <p:cNvPr id="14" name="TextBox 14"/>
          <p:cNvSpPr txBox="1"/>
          <p:nvPr/>
        </p:nvSpPr>
        <p:spPr>
          <a:xfrm>
            <a:off x="1775643" y="2957054"/>
            <a:ext cx="6990751" cy="666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该公司以提供高品质服务著称，其特色服务如预约服务、电话叫车服务等受到广泛好评。尽管在规模上不如公司A，但凭借其优质服务，仍占据了相当大的市场份额。</a:t>
            </a:r>
          </a:p>
        </p:txBody>
      </p:sp>
      <p:sp>
        <p:nvSpPr>
          <p:cNvPr id="15" name="TextBox 15"/>
          <p:cNvSpPr txBox="1"/>
          <p:nvPr/>
        </p:nvSpPr>
        <p:spPr>
          <a:xfrm>
            <a:off x="1898582" y="3741540"/>
            <a:ext cx="5588727"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公司C</a:t>
            </a:r>
          </a:p>
        </p:txBody>
      </p:sp>
      <p:sp>
        <p:nvSpPr>
          <p:cNvPr id="16" name="TextBox 16"/>
          <p:cNvSpPr txBox="1"/>
          <p:nvPr/>
        </p:nvSpPr>
        <p:spPr>
          <a:xfrm>
            <a:off x="1789930" y="4330820"/>
            <a:ext cx="6962176" cy="666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该公司拥有大量的出租车数量，提供全方位的出租车服务。在价格策略上，采取较为灵活的定价方式，以满足不同消费者的需求。</a:t>
            </a:r>
          </a:p>
        </p:txBody>
      </p:sp>
      <p:sp>
        <p:nvSpPr>
          <p:cNvPr id="17" name="TextBox 17"/>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主要竞争对手分析</a:t>
            </a:r>
          </a:p>
        </p:txBody>
      </p:sp>
      <p:sp>
        <p:nvSpPr>
          <p:cNvPr id="18" name="AutoShape 1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682184" y="2396349"/>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772096" y="2486260"/>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682184" y="3770115"/>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772096" y="3860026"/>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TextBox 22"/>
          <p:cNvSpPr txBox="1"/>
          <p:nvPr/>
        </p:nvSpPr>
        <p:spPr>
          <a:xfrm>
            <a:off x="918511" y="32983"/>
            <a:ext cx="7815272" cy="857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市场份额分布</a:t>
            </a:r>
          </a:p>
        </p:txBody>
      </p:sp>
      <p:sp>
        <p:nvSpPr>
          <p:cNvPr id="23" name="AutoShape 23"/>
          <p:cNvSpPr/>
          <p:nvPr/>
        </p:nvSpPr>
        <p:spPr>
          <a:xfrm>
            <a:off x="4172703" y="913509"/>
            <a:ext cx="1782119" cy="1782119"/>
          </a:xfrm>
          <a:prstGeom prst="ellipse">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Freeform 24"/>
          <p:cNvSpPr/>
          <p:nvPr/>
        </p:nvSpPr>
        <p:spPr>
          <a:xfrm>
            <a:off x="4826147" y="1544359"/>
            <a:ext cx="475232" cy="475232"/>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3570178" y="2019590"/>
            <a:ext cx="1493585" cy="1493585"/>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Freeform 26"/>
          <p:cNvSpPr/>
          <p:nvPr/>
        </p:nvSpPr>
        <p:spPr>
          <a:xfrm>
            <a:off x="4028437" y="2528029"/>
            <a:ext cx="577067" cy="476708"/>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613990" y="2962556"/>
            <a:ext cx="1188079" cy="118807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Freeform 28"/>
          <p:cNvSpPr/>
          <p:nvPr/>
        </p:nvSpPr>
        <p:spPr>
          <a:xfrm>
            <a:off x="4923220" y="3286776"/>
            <a:ext cx="569619" cy="5396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083598" y="3724580"/>
            <a:ext cx="1043812" cy="1043812"/>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Freeform 30"/>
          <p:cNvSpPr/>
          <p:nvPr/>
        </p:nvSpPr>
        <p:spPr>
          <a:xfrm>
            <a:off x="4401092" y="4059769"/>
            <a:ext cx="408824" cy="373434"/>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6277928" y="1448600"/>
            <a:ext cx="2580109" cy="78432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999">
                <a:solidFill>
                  <a:schemeClr val="dk1"/>
                </a:solidFill>
                <a:latin typeface="Microsoft Yahei"/>
                <a:ea typeface="Microsoft Yahei"/>
                <a:cs typeface="Microsoft Yahei"/>
              </a:rPr>
              <a:t>公司A：30%</a:t>
            </a:r>
          </a:p>
        </p:txBody>
      </p:sp>
      <p:sp>
        <p:nvSpPr>
          <p:cNvPr id="32" name="TextBox 32"/>
          <p:cNvSpPr txBox="1"/>
          <p:nvPr/>
        </p:nvSpPr>
        <p:spPr>
          <a:xfrm>
            <a:off x="6277928" y="3179801"/>
            <a:ext cx="2580109" cy="78432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999">
                <a:solidFill>
                  <a:schemeClr val="dk1"/>
                </a:solidFill>
                <a:latin typeface="Microsoft Yahei"/>
                <a:ea typeface="Microsoft Yahei"/>
                <a:cs typeface="Microsoft Yahei"/>
              </a:rPr>
              <a:t>公司C：20%</a:t>
            </a:r>
          </a:p>
        </p:txBody>
      </p:sp>
      <p:sp>
        <p:nvSpPr>
          <p:cNvPr id="33" name="TextBox 33"/>
          <p:cNvSpPr txBox="1"/>
          <p:nvPr/>
        </p:nvSpPr>
        <p:spPr>
          <a:xfrm>
            <a:off x="1170199" y="3913111"/>
            <a:ext cx="2580109" cy="78432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999">
                <a:solidFill>
                  <a:schemeClr val="dk1"/>
                </a:solidFill>
                <a:latin typeface="Microsoft Yahei"/>
                <a:ea typeface="Microsoft Yahei"/>
                <a:cs typeface="Microsoft Yahei"/>
              </a:rPr>
              <a:t>其他公司：25%</a:t>
            </a:r>
          </a:p>
        </p:txBody>
      </p:sp>
      <p:sp>
        <p:nvSpPr>
          <p:cNvPr id="34" name="TextBox 34"/>
          <p:cNvSpPr txBox="1"/>
          <p:nvPr/>
        </p:nvSpPr>
        <p:spPr>
          <a:xfrm>
            <a:off x="678911" y="2362252"/>
            <a:ext cx="2580109" cy="78432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999">
                <a:solidFill>
                  <a:schemeClr val="dk1"/>
                </a:solidFill>
                <a:latin typeface="Microsoft Yahei"/>
                <a:ea typeface="Microsoft Yahei"/>
                <a:cs typeface="Microsoft Yahei"/>
              </a:rPr>
              <a:t>公司B：25%</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TextBox 22"/>
          <p:cNvSpPr txBox="1"/>
          <p:nvPr/>
        </p:nvSpPr>
        <p:spPr>
          <a:xfrm>
            <a:off x="952245" y="130537"/>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竞争策略与优劣势分析</a:t>
            </a:r>
          </a:p>
        </p:txBody>
      </p:sp>
      <p:sp>
        <p:nvSpPr>
          <p:cNvPr id="23" name="AutoShape 23"/>
          <p:cNvSpPr/>
          <p:nvPr/>
        </p:nvSpPr>
        <p:spPr>
          <a:xfrm>
            <a:off x="396777" y="4936668"/>
            <a:ext cx="548022" cy="9609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355440" y="4936668"/>
            <a:ext cx="96092" cy="960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888840" y="4936668"/>
            <a:ext cx="96092" cy="960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26" name="Connector 26"/>
          <p:cNvCxnSpPr/>
          <p:nvPr/>
        </p:nvCxnSpPr>
        <p:spPr>
          <a:xfrm>
            <a:off x="944799" y="4994660"/>
            <a:ext cx="858738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7" name="AutoShape 27"/>
          <p:cNvSpPr/>
          <p:nvPr/>
        </p:nvSpPr>
        <p:spPr>
          <a:xfrm>
            <a:off x="706988" y="1092465"/>
            <a:ext cx="2023533" cy="1176867"/>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52245" y="2025393"/>
            <a:ext cx="2243667" cy="2455333"/>
          </a:xfrm>
          <a:prstGeom prst="roundRect">
            <a:avLst/>
          </a:prstGeom>
          <a:solidFill>
            <a:schemeClr val="accent2">
              <a:lumMod val="20000"/>
              <a:lumOff val="80000"/>
              <a:alpha val="90000"/>
            </a:schemeClr>
          </a:solidFill>
          <a:ln w="2540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TextBox 29"/>
          <p:cNvSpPr txBox="1"/>
          <p:nvPr/>
        </p:nvSpPr>
        <p:spPr>
          <a:xfrm>
            <a:off x="790320" y="1178190"/>
            <a:ext cx="1837276" cy="7771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1650" b="1">
                <a:solidFill>
                  <a:srgbClr val="FFFFFF"/>
                </a:solidFill>
                <a:latin typeface="Microsoft Yahei"/>
                <a:ea typeface="Microsoft Yahei"/>
                <a:cs typeface="Microsoft Yahei"/>
              </a:rPr>
              <a:t>公司A</a:t>
            </a:r>
          </a:p>
        </p:txBody>
      </p:sp>
      <p:sp>
        <p:nvSpPr>
          <p:cNvPr id="30" name="AutoShape 30"/>
          <p:cNvSpPr/>
          <p:nvPr/>
        </p:nvSpPr>
        <p:spPr>
          <a:xfrm>
            <a:off x="3518038" y="1113204"/>
            <a:ext cx="2023533" cy="1176867"/>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3763295" y="2046132"/>
            <a:ext cx="2243667" cy="2455333"/>
          </a:xfrm>
          <a:prstGeom prst="roundRect">
            <a:avLst/>
          </a:prstGeom>
          <a:solidFill>
            <a:schemeClr val="accent1">
              <a:lumMod val="20000"/>
              <a:lumOff val="80000"/>
              <a:alpha val="90000"/>
            </a:schemeClr>
          </a:solidFill>
          <a:ln w="2540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407288" y="1113204"/>
            <a:ext cx="2023533" cy="1176867"/>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652545" y="2046132"/>
            <a:ext cx="2243667" cy="2455333"/>
          </a:xfrm>
          <a:prstGeom prst="roundRect">
            <a:avLst/>
          </a:prstGeom>
          <a:solidFill>
            <a:schemeClr val="accent2">
              <a:lumMod val="20000"/>
              <a:lumOff val="80000"/>
              <a:alpha val="90000"/>
            </a:schemeClr>
          </a:solidFill>
          <a:ln w="2540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TextBox 34"/>
          <p:cNvSpPr txBox="1"/>
          <p:nvPr/>
        </p:nvSpPr>
        <p:spPr>
          <a:xfrm>
            <a:off x="1104884" y="2328340"/>
            <a:ext cx="1958014"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71D40"/>
                </a:solidFill>
                <a:latin typeface="Microsoft Yahei"/>
                <a:ea typeface="Microsoft Yahei"/>
                <a:cs typeface="Microsoft Yahei"/>
              </a:rPr>
              <a:t>主要竞争优势在于其规模效应和先进的管理系统。但随着新兴的共享经济模式的崛起，公司A面临着来自新型出行方式的竞争压力。</a:t>
            </a:r>
          </a:p>
        </p:txBody>
      </p:sp>
      <p:sp>
        <p:nvSpPr>
          <p:cNvPr id="35" name="TextBox 35"/>
          <p:cNvSpPr txBox="1"/>
          <p:nvPr/>
        </p:nvSpPr>
        <p:spPr>
          <a:xfrm>
            <a:off x="3906121" y="2328340"/>
            <a:ext cx="1958014" cy="1824038"/>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050">
                <a:solidFill>
                  <a:srgbClr val="071D40"/>
                </a:solidFill>
                <a:latin typeface="Microsoft Yahei"/>
                <a:ea typeface="Microsoft Yahei"/>
                <a:cs typeface="Microsoft Yahei"/>
              </a:rPr>
              <a:t>以提供高品质服务为主打，其预约服务和电话叫车服务极大地提高了用户的使用体验。但随着科技的进步，其他竞争对手也在模仿这些服务，使得公司B的优势逐渐减弱。</a:t>
            </a:r>
          </a:p>
        </p:txBody>
      </p:sp>
      <p:sp>
        <p:nvSpPr>
          <p:cNvPr id="36" name="TextBox 36"/>
          <p:cNvSpPr txBox="1"/>
          <p:nvPr/>
        </p:nvSpPr>
        <p:spPr>
          <a:xfrm>
            <a:off x="6821830" y="2328340"/>
            <a:ext cx="1958014"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71D40"/>
                </a:solidFill>
                <a:latin typeface="Microsoft Yahei"/>
                <a:ea typeface="Microsoft Yahei"/>
                <a:cs typeface="Microsoft Yahei"/>
              </a:rPr>
              <a:t>以全方位服务著称，几乎能满足消费者的所有出行需求。但随着市场的饱和和竞争的加剧，公司C需要寻找新的增长点以保持其市场地位。</a:t>
            </a:r>
          </a:p>
        </p:txBody>
      </p:sp>
      <p:sp>
        <p:nvSpPr>
          <p:cNvPr id="37" name="TextBox 37"/>
          <p:cNvSpPr txBox="1"/>
          <p:nvPr/>
        </p:nvSpPr>
        <p:spPr>
          <a:xfrm>
            <a:off x="3611167" y="1178190"/>
            <a:ext cx="1837276" cy="7771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1650" b="1">
                <a:solidFill>
                  <a:srgbClr val="FFFFFF"/>
                </a:solidFill>
                <a:latin typeface="Microsoft Yahei"/>
                <a:ea typeface="Microsoft Yahei"/>
                <a:cs typeface="Microsoft Yahei"/>
              </a:rPr>
              <a:t>公司B</a:t>
            </a:r>
          </a:p>
        </p:txBody>
      </p:sp>
      <p:sp>
        <p:nvSpPr>
          <p:cNvPr id="38" name="TextBox 38"/>
          <p:cNvSpPr txBox="1"/>
          <p:nvPr/>
        </p:nvSpPr>
        <p:spPr>
          <a:xfrm>
            <a:off x="6500417" y="1178190"/>
            <a:ext cx="1837276" cy="7771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1650" b="1">
                <a:solidFill>
                  <a:srgbClr val="FFFFFF"/>
                </a:solidFill>
                <a:latin typeface="Microsoft Yahei"/>
                <a:ea typeface="Microsoft Yahei"/>
                <a:cs typeface="Microsoft Yahei"/>
              </a:rPr>
              <a:t>公司C</a:t>
            </a:r>
          </a:p>
        </p:txBody>
      </p:sp>
      <p:sp>
        <p:nvSpPr>
          <p:cNvPr id="39" name="Freeform 39"/>
          <p:cNvSpPr/>
          <p:nvPr/>
        </p:nvSpPr>
        <p:spPr>
          <a:xfrm>
            <a:off x="2917959" y="1441715"/>
            <a:ext cx="397933" cy="397933"/>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Freeform 40"/>
          <p:cNvSpPr/>
          <p:nvPr/>
        </p:nvSpPr>
        <p:spPr>
          <a:xfrm>
            <a:off x="5807995" y="1394453"/>
            <a:ext cx="397933" cy="397933"/>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03</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技术创新与变革</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TextBox 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智能化发展</a:t>
            </a:r>
          </a:p>
        </p:txBody>
      </p:sp>
      <p:sp>
        <p:nvSpPr>
          <p:cNvPr id="3" name="AutoShape 3"/>
          <p:cNvSpPr/>
          <p:nvPr/>
        </p:nvSpPr>
        <p:spPr>
          <a:xfrm>
            <a:off x="6759636" y="1546364"/>
            <a:ext cx="1665725" cy="303696"/>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759636" y="1423091"/>
            <a:ext cx="1665725" cy="303696"/>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929638" y="1546364"/>
            <a:ext cx="1665725" cy="303696"/>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929638" y="1423091"/>
            <a:ext cx="1665725" cy="303696"/>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9639" y="1546364"/>
            <a:ext cx="1665725" cy="303696"/>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99639" y="1423091"/>
            <a:ext cx="1665725" cy="303696"/>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93443" y="1965656"/>
            <a:ext cx="2314076" cy="8763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chemeClr val="accent1"/>
                </a:solidFill>
                <a:latin typeface="Microsoft Yahei"/>
                <a:ea typeface="Microsoft Yahei"/>
                <a:cs typeface="Microsoft Yahei"/>
              </a:rPr>
              <a:t>车辆智能化</a:t>
            </a:r>
          </a:p>
        </p:txBody>
      </p:sp>
      <p:sp>
        <p:nvSpPr>
          <p:cNvPr id="10" name="TextBox 10"/>
          <p:cNvSpPr txBox="1"/>
          <p:nvPr/>
        </p:nvSpPr>
        <p:spPr>
          <a:xfrm>
            <a:off x="855345" y="2777930"/>
            <a:ext cx="2350036" cy="144065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随着车载智能设备的普及，传统出租车行业将逐步实现车辆智能化，包括智能导航、智能驾驶辅助等功能，提高行车安全和乘坐舒适度。</a:t>
            </a:r>
          </a:p>
        </p:txBody>
      </p:sp>
      <p:sp>
        <p:nvSpPr>
          <p:cNvPr id="11" name="TextBox 11"/>
          <p:cNvSpPr txBox="1"/>
          <p:nvPr/>
        </p:nvSpPr>
        <p:spPr>
          <a:xfrm>
            <a:off x="3623442" y="1965656"/>
            <a:ext cx="2314076" cy="8763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chemeClr val="accent1"/>
                </a:solidFill>
                <a:latin typeface="Microsoft Yahei"/>
                <a:ea typeface="Microsoft Yahei"/>
                <a:cs typeface="Microsoft Yahei"/>
              </a:rPr>
              <a:t>信息化管理</a:t>
            </a:r>
          </a:p>
        </p:txBody>
      </p:sp>
      <p:sp>
        <p:nvSpPr>
          <p:cNvPr id="12" name="TextBox 12"/>
          <p:cNvSpPr txBox="1"/>
          <p:nvPr/>
        </p:nvSpPr>
        <p:spPr>
          <a:xfrm>
            <a:off x="3690433" y="2777930"/>
            <a:ext cx="2350036" cy="144065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通过信息化技术实现车辆调度、计价、支付等功能，提高运营效率和服务质量。</a:t>
            </a:r>
          </a:p>
        </p:txBody>
      </p:sp>
      <p:sp>
        <p:nvSpPr>
          <p:cNvPr id="13" name="TextBox 13"/>
          <p:cNvSpPr txBox="1"/>
          <p:nvPr/>
        </p:nvSpPr>
        <p:spPr>
          <a:xfrm>
            <a:off x="6453440" y="1965656"/>
            <a:ext cx="2314076" cy="8763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chemeClr val="accent1"/>
                </a:solidFill>
                <a:latin typeface="Microsoft Yahei"/>
                <a:ea typeface="Microsoft Yahei"/>
                <a:cs typeface="Microsoft Yahei"/>
              </a:rPr>
              <a:t>互联网平台建设</a:t>
            </a:r>
          </a:p>
        </p:txBody>
      </p:sp>
      <p:sp>
        <p:nvSpPr>
          <p:cNvPr id="14" name="TextBox 14"/>
          <p:cNvSpPr txBox="1"/>
          <p:nvPr/>
        </p:nvSpPr>
        <p:spPr>
          <a:xfrm>
            <a:off x="6532266" y="2777930"/>
            <a:ext cx="2350036" cy="144065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利用互联网技术搭建线上平台，方便乘客预订、支付和评价服务，提高行业透明度和服务质量。</a:t>
            </a:r>
          </a:p>
        </p:txBody>
      </p:sp>
      <p:sp>
        <p:nvSpPr>
          <p:cNvPr id="15" name="TextBox 15"/>
          <p:cNvSpPr txBox="1"/>
          <p:nvPr/>
        </p:nvSpPr>
        <p:spPr>
          <a:xfrm>
            <a:off x="1156724" y="797242"/>
            <a:ext cx="1551555" cy="11906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4500" b="1">
                <a:solidFill>
                  <a:schemeClr val="accent1"/>
                </a:solidFill>
                <a:latin typeface="Microsoft Yahei"/>
                <a:ea typeface="Microsoft Yahei"/>
                <a:cs typeface="Microsoft Yahei"/>
              </a:rPr>
              <a:t>01</a:t>
            </a:r>
          </a:p>
        </p:txBody>
      </p:sp>
      <p:sp>
        <p:nvSpPr>
          <p:cNvPr id="16" name="TextBox 16"/>
          <p:cNvSpPr txBox="1"/>
          <p:nvPr/>
        </p:nvSpPr>
        <p:spPr>
          <a:xfrm>
            <a:off x="3935443" y="797242"/>
            <a:ext cx="1655076" cy="11906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4500" b="1">
                <a:solidFill>
                  <a:schemeClr val="accent1"/>
                </a:solidFill>
                <a:latin typeface="Microsoft Yahei"/>
                <a:ea typeface="Microsoft Yahei"/>
                <a:cs typeface="Microsoft Yahei"/>
              </a:rPr>
              <a:t>02</a:t>
            </a:r>
          </a:p>
        </p:txBody>
      </p:sp>
      <p:sp>
        <p:nvSpPr>
          <p:cNvPr id="17" name="TextBox 17"/>
          <p:cNvSpPr txBox="1"/>
          <p:nvPr/>
        </p:nvSpPr>
        <p:spPr>
          <a:xfrm>
            <a:off x="6816154" y="827779"/>
            <a:ext cx="1552690" cy="11906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4500" b="1">
                <a:solidFill>
                  <a:schemeClr val="accent1"/>
                </a:solidFill>
                <a:latin typeface="Microsoft Yahei"/>
                <a:ea typeface="Microsoft Yahei"/>
                <a:cs typeface="Microsoft Yahei"/>
              </a:rPr>
              <a:t>03</a:t>
            </a:r>
          </a:p>
        </p:txBody>
      </p:sp>
      <p:sp>
        <p:nvSpPr>
          <p:cNvPr id="18" name="AutoShape 1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5541059" y="1218194"/>
            <a:ext cx="3510022" cy="3510022"/>
          </a:xfrm>
          <a:prstGeom prst="roundRect">
            <a:avLst/>
          </a:prstGeom>
        </p:spPr>
      </p:pic>
      <p:sp>
        <p:nvSpPr>
          <p:cNvPr id="3" name="Freeform 3"/>
          <p:cNvSpPr/>
          <p:nvPr/>
        </p:nvSpPr>
        <p:spPr>
          <a:xfrm>
            <a:off x="435218" y="1162794"/>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91755" y="1070824"/>
            <a:ext cx="867989" cy="1262063"/>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1</a:t>
            </a:r>
          </a:p>
        </p:txBody>
      </p:sp>
      <p:sp>
        <p:nvSpPr>
          <p:cNvPr id="5" name="AutoShape 5"/>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TextBox 25"/>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新能源技术应用</a:t>
            </a:r>
          </a:p>
        </p:txBody>
      </p:sp>
      <p:sp>
        <p:nvSpPr>
          <p:cNvPr id="26" name="Freeform 26"/>
          <p:cNvSpPr/>
          <p:nvPr/>
        </p:nvSpPr>
        <p:spPr>
          <a:xfrm>
            <a:off x="421180" y="2504568"/>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577717" y="2412598"/>
            <a:ext cx="867989" cy="1262063"/>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2</a:t>
            </a:r>
          </a:p>
        </p:txBody>
      </p:sp>
      <p:sp>
        <p:nvSpPr>
          <p:cNvPr id="28" name="Freeform 28"/>
          <p:cNvSpPr/>
          <p:nvPr/>
        </p:nvSpPr>
        <p:spPr>
          <a:xfrm>
            <a:off x="449257" y="3893967"/>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605794" y="3801997"/>
            <a:ext cx="867989" cy="1262063"/>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3</a:t>
            </a:r>
          </a:p>
        </p:txBody>
      </p:sp>
      <p:sp>
        <p:nvSpPr>
          <p:cNvPr id="30" name="TextBox 30"/>
          <p:cNvSpPr txBox="1"/>
          <p:nvPr/>
        </p:nvSpPr>
        <p:spPr>
          <a:xfrm>
            <a:off x="1756668" y="1339967"/>
            <a:ext cx="3309142"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随着电池技术的进步，电动汽车将成为未来出租车行业的主流趋势，具有零排放、低能耗和高效率等优势。</a:t>
            </a:r>
          </a:p>
        </p:txBody>
      </p:sp>
      <p:sp>
        <p:nvSpPr>
          <p:cNvPr id="31" name="TextBox 31"/>
          <p:cNvSpPr txBox="1"/>
          <p:nvPr/>
        </p:nvSpPr>
        <p:spPr>
          <a:xfrm>
            <a:off x="1756668" y="976963"/>
            <a:ext cx="3293793"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电动汽车</a:t>
            </a:r>
          </a:p>
        </p:txBody>
      </p:sp>
      <p:sp>
        <p:nvSpPr>
          <p:cNvPr id="32" name="TextBox 32"/>
          <p:cNvSpPr txBox="1"/>
          <p:nvPr/>
        </p:nvSpPr>
        <p:spPr>
          <a:xfrm>
            <a:off x="1756668" y="2631822"/>
            <a:ext cx="3309142"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在过渡阶段，混合动力汽车将作为一种可行的选择，具有较高的燃油效率和较低的排放。</a:t>
            </a:r>
          </a:p>
        </p:txBody>
      </p:sp>
      <p:sp>
        <p:nvSpPr>
          <p:cNvPr id="33" name="TextBox 33"/>
          <p:cNvSpPr txBox="1"/>
          <p:nvPr/>
        </p:nvSpPr>
        <p:spPr>
          <a:xfrm>
            <a:off x="1756668" y="2287868"/>
            <a:ext cx="3293793"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混合动力汽车</a:t>
            </a:r>
          </a:p>
        </p:txBody>
      </p:sp>
      <p:sp>
        <p:nvSpPr>
          <p:cNvPr id="34" name="TextBox 34"/>
          <p:cNvSpPr txBox="1"/>
          <p:nvPr/>
        </p:nvSpPr>
        <p:spPr>
          <a:xfrm>
            <a:off x="1756668" y="4011395"/>
            <a:ext cx="3309142"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作为一种清洁能源，氢燃料电池汽车在未来出租车行业具有广阔的发展前景，具有零排放、高效率和长续航等优势。</a:t>
            </a:r>
          </a:p>
        </p:txBody>
      </p:sp>
      <p:sp>
        <p:nvSpPr>
          <p:cNvPr id="35" name="TextBox 35"/>
          <p:cNvSpPr txBox="1"/>
          <p:nvPr/>
        </p:nvSpPr>
        <p:spPr>
          <a:xfrm>
            <a:off x="1756668" y="3667441"/>
            <a:ext cx="3293793"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氢燃料电池汽车</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https://d.book118.com/588013131012006036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2024-09-15T05:00:13.219</cp:lastPrinted>
  <dcterms:created xsi:type="dcterms:W3CDTF">2024-09-14T21:00:13Z</dcterms:created>
  <dcterms:modified xsi:type="dcterms:W3CDTF">2024-09-14T21:00:15Z</dcterms:modified>
</cp:coreProperties>
</file>