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embeddedFontLst>
    <p:embeddedFont>
      <p:font typeface="汉仪旗黑-55简" panose="00020600040101010101" charset="-128"/>
      <p:regular r:id="rId18"/>
    </p:embeddedFont>
    <p:embeddedFont>
      <p:font typeface="Aa武道家" panose="00020600040101010101" pitchFamily="2" charset="-122"/>
      <p:regular r:id="rId19"/>
    </p:embeddedFont>
    <p:embeddedFont>
      <p:font typeface="Aa厚底黑" panose="00020600040101010101" pitchFamily="2" charset="-122"/>
      <p:regular r:id="rId20"/>
    </p:embeddedFont>
  </p:embeddedFontLst>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7.xml" /><Relationship Id="rId18" Type="http://schemas.openxmlformats.org/officeDocument/2006/relationships/font" Target="fonts/font1.fntdata" /><Relationship Id="rId19" Type="http://schemas.openxmlformats.org/officeDocument/2006/relationships/font" Target="fonts/font2.fntdata" /><Relationship Id="rId2" Type="http://schemas.openxmlformats.org/officeDocument/2006/relationships/slideMaster" Target="slideMasters/slideMaster2.xml" /><Relationship Id="rId20" Type="http://schemas.openxmlformats.org/officeDocument/2006/relationships/font" Target="fonts/font3.fntdata"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image" Target="../media/image5.png"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image" Target="../media/image7.png" /><Relationship Id="rId3"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0B93A2-73AD-4092-B9E4-DBA421C4C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2CCE0-0147-491D-875B-1B43AE369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AF0A89-F1CA-4068-B8A2-6BF8D4319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DA2EB4-3D4B-45CB-ACBC-829722868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90E116-C374-4099-B71D-BD9B91DC75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47601D-39CE-460C-AEEF-514E20F3B9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1EE67C-A888-4336-A658-6D4DF197AE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D1F981-7A08-4B25-BAFC-B96402320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DE66DA-1C8B-4FF0-95F1-6B3B9E4B2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AC089-545C-4575-BD81-D8D438F2E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A4343-0C84-4D76-AFD0-FCF7CCCC7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gradFill>
            <a:gsLst>
              <a:gs pos="0">
                <a:srgbClr val="C9C6D8">
                  <a:alpha val="29804"/>
                </a:srgbClr>
              </a:gs>
              <a:gs pos="95000">
                <a:srgbClr val="7A8AAA">
                  <a:alpha val="69804"/>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pic>
        <p:nvPicPr>
          <p:cNvPr id="8" name="图片 7"/>
          <p:cNvPicPr>
            <a:picLocks noChangeAspect="1"/>
          </p:cNvPicPr>
          <p:nvPr userDrawn="1"/>
        </p:nvPicPr>
        <p:blipFill>
          <a:blip r:embed="rId1"/>
          <a:stretch>
            <a:fillRect/>
          </a:stretch>
        </p:blipFill>
        <p:spPr>
          <a:xfrm>
            <a:off x="109209" y="5484"/>
            <a:ext cx="11973582" cy="2402032"/>
          </a:xfrm>
          <a:prstGeom prst="rect">
            <a:avLst/>
          </a:prstGeom>
        </p:spPr>
      </p:pic>
      <p:pic>
        <p:nvPicPr>
          <p:cNvPr id="3" name="图片 2"/>
          <p:cNvPicPr>
            <a:picLocks noChangeAspect="1"/>
          </p:cNvPicPr>
          <p:nvPr userDrawn="1"/>
        </p:nvPicPr>
        <p:blipFill>
          <a:blip r:embed="rId2"/>
          <a:stretch>
            <a:fillRect/>
          </a:stretch>
        </p:blipFill>
        <p:spPr>
          <a:xfrm>
            <a:off x="0" y="2835728"/>
            <a:ext cx="12192000" cy="4027665"/>
          </a:xfrm>
          <a:prstGeom prst="rect">
            <a:avLst/>
          </a:prstGeom>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gradFill>
            <a:gsLst>
              <a:gs pos="0">
                <a:srgbClr val="C9C6D8">
                  <a:alpha val="29804"/>
                </a:srgbClr>
              </a:gs>
              <a:gs pos="95000">
                <a:srgbClr val="7A8AAA">
                  <a:alpha val="69804"/>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pic>
        <p:nvPicPr>
          <p:cNvPr id="5" name="图片 4"/>
          <p:cNvPicPr>
            <a:picLocks noChangeAspect="1"/>
          </p:cNvPicPr>
          <p:nvPr userDrawn="1"/>
        </p:nvPicPr>
        <p:blipFill>
          <a:blip r:embed="rId1"/>
          <a:stretch>
            <a:fillRect/>
          </a:stretch>
        </p:blipFill>
        <p:spPr>
          <a:xfrm>
            <a:off x="109209" y="5484"/>
            <a:ext cx="11973582" cy="2402032"/>
          </a:xfrm>
          <a:prstGeom prst="rect">
            <a:avLst/>
          </a:prstGeom>
        </p:spPr>
      </p:pic>
      <p:pic>
        <p:nvPicPr>
          <p:cNvPr id="3" name="图片 2"/>
          <p:cNvPicPr>
            <a:picLocks noChangeAspect="1"/>
          </p:cNvPicPr>
          <p:nvPr userDrawn="1"/>
        </p:nvPicPr>
        <p:blipFill>
          <a:blip r:embed="rId2"/>
          <a:stretch>
            <a:fillRect/>
          </a:stretch>
        </p:blipFill>
        <p:spPr>
          <a:xfrm>
            <a:off x="0" y="3429001"/>
            <a:ext cx="12192000" cy="3429000"/>
          </a:xfrm>
          <a:prstGeom prst="rect">
            <a:avLst/>
          </a:prstGeom>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7" name="图片 6"/>
          <p:cNvPicPr>
            <a:picLocks noChangeAspect="1"/>
          </p:cNvPicPr>
          <p:nvPr userDrawn="1"/>
        </p:nvPicPr>
        <p:blipFill>
          <a:blip r:embed="rId1"/>
          <a:stretch>
            <a:fillRect/>
          </a:stretch>
        </p:blipFill>
        <p:spPr>
          <a:xfrm>
            <a:off x="0" y="5281938"/>
            <a:ext cx="12192000" cy="1576062"/>
          </a:xfrm>
          <a:prstGeom prst="rect">
            <a:avLst/>
          </a:prstGeom>
        </p:spPr>
      </p:pic>
      <p:sp>
        <p:nvSpPr>
          <p:cNvPr id="5" name="矩形 4"/>
          <p:cNvSpPr/>
          <p:nvPr userDrawn="1"/>
        </p:nvSpPr>
        <p:spPr>
          <a:xfrm flipH="1">
            <a:off x="-600" y="0"/>
            <a:ext cx="12193200" cy="6858000"/>
          </a:xfrm>
          <a:prstGeom prst="rect">
            <a:avLst/>
          </a:prstGeom>
          <a:gradFill>
            <a:gsLst>
              <a:gs pos="0">
                <a:srgbClr val="9BABBF">
                  <a:alpha val="50000"/>
                </a:srgbClr>
              </a:gs>
              <a:gs pos="77000">
                <a:schemeClr val="accent1">
                  <a:lumMod val="30000"/>
                  <a:lumOff val="70000"/>
                  <a:alpha val="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pic>
        <p:nvPicPr>
          <p:cNvPr id="8" name="图片 7"/>
          <p:cNvPicPr>
            <a:picLocks noChangeAspect="1"/>
          </p:cNvPicPr>
          <p:nvPr userDrawn="1"/>
        </p:nvPicPr>
        <p:blipFill>
          <a:blip r:embed="rId2"/>
          <a:stretch>
            <a:fillRect/>
          </a:stretch>
        </p:blipFill>
        <p:spPr>
          <a:xfrm>
            <a:off x="-600" y="0"/>
            <a:ext cx="4477350" cy="1107572"/>
          </a:xfrm>
          <a:prstGeom prst="rect">
            <a:avLst/>
          </a:prstGeom>
        </p:spPr>
      </p:pic>
      <p:sp>
        <p:nvSpPr>
          <p:cNvPr id="9" name="矩形: 圆角 8"/>
          <p:cNvSpPr/>
          <p:nvPr userDrawn="1"/>
        </p:nvSpPr>
        <p:spPr>
          <a:xfrm>
            <a:off x="0" y="299380"/>
            <a:ext cx="12192000" cy="614802"/>
          </a:xfrm>
          <a:prstGeom prst="roundRect">
            <a:avLst>
              <a:gd name="adj" fmla="val 0"/>
            </a:avLst>
          </a:prstGeom>
          <a:gradFill>
            <a:gsLst>
              <a:gs pos="0">
                <a:srgbClr val="004776">
                  <a:alpha val="38000"/>
                </a:srgbClr>
              </a:gs>
              <a:gs pos="100000">
                <a:schemeClr val="accent1">
                  <a:lumMod val="30000"/>
                  <a:lumOff val="70000"/>
                  <a:alpha val="0"/>
                </a:schemeClr>
              </a:gs>
            </a:gsLst>
            <a:lin ang="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lt"/>
            </a:endParaRPr>
          </a:p>
        </p:txBody>
      </p:sp>
      <p:grpSp>
        <p:nvGrpSpPr>
          <p:cNvPr id="10" name="组合 9"/>
          <p:cNvGrpSpPr/>
          <p:nvPr userDrawn="1"/>
        </p:nvGrpSpPr>
        <p:grpSpPr>
          <a:xfrm>
            <a:off x="4172295" y="527089"/>
            <a:ext cx="1192327" cy="159385"/>
            <a:chOff x="3983613" y="525444"/>
            <a:chExt cx="1192327" cy="159385"/>
          </a:xfrm>
        </p:grpSpPr>
        <p:sp>
          <p:nvSpPr>
            <p:cNvPr id="11"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2"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3"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4"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5"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6"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7"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8"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9"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grpSp>
      <p:sp>
        <p:nvSpPr>
          <p:cNvPr id="21" name="文本框 23"/>
          <p:cNvSpPr txBox="1"/>
          <p:nvPr userDrawn="1"/>
        </p:nvSpPr>
        <p:spPr>
          <a:xfrm>
            <a:off x="10250894" y="416849"/>
            <a:ext cx="1643399" cy="40011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000" b="1" kern="100">
                <a:gradFill>
                  <a:gsLst>
                    <a:gs pos="0">
                      <a:srgbClr val="405E79"/>
                    </a:gs>
                    <a:gs pos="100000">
                      <a:srgbClr val="769FB8"/>
                    </a:gs>
                  </a:gsLst>
                  <a:lin ang="2700000" scaled="0"/>
                </a:gra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汉仪旗黑-55简" panose="00020600040101010101" charset="-128"/>
              </a:rPr>
              <a:t>YOUR LOGO</a:t>
            </a:r>
            <a:endParaRPr lang="en-US" altLang="zh-CN" sz="2000" b="1" kern="100">
              <a:gradFill>
                <a:gsLst>
                  <a:gs pos="0">
                    <a:srgbClr val="405E79"/>
                  </a:gs>
                  <a:gs pos="100000">
                    <a:srgbClr val="769FB8"/>
                  </a:gs>
                </a:gsLst>
                <a:lin ang="2700000" scaled="0"/>
              </a:gra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汉仪旗黑-55简" panose="00020600040101010101" charset="-128"/>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空白">
    <p:spTree>
      <p:nvGrpSpPr>
        <p:cNvPr id="1" name=""/>
        <p:cNvGrpSpPr/>
        <p:nvPr/>
      </p:nvGrpSpPr>
      <p:grpSpPr>
        <a:xfrm>
          <a:off x="0" y="0"/>
          <a:ext cx="0" cy="0"/>
        </a:xfrm>
      </p:grpSpPr>
      <p:pic>
        <p:nvPicPr>
          <p:cNvPr id="4" name="图片 3"/>
          <p:cNvPicPr>
            <a:picLocks noChangeAspect="1"/>
          </p:cNvPicPr>
          <p:nvPr userDrawn="1"/>
        </p:nvPicPr>
        <p:blipFill>
          <a:blip r:embed="rId1"/>
          <a:stretch>
            <a:fillRect/>
          </a:stretch>
        </p:blipFill>
        <p:spPr>
          <a:xfrm>
            <a:off x="533400" y="3579357"/>
            <a:ext cx="11657400" cy="3278644"/>
          </a:xfrm>
          <a:prstGeom prst="rect">
            <a:avLst/>
          </a:prstGeom>
        </p:spPr>
      </p:pic>
      <p:pic>
        <p:nvPicPr>
          <p:cNvPr id="8" name="图片 7"/>
          <p:cNvPicPr>
            <a:picLocks noChangeAspect="1"/>
          </p:cNvPicPr>
          <p:nvPr userDrawn="1"/>
        </p:nvPicPr>
        <p:blipFill>
          <a:blip r:embed="rId2"/>
          <a:stretch>
            <a:fillRect/>
          </a:stretch>
        </p:blipFill>
        <p:spPr>
          <a:xfrm>
            <a:off x="-1200" y="-2"/>
            <a:ext cx="4857750" cy="1463173"/>
          </a:xfrm>
          <a:prstGeom prst="rect">
            <a:avLst/>
          </a:prstGeom>
        </p:spPr>
      </p:pic>
      <p:sp>
        <p:nvSpPr>
          <p:cNvPr id="2" name="矩形 1"/>
          <p:cNvSpPr/>
          <p:nvPr userDrawn="1"/>
        </p:nvSpPr>
        <p:spPr>
          <a:xfrm>
            <a:off x="0" y="-2"/>
            <a:ext cx="12192000" cy="6858000"/>
          </a:xfrm>
          <a:prstGeom prst="rect">
            <a:avLst/>
          </a:prstGeom>
          <a:gradFill>
            <a:gsLst>
              <a:gs pos="0">
                <a:srgbClr val="C9C6D8">
                  <a:alpha val="29804"/>
                </a:srgbClr>
              </a:gs>
              <a:gs pos="95000">
                <a:srgbClr val="7A8AAA">
                  <a:alpha val="69804"/>
                </a:srgbClr>
              </a:gs>
            </a:gsLst>
            <a:lin ang="3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2_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mc:AlternateContent>
    <mc:Choice xmlns:p14="http://schemas.microsoft.com/office/powerpoint/2010/main" Requires="p14">
      <p:transition spd="slow" p14:dur="800">
        <p14:flythrough/>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3.jpeg" /><Relationship Id="rId3" Type="http://schemas.openxmlformats.org/officeDocument/2006/relationships/image" Target="../media/image1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5.xml" /><Relationship Id="rId3" Type="http://schemas.openxmlformats.org/officeDocument/2006/relationships/image" Target="../media/image15.png" /><Relationship Id="rId4" Type="http://schemas.microsoft.com/office/2007/relationships/hdphoto" Target="../media/image16.wdp"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7.jpeg" /><Relationship Id="rId3" Type="http://schemas.openxmlformats.org/officeDocument/2006/relationships/image" Target="../media/image1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9.jpeg" /><Relationship Id="rId3" Type="http://schemas.openxmlformats.org/officeDocument/2006/relationships/image" Target="../media/image2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21.png" /><Relationship Id="rId3" Type="http://schemas.microsoft.com/office/2007/relationships/hdphoto" Target="../media/image22.wdp"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507303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578341" y="1925956"/>
            <a:ext cx="11474090" cy="1708160"/>
          </a:xfrm>
          <a:prstGeom prst="rect">
            <a:avLst/>
          </a:prstGeom>
          <a:noFill/>
          <a:effectLst>
            <a:outerShdw dist="38100" dir="18900000" algn="bl" rotWithShape="0">
              <a:schemeClr val="bg1"/>
            </a:outerShdw>
          </a:effectLst>
        </p:spPr>
        <p:txBody>
          <a:bodyPr wrap="square" l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0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找到员工</a:t>
            </a:r>
            <a:r>
              <a:rPr lang="zh-CN" altLang="en-US" sz="105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激励</a:t>
            </a:r>
            <a:r>
              <a:rPr lang="zh-CN" altLang="en-US" sz="70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的</a:t>
            </a:r>
            <a:r>
              <a:rPr lang="zh-CN" altLang="en-US" sz="95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钥匙</a:t>
            </a:r>
            <a:r>
              <a:rPr lang="zh-CN" altLang="en-US" sz="72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 </a:t>
            </a:r>
            <a:r>
              <a:rPr lang="en-US" altLang="zh-CN" sz="7200" i="1">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a:t>
            </a:r>
            <a:endParaRPr lang="zh-CN" altLang="en-US" sz="7200" i="1">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endParaRPr>
          </a:p>
        </p:txBody>
      </p:sp>
      <p:grpSp>
        <p:nvGrpSpPr>
          <p:cNvPr id="4" name="组合 3"/>
          <p:cNvGrpSpPr/>
          <p:nvPr/>
        </p:nvGrpSpPr>
        <p:grpSpPr>
          <a:xfrm>
            <a:off x="607370" y="833619"/>
            <a:ext cx="5301449" cy="1068736"/>
            <a:chOff x="629141" y="1242919"/>
            <a:chExt cx="5301449" cy="1068736"/>
          </a:xfrm>
        </p:grpSpPr>
        <p:sp>
          <p:nvSpPr>
            <p:cNvPr id="5" name="文本框 4"/>
            <p:cNvSpPr txBox="1"/>
            <p:nvPr/>
          </p:nvSpPr>
          <p:spPr>
            <a:xfrm>
              <a:off x="629141" y="1242919"/>
              <a:ext cx="2150344" cy="1068736"/>
            </a:xfrm>
            <a:prstGeom prst="rect">
              <a:avLst/>
            </a:prstGeom>
            <a:noFill/>
          </p:spPr>
          <p:txBody>
            <a:bodyPr wrap="square" lIns="0" tIns="14400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solidFill>
                    <a:srgbClr val="405E79"/>
                  </a:solidFill>
                  <a:latin typeface="Aa厚底黑" panose="00020600040101010101" pitchFamily="18" charset="-122"/>
                  <a:ea typeface="Aa厚底黑" panose="00020600040101010101" pitchFamily="18" charset="-122"/>
                </a:rPr>
                <a:t>2023</a:t>
              </a:r>
              <a:endParaRPr lang="zh-CN" altLang="en-US" sz="6000">
                <a:solidFill>
                  <a:srgbClr val="405E79"/>
                </a:solidFill>
                <a:latin typeface="Aa厚底黑" panose="00020600040101010101" pitchFamily="18" charset="-122"/>
                <a:ea typeface="Aa厚底黑" panose="00020600040101010101" pitchFamily="18" charset="-122"/>
              </a:endParaRPr>
            </a:p>
          </p:txBody>
        </p:sp>
        <p:sp>
          <p:nvSpPr>
            <p:cNvPr id="6" name="文本框 5"/>
            <p:cNvSpPr txBox="1"/>
            <p:nvPr/>
          </p:nvSpPr>
          <p:spPr>
            <a:xfrm>
              <a:off x="2690230" y="1731747"/>
              <a:ext cx="3240360" cy="461665"/>
            </a:xfrm>
            <a:prstGeom prst="rect">
              <a:avLst/>
            </a:prstGeom>
            <a:noFill/>
          </p:spPr>
          <p:txBody>
            <a:bodyPr wrap="square" l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CORPORATE CULTURE</a:t>
              </a:r>
              <a:endParaRPr lang="zh-CN" altLang="en-US" sz="2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grpSp>
      <p:grpSp>
        <p:nvGrpSpPr>
          <p:cNvPr id="25" name="组合 24"/>
          <p:cNvGrpSpPr/>
          <p:nvPr/>
        </p:nvGrpSpPr>
        <p:grpSpPr>
          <a:xfrm>
            <a:off x="7782352" y="6299091"/>
            <a:ext cx="2148323" cy="359095"/>
            <a:chOff x="10112257" y="6025497"/>
            <a:chExt cx="2148323" cy="359095"/>
          </a:xfrm>
        </p:grpSpPr>
        <p:sp>
          <p:nvSpPr>
            <p:cNvPr id="10" name="副标题 2"/>
            <p:cNvSpPr txBox="1"/>
            <p:nvPr/>
          </p:nvSpPr>
          <p:spPr>
            <a:xfrm>
              <a:off x="10490183" y="6070997"/>
              <a:ext cx="1770397" cy="313595"/>
            </a:xfrm>
            <a:prstGeom prst="rect">
              <a:avLst/>
            </a:prstGeom>
          </p:spPr>
          <p:txBody>
            <a:bodyPr vert="horz" lIns="91440" tIns="45720" rIns="91440" bIns="45720" rtlCol="0" anchor="ctr" anchorCtr="0">
              <a:normAutofit/>
            </a:bodyPr>
            <a:lstStyle>
              <a:defPPr>
                <a:defRPr lang="zh-CN"/>
              </a:defPPr>
              <a:lvl1pPr marL="0" indent="0" algn="ctr" defTabSz="914400" rtl="0" eaLnBrk="1" latinLnBrk="0" hangingPunct="1">
                <a:lnSpc>
                  <a:spcPct val="90000"/>
                </a:lnSpc>
                <a:spcBef>
                  <a:spcPts val="1000"/>
                </a:spcBef>
                <a:buFont typeface="Arial"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r>
                <a:rPr lang="zh-CN" altLang="en-US"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公司：</a:t>
              </a:r>
              <a:r>
                <a:rPr lang="en-US" altLang="zh-CN"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XXX</a:t>
              </a:r>
              <a:r>
                <a:rPr lang="zh-CN" altLang="en-US"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有限公司</a:t>
              </a:r>
              <a:endParaRPr lang="en-US" altLang="zh-CN"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grpSp>
          <p:nvGrpSpPr>
            <p:cNvPr id="24" name="组合 23"/>
            <p:cNvGrpSpPr/>
            <p:nvPr/>
          </p:nvGrpSpPr>
          <p:grpSpPr>
            <a:xfrm>
              <a:off x="10112257" y="6025497"/>
              <a:ext cx="358877" cy="358877"/>
              <a:chOff x="10112257" y="6025497"/>
              <a:chExt cx="358877" cy="358877"/>
            </a:xfrm>
          </p:grpSpPr>
          <p:sp>
            <p:nvSpPr>
              <p:cNvPr id="20" name="椭圆 19"/>
              <p:cNvSpPr/>
              <p:nvPr/>
            </p:nvSpPr>
            <p:spPr>
              <a:xfrm>
                <a:off x="10112257" y="6025497"/>
                <a:ext cx="358877" cy="358877"/>
              </a:xfrm>
              <a:prstGeom prst="ellipse">
                <a:avLst/>
              </a:prstGeom>
              <a:gradFill flip="none" rotWithShape="1">
                <a:gsLst>
                  <a:gs pos="100000">
                    <a:srgbClr val="C5D3ED"/>
                  </a:gs>
                  <a:gs pos="0">
                    <a:schemeClr val="bg1"/>
                  </a:gs>
                </a:gsLst>
                <a:lin ang="5400000" scaled="1"/>
              </a:gradFill>
              <a:ln w="6350">
                <a:solidFill>
                  <a:schemeClr val="bg1"/>
                </a:solid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latin typeface="思源宋体 CN Heavy" panose="02020900000000000000" pitchFamily="18" charset="-122"/>
                  <a:ea typeface="思源宋体 CN Heavy" panose="02020900000000000000" pitchFamily="18" charset="-122"/>
                </a:endParaRPr>
              </a:p>
            </p:txBody>
          </p:sp>
          <p:sp>
            <p:nvSpPr>
              <p:cNvPr id="22" name="图形 35"/>
              <p:cNvSpPr/>
              <p:nvPr/>
            </p:nvSpPr>
            <p:spPr>
              <a:xfrm>
                <a:off x="10212967" y="6109808"/>
                <a:ext cx="157456" cy="190255"/>
              </a:xfrm>
              <a:custGeom>
                <a:gdLst>
                  <a:gd name="T0" fmla="*/ 4315 w 8630"/>
                  <a:gd name="T1" fmla="*/ 0 h 10428"/>
                  <a:gd name="T2" fmla="*/ 0 w 8630"/>
                  <a:gd name="T3" fmla="*/ 4122 h 10428"/>
                  <a:gd name="T4" fmla="*/ 4069 w 8630"/>
                  <a:gd name="T5" fmla="*/ 10199 h 10428"/>
                  <a:gd name="T6" fmla="*/ 4315 w 8630"/>
                  <a:gd name="T7" fmla="*/ 10428 h 10428"/>
                  <a:gd name="T8" fmla="*/ 4560 w 8630"/>
                  <a:gd name="T9" fmla="*/ 10199 h 10428"/>
                  <a:gd name="T10" fmla="*/ 8630 w 8630"/>
                  <a:gd name="T11" fmla="*/ 4122 h 10428"/>
                  <a:gd name="T12" fmla="*/ 4315 w 8630"/>
                  <a:gd name="T13" fmla="*/ 0 h 10428"/>
                  <a:gd name="T14" fmla="*/ 4315 w 8630"/>
                  <a:gd name="T15" fmla="*/ 9438 h 10428"/>
                  <a:gd name="T16" fmla="*/ 720 w 8630"/>
                  <a:gd name="T17" fmla="*/ 4122 h 10428"/>
                  <a:gd name="T18" fmla="*/ 4315 w 8630"/>
                  <a:gd name="T19" fmla="*/ 720 h 10428"/>
                  <a:gd name="T20" fmla="*/ 7910 w 8630"/>
                  <a:gd name="T21" fmla="*/ 4122 h 10428"/>
                  <a:gd name="T22" fmla="*/ 4315 w 8630"/>
                  <a:gd name="T23" fmla="*/ 9438 h 10428"/>
                  <a:gd name="T24" fmla="*/ 4315 w 8630"/>
                  <a:gd name="T25" fmla="*/ 2447 h 10428"/>
                  <a:gd name="T26" fmla="*/ 2517 w 8630"/>
                  <a:gd name="T27" fmla="*/ 4245 h 10428"/>
                  <a:gd name="T28" fmla="*/ 4315 w 8630"/>
                  <a:gd name="T29" fmla="*/ 6043 h 10428"/>
                  <a:gd name="T30" fmla="*/ 6113 w 8630"/>
                  <a:gd name="T31" fmla="*/ 4245 h 10428"/>
                  <a:gd name="T32" fmla="*/ 4315 w 8630"/>
                  <a:gd name="T33" fmla="*/ 2447 h 10428"/>
                  <a:gd name="T34" fmla="*/ 4315 w 8630"/>
                  <a:gd name="T35" fmla="*/ 5324 h 10428"/>
                  <a:gd name="T36" fmla="*/ 3236 w 8630"/>
                  <a:gd name="T37" fmla="*/ 4245 h 10428"/>
                  <a:gd name="T38" fmla="*/ 4315 w 8630"/>
                  <a:gd name="T39" fmla="*/ 3166 h 10428"/>
                  <a:gd name="T40" fmla="*/ 5394 w 8630"/>
                  <a:gd name="T41" fmla="*/ 4245 h 10428"/>
                  <a:gd name="T42" fmla="*/ 4315 w 8630"/>
                  <a:gd name="T43" fmla="*/ 5324 h 104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630" h="10428">
                    <a:moveTo>
                      <a:pt x="4315" y="0"/>
                    </a:moveTo>
                    <a:cubicBezTo>
                      <a:pt x="1896" y="0"/>
                      <a:pt x="0" y="1811"/>
                      <a:pt x="0" y="4122"/>
                    </a:cubicBezTo>
                    <a:cubicBezTo>
                      <a:pt x="0" y="6376"/>
                      <a:pt x="3903" y="10043"/>
                      <a:pt x="4069" y="10199"/>
                    </a:cubicBezTo>
                    <a:lnTo>
                      <a:pt x="4315" y="10428"/>
                    </a:lnTo>
                    <a:lnTo>
                      <a:pt x="4560" y="10199"/>
                    </a:lnTo>
                    <a:cubicBezTo>
                      <a:pt x="4727" y="10043"/>
                      <a:pt x="8630" y="6376"/>
                      <a:pt x="8630" y="4122"/>
                    </a:cubicBezTo>
                    <a:cubicBezTo>
                      <a:pt x="8630" y="1811"/>
                      <a:pt x="6734" y="0"/>
                      <a:pt x="4315" y="0"/>
                    </a:cubicBezTo>
                    <a:close/>
                    <a:moveTo>
                      <a:pt x="4315" y="9438"/>
                    </a:moveTo>
                    <a:cubicBezTo>
                      <a:pt x="3121" y="8275"/>
                      <a:pt x="720" y="5624"/>
                      <a:pt x="720" y="4122"/>
                    </a:cubicBezTo>
                    <a:cubicBezTo>
                      <a:pt x="720" y="2183"/>
                      <a:pt x="2265" y="720"/>
                      <a:pt x="4315" y="720"/>
                    </a:cubicBezTo>
                    <a:cubicBezTo>
                      <a:pt x="6365" y="720"/>
                      <a:pt x="7910" y="2183"/>
                      <a:pt x="7910" y="4122"/>
                    </a:cubicBezTo>
                    <a:cubicBezTo>
                      <a:pt x="7910" y="5623"/>
                      <a:pt x="5509" y="8274"/>
                      <a:pt x="4315" y="9438"/>
                    </a:cubicBezTo>
                    <a:close/>
                    <a:moveTo>
                      <a:pt x="4315" y="2447"/>
                    </a:moveTo>
                    <a:cubicBezTo>
                      <a:pt x="3324" y="2447"/>
                      <a:pt x="2517" y="3254"/>
                      <a:pt x="2517" y="4245"/>
                    </a:cubicBezTo>
                    <a:cubicBezTo>
                      <a:pt x="2517" y="5236"/>
                      <a:pt x="3324" y="6043"/>
                      <a:pt x="4315" y="6043"/>
                    </a:cubicBezTo>
                    <a:cubicBezTo>
                      <a:pt x="5306" y="6043"/>
                      <a:pt x="6113" y="5236"/>
                      <a:pt x="6113" y="4245"/>
                    </a:cubicBezTo>
                    <a:cubicBezTo>
                      <a:pt x="6113" y="3254"/>
                      <a:pt x="5306" y="2447"/>
                      <a:pt x="4315" y="2447"/>
                    </a:cubicBezTo>
                    <a:close/>
                    <a:moveTo>
                      <a:pt x="4315" y="5324"/>
                    </a:moveTo>
                    <a:cubicBezTo>
                      <a:pt x="3720" y="5324"/>
                      <a:pt x="3236" y="4840"/>
                      <a:pt x="3236" y="4245"/>
                    </a:cubicBezTo>
                    <a:cubicBezTo>
                      <a:pt x="3236" y="3650"/>
                      <a:pt x="3720" y="3166"/>
                      <a:pt x="4315" y="3166"/>
                    </a:cubicBezTo>
                    <a:cubicBezTo>
                      <a:pt x="4910" y="3166"/>
                      <a:pt x="5394" y="3650"/>
                      <a:pt x="5394" y="4245"/>
                    </a:cubicBezTo>
                    <a:cubicBezTo>
                      <a:pt x="5394" y="4840"/>
                      <a:pt x="4910" y="5324"/>
                      <a:pt x="4315" y="5324"/>
                    </a:cubicBezTo>
                    <a:close/>
                  </a:path>
                </a:pathLst>
              </a:custGeom>
              <a:solidFill>
                <a:srgbClr val="93AACA"/>
              </a:solidFill>
              <a:ln w="40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阿里巴巴普惠体 2.0 55 Regular" panose="00020600040101010101" pitchFamily="18" charset="-122"/>
                  <a:ea typeface="阿里巴巴普惠体 2.0 55 Regular" panose="00020600040101010101" pitchFamily="18" charset="-122"/>
                </a:endParaRPr>
              </a:p>
            </p:txBody>
          </p:sp>
        </p:grpSp>
      </p:grpSp>
      <p:grpSp>
        <p:nvGrpSpPr>
          <p:cNvPr id="9" name="组合 8"/>
          <p:cNvGrpSpPr/>
          <p:nvPr/>
        </p:nvGrpSpPr>
        <p:grpSpPr>
          <a:xfrm>
            <a:off x="636397" y="3547743"/>
            <a:ext cx="6439680" cy="475034"/>
            <a:chOff x="607369" y="3358466"/>
            <a:chExt cx="6439680" cy="475034"/>
          </a:xfrm>
        </p:grpSpPr>
        <p:sp>
          <p:nvSpPr>
            <p:cNvPr id="3" name="副标题 2"/>
            <p:cNvSpPr txBox="1"/>
            <p:nvPr/>
          </p:nvSpPr>
          <p:spPr>
            <a:xfrm>
              <a:off x="607369" y="3358466"/>
              <a:ext cx="4921831" cy="475034"/>
            </a:xfrm>
            <a:prstGeom prst="rect">
              <a:avLst/>
            </a:prstGeom>
          </p:spPr>
          <p:txBody>
            <a:bodyPr vert="horz" lIns="0" tIns="45720" rIns="91440" bIns="45720" rtlCol="0" anchor="ctr" anchorCtr="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dist">
                <a:buFont typeface="Arial" pitchFamily="34" charset="0"/>
                <a:buNone/>
              </a:pP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企业宣传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企业培训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员工激励</a:t>
              </a:r>
              <a:endPar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51" name="组合 50"/>
            <p:cNvGrpSpPr/>
            <p:nvPr/>
          </p:nvGrpSpPr>
          <p:grpSpPr>
            <a:xfrm>
              <a:off x="5854722" y="3483266"/>
              <a:ext cx="1192327" cy="159385"/>
              <a:chOff x="3983613" y="525444"/>
              <a:chExt cx="1192327" cy="159385"/>
            </a:xfrm>
          </p:grpSpPr>
          <p:sp>
            <p:nvSpPr>
              <p:cNvPr id="52"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53"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4"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5"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6"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7"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8"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9"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60"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grpSp>
        <p:nvGrpSpPr>
          <p:cNvPr id="41" name="Group 32"/>
          <p:cNvGrpSpPr/>
          <p:nvPr/>
        </p:nvGrpSpPr>
        <p:grpSpPr>
          <a:xfrm>
            <a:off x="10322352" y="6299091"/>
            <a:ext cx="1789447" cy="359095"/>
            <a:chOff x="10112257" y="6025497"/>
            <a:chExt cx="1789447" cy="359095"/>
          </a:xfrm>
        </p:grpSpPr>
        <p:sp>
          <p:nvSpPr>
            <p:cNvPr id="50" name="副标题 2"/>
            <p:cNvSpPr txBox="1"/>
            <p:nvPr/>
          </p:nvSpPr>
          <p:spPr>
            <a:xfrm>
              <a:off x="10490184" y="6070997"/>
              <a:ext cx="1411520" cy="313595"/>
            </a:xfrm>
            <a:prstGeom prst="rect">
              <a:avLst/>
            </a:prstGeom>
          </p:spPr>
          <p:txBody>
            <a:bodyPr vert="horz"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zh-CN" altLang="en-US"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汇报人：</a:t>
              </a:r>
              <a:r>
                <a:rPr lang="en-US" altLang="zh-CN"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XXX</a:t>
              </a:r>
              <a:endParaRPr lang="en-US" altLang="zh-CN" sz="1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grpSp>
          <p:nvGrpSpPr>
            <p:cNvPr id="61" name="组合 60"/>
            <p:cNvGrpSpPr/>
            <p:nvPr/>
          </p:nvGrpSpPr>
          <p:grpSpPr>
            <a:xfrm>
              <a:off x="10112257" y="6025497"/>
              <a:ext cx="358877" cy="358877"/>
              <a:chOff x="10112257" y="6025497"/>
              <a:chExt cx="358877" cy="358877"/>
            </a:xfrm>
          </p:grpSpPr>
          <p:sp>
            <p:nvSpPr>
              <p:cNvPr id="62" name="椭圆 61"/>
              <p:cNvSpPr/>
              <p:nvPr/>
            </p:nvSpPr>
            <p:spPr>
              <a:xfrm>
                <a:off x="10112257" y="6025497"/>
                <a:ext cx="358877" cy="358877"/>
              </a:xfrm>
              <a:prstGeom prst="ellipse">
                <a:avLst/>
              </a:prstGeom>
              <a:gradFill flip="none" rotWithShape="1">
                <a:gsLst>
                  <a:gs pos="100000">
                    <a:srgbClr val="C5D3ED"/>
                  </a:gs>
                  <a:gs pos="0">
                    <a:schemeClr val="bg1"/>
                  </a:gs>
                </a:gsLst>
                <a:lin ang="5400000" scaled="1"/>
              </a:gradFill>
              <a:ln w="6350">
                <a:solidFill>
                  <a:schemeClr val="bg1"/>
                </a:solid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latin typeface="思源宋体 CN Heavy" panose="02020900000000000000" pitchFamily="18" charset="-122"/>
                  <a:ea typeface="思源宋体 CN Heavy" panose="02020900000000000000" pitchFamily="18" charset="-122"/>
                </a:endParaRPr>
              </a:p>
            </p:txBody>
          </p:sp>
          <p:sp>
            <p:nvSpPr>
              <p:cNvPr id="63" name="图形 35"/>
              <p:cNvSpPr/>
              <p:nvPr/>
            </p:nvSpPr>
            <p:spPr>
              <a:xfrm>
                <a:off x="10204187" y="6109946"/>
                <a:ext cx="190255" cy="189977"/>
              </a:xfrm>
              <a:custGeom>
                <a:gdLst>
                  <a:gd name="connsiteX0" fmla="*/ 226247 w 581459"/>
                  <a:gd name="connsiteY0" fmla="*/ 340016 h 580612"/>
                  <a:gd name="connsiteX1" fmla="*/ 120867 w 581459"/>
                  <a:gd name="connsiteY1" fmla="*/ 382233 h 580612"/>
                  <a:gd name="connsiteX2" fmla="*/ 49575 w 581459"/>
                  <a:gd name="connsiteY2" fmla="*/ 532262 h 580612"/>
                  <a:gd name="connsiteX3" fmla="*/ 531884 w 581459"/>
                  <a:gd name="connsiteY3" fmla="*/ 532262 h 580612"/>
                  <a:gd name="connsiteX4" fmla="*/ 460504 w 581459"/>
                  <a:gd name="connsiteY4" fmla="*/ 382233 h 580612"/>
                  <a:gd name="connsiteX5" fmla="*/ 355124 w 581459"/>
                  <a:gd name="connsiteY5" fmla="*/ 340016 h 580612"/>
                  <a:gd name="connsiteX6" fmla="*/ 226247 w 581459"/>
                  <a:gd name="connsiteY6" fmla="*/ 291576 h 580612"/>
                  <a:gd name="connsiteX7" fmla="*/ 355124 w 581459"/>
                  <a:gd name="connsiteY7" fmla="*/ 291576 h 580612"/>
                  <a:gd name="connsiteX8" fmla="*/ 494681 w 581459"/>
                  <a:gd name="connsiteY8" fmla="*/ 347837 h 580612"/>
                  <a:gd name="connsiteX9" fmla="*/ 581459 w 581459"/>
                  <a:gd name="connsiteY9" fmla="*/ 556437 h 580612"/>
                  <a:gd name="connsiteX10" fmla="*/ 557250 w 581459"/>
                  <a:gd name="connsiteY10" fmla="*/ 580612 h 580612"/>
                  <a:gd name="connsiteX11" fmla="*/ 24209 w 581459"/>
                  <a:gd name="connsiteY11" fmla="*/ 580612 h 580612"/>
                  <a:gd name="connsiteX12" fmla="*/ 0 w 581459"/>
                  <a:gd name="connsiteY12" fmla="*/ 556437 h 580612"/>
                  <a:gd name="connsiteX13" fmla="*/ 86689 w 581459"/>
                  <a:gd name="connsiteY13" fmla="*/ 347837 h 580612"/>
                  <a:gd name="connsiteX14" fmla="*/ 226247 w 581459"/>
                  <a:gd name="connsiteY14" fmla="*/ 291576 h 580612"/>
                  <a:gd name="connsiteX15" fmla="*/ 290721 w 581459"/>
                  <a:gd name="connsiteY15" fmla="*/ 48354 h 580612"/>
                  <a:gd name="connsiteX16" fmla="*/ 201897 w 581459"/>
                  <a:gd name="connsiteY16" fmla="*/ 137064 h 580612"/>
                  <a:gd name="connsiteX17" fmla="*/ 290721 w 581459"/>
                  <a:gd name="connsiteY17" fmla="*/ 225862 h 580612"/>
                  <a:gd name="connsiteX18" fmla="*/ 379633 w 581459"/>
                  <a:gd name="connsiteY18" fmla="*/ 137064 h 580612"/>
                  <a:gd name="connsiteX19" fmla="*/ 290721 w 581459"/>
                  <a:gd name="connsiteY19" fmla="*/ 48354 h 580612"/>
                  <a:gd name="connsiteX20" fmla="*/ 290721 w 581459"/>
                  <a:gd name="connsiteY20" fmla="*/ 0 h 580612"/>
                  <a:gd name="connsiteX21" fmla="*/ 428050 w 581459"/>
                  <a:gd name="connsiteY21" fmla="*/ 137064 h 580612"/>
                  <a:gd name="connsiteX22" fmla="*/ 290721 w 581459"/>
                  <a:gd name="connsiteY22" fmla="*/ 274217 h 580612"/>
                  <a:gd name="connsiteX23" fmla="*/ 153480 w 581459"/>
                  <a:gd name="connsiteY23" fmla="*/ 137064 h 580612"/>
                  <a:gd name="connsiteX24" fmla="*/ 290721 w 581459"/>
                  <a:gd name="connsiteY24" fmla="*/ 0 h 580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81459" h="580612">
                    <a:moveTo>
                      <a:pt x="226247" y="340016"/>
                    </a:moveTo>
                    <a:cubicBezTo>
                      <a:pt x="186284" y="340016"/>
                      <a:pt x="147924" y="355481"/>
                      <a:pt x="120867" y="382233"/>
                    </a:cubicBezTo>
                    <a:cubicBezTo>
                      <a:pt x="79925" y="422762"/>
                      <a:pt x="55004" y="475379"/>
                      <a:pt x="49575" y="532262"/>
                    </a:cubicBezTo>
                    <a:lnTo>
                      <a:pt x="531884" y="532262"/>
                    </a:lnTo>
                    <a:cubicBezTo>
                      <a:pt x="526366" y="475379"/>
                      <a:pt x="501445" y="422762"/>
                      <a:pt x="460504" y="382233"/>
                    </a:cubicBezTo>
                    <a:cubicBezTo>
                      <a:pt x="433447" y="355481"/>
                      <a:pt x="394997" y="340016"/>
                      <a:pt x="355124" y="340016"/>
                    </a:cubicBezTo>
                    <a:close/>
                    <a:moveTo>
                      <a:pt x="226247" y="291576"/>
                    </a:moveTo>
                    <a:lnTo>
                      <a:pt x="355124" y="291576"/>
                    </a:lnTo>
                    <a:cubicBezTo>
                      <a:pt x="407814" y="291576"/>
                      <a:pt x="458634" y="312107"/>
                      <a:pt x="494681" y="347837"/>
                    </a:cubicBezTo>
                    <a:cubicBezTo>
                      <a:pt x="550575" y="403298"/>
                      <a:pt x="581459" y="477423"/>
                      <a:pt x="581459" y="556437"/>
                    </a:cubicBezTo>
                    <a:cubicBezTo>
                      <a:pt x="581459" y="569858"/>
                      <a:pt x="570690" y="580612"/>
                      <a:pt x="557250" y="580612"/>
                    </a:cubicBezTo>
                    <a:lnTo>
                      <a:pt x="24209" y="580612"/>
                    </a:lnTo>
                    <a:cubicBezTo>
                      <a:pt x="10770" y="580612"/>
                      <a:pt x="0" y="569858"/>
                      <a:pt x="0" y="556437"/>
                    </a:cubicBezTo>
                    <a:cubicBezTo>
                      <a:pt x="0" y="477423"/>
                      <a:pt x="30795" y="403298"/>
                      <a:pt x="86689" y="347837"/>
                    </a:cubicBezTo>
                    <a:cubicBezTo>
                      <a:pt x="122825" y="312107"/>
                      <a:pt x="173735" y="291576"/>
                      <a:pt x="226247" y="291576"/>
                    </a:cubicBezTo>
                    <a:close/>
                    <a:moveTo>
                      <a:pt x="290721" y="48354"/>
                    </a:moveTo>
                    <a:cubicBezTo>
                      <a:pt x="241770" y="48354"/>
                      <a:pt x="201897" y="88176"/>
                      <a:pt x="201897" y="137064"/>
                    </a:cubicBezTo>
                    <a:cubicBezTo>
                      <a:pt x="201897" y="186041"/>
                      <a:pt x="241770" y="225862"/>
                      <a:pt x="290721" y="225862"/>
                    </a:cubicBezTo>
                    <a:cubicBezTo>
                      <a:pt x="339761" y="225862"/>
                      <a:pt x="379633" y="186041"/>
                      <a:pt x="379633" y="137064"/>
                    </a:cubicBezTo>
                    <a:cubicBezTo>
                      <a:pt x="379633" y="88176"/>
                      <a:pt x="339761" y="48354"/>
                      <a:pt x="290721" y="48354"/>
                    </a:cubicBezTo>
                    <a:close/>
                    <a:moveTo>
                      <a:pt x="290721" y="0"/>
                    </a:moveTo>
                    <a:cubicBezTo>
                      <a:pt x="366461" y="0"/>
                      <a:pt x="428050" y="61510"/>
                      <a:pt x="428050" y="137064"/>
                    </a:cubicBezTo>
                    <a:cubicBezTo>
                      <a:pt x="428050" y="212707"/>
                      <a:pt x="366461" y="274217"/>
                      <a:pt x="290721" y="274217"/>
                    </a:cubicBezTo>
                    <a:cubicBezTo>
                      <a:pt x="215069" y="274217"/>
                      <a:pt x="153480" y="212707"/>
                      <a:pt x="153480" y="137064"/>
                    </a:cubicBezTo>
                    <a:cubicBezTo>
                      <a:pt x="153480" y="61510"/>
                      <a:pt x="215069" y="0"/>
                      <a:pt x="290721" y="0"/>
                    </a:cubicBezTo>
                    <a:close/>
                  </a:path>
                </a:pathLst>
              </a:custGeom>
              <a:solidFill>
                <a:srgbClr val="93AACA"/>
              </a:solidFill>
              <a:ln w="40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Tree>
    <p:custDataLst>
      <p:tags r:id="rId2"/>
    </p:custData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0" presetClass="entr" presetSubtype="0" dur="1000" decel="10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3"/>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37" presetClass="entr" presetSubtype="0" dur="100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900" decel="100000" fill="hold"/>
                                        <p:tgtEl>
                                          <p:spTgt spid="4"/>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1000"/>
                            </p:stCondLst>
                            <p:childTnLst>
                              <p:par>
                                <p:cTn id="19" presetID="22" presetClass="entr" presetSubtype="8" dur="1250" fill="hold"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left)">
                                      <p:cBhvr>
                                        <p:cTn id="21" dur="1250"/>
                                        <p:tgtEl>
                                          <p:spTgt spid="9"/>
                                        </p:tgtEl>
                                      </p:cBhvr>
                                    </p:animEffect>
                                  </p:childTnLst>
                                </p:cTn>
                              </p:par>
                            </p:childTnLst>
                          </p:cTn>
                        </p:par>
                        <p:par>
                          <p:cTn id="22" fill="hold" nodeType="afterGroup">
                            <p:stCondLst>
                              <p:cond delay="2250"/>
                            </p:stCondLst>
                            <p:childTnLst>
                              <p:par>
                                <p:cTn id="23" presetID="42" presetClass="entr" presetSubtype="0" dur="1000" fill="hold" nodeType="after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1000"/>
                                        <p:tgtEl>
                                          <p:spTgt spid="25"/>
                                        </p:tgtEl>
                                      </p:cBhvr>
                                    </p:animEffect>
                                    <p:anim calcmode="lin" valueType="num">
                                      <p:cBhvr>
                                        <p:cTn id="26" dur="1000" fill="hold"/>
                                        <p:tgtEl>
                                          <p:spTgt spid="25"/>
                                        </p:tgtEl>
                                        <p:attrNameLst>
                                          <p:attrName>ppt_x</p:attrName>
                                        </p:attrNameLst>
                                      </p:cBhvr>
                                      <p:tavLst>
                                        <p:tav tm="0">
                                          <p:val>
                                            <p:strVal val="#ppt_x"/>
                                          </p:val>
                                        </p:tav>
                                        <p:tav tm="100000">
                                          <p:val>
                                            <p:strVal val="#ppt_x"/>
                                          </p:val>
                                        </p:tav>
                                      </p:tavLst>
                                    </p:anim>
                                    <p:anim calcmode="lin" valueType="num">
                                      <p:cBhvr>
                                        <p:cTn id="27" dur="1000" fill="hold"/>
                                        <p:tgtEl>
                                          <p:spTgt spid="25"/>
                                        </p:tgtEl>
                                        <p:attrNameLst>
                                          <p:attrName>ppt_y</p:attrName>
                                        </p:attrNameLst>
                                      </p:cBhvr>
                                      <p:tavLst>
                                        <p:tav tm="0">
                                          <p:val>
                                            <p:strVal val="#ppt_y+.1"/>
                                          </p:val>
                                        </p:tav>
                                        <p:tav tm="100000">
                                          <p:val>
                                            <p:strVal val="#ppt_y"/>
                                          </p:val>
                                        </p:tav>
                                      </p:tavLst>
                                    </p:anim>
                                  </p:childTnLst>
                                </p:cTn>
                              </p:par>
                              <p:par>
                                <p:cTn id="28" presetID="42" presetClass="entr" presetSubtype="0" dur="1000" fill="hold" nodeType="withEffect">
                                  <p:stCondLst>
                                    <p:cond delay="0"/>
                                  </p:stCondLst>
                                  <p:childTnLst>
                                    <p:set>
                                      <p:cBhvr>
                                        <p:cTn id="29" dur="1" fill="hold">
                                          <p:stCondLst>
                                            <p:cond delay="0"/>
                                          </p:stCondLst>
                                        </p:cTn>
                                        <p:tgtEl>
                                          <p:spTgt spid="41"/>
                                        </p:tgtEl>
                                        <p:attrNameLst>
                                          <p:attrName>style.visibility</p:attrName>
                                        </p:attrNameLst>
                                      </p:cBhvr>
                                      <p:to>
                                        <p:strVal val="visible"/>
                                      </p:to>
                                    </p:set>
                                    <p:animEffect transition="in" filter="fade">
                                      <p:cBhvr>
                                        <p:cTn id="30" dur="1000"/>
                                        <p:tgtEl>
                                          <p:spTgt spid="41"/>
                                        </p:tgtEl>
                                      </p:cBhvr>
                                    </p:animEffect>
                                    <p:anim calcmode="lin" valueType="num">
                                      <p:cBhvr>
                                        <p:cTn id="31" dur="1000" fill="hold"/>
                                        <p:tgtEl>
                                          <p:spTgt spid="41"/>
                                        </p:tgtEl>
                                        <p:attrNameLst>
                                          <p:attrName>ppt_x</p:attrName>
                                        </p:attrNameLst>
                                      </p:cBhvr>
                                      <p:tavLst>
                                        <p:tav tm="0">
                                          <p:val>
                                            <p:strVal val="#ppt_x"/>
                                          </p:val>
                                        </p:tav>
                                        <p:tav tm="100000">
                                          <p:val>
                                            <p:strVal val="#ppt_x"/>
                                          </p:val>
                                        </p:tav>
                                      </p:tavLst>
                                    </p:anim>
                                    <p:anim calcmode="lin" valueType="num">
                                      <p:cBhvr>
                                        <p:cTn id="32"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86"/>
          <p:cNvGrpSpPr/>
          <p:nvPr/>
        </p:nvGrpSpPr>
        <p:grpSpPr>
          <a:xfrm>
            <a:off x="216707" y="1666452"/>
            <a:ext cx="4482037" cy="4392000"/>
            <a:chOff x="-832497" y="994855"/>
            <a:chExt cx="4482037" cy="4392000"/>
          </a:xfrm>
        </p:grpSpPr>
        <p:sp>
          <p:nvSpPr>
            <p:cNvPr id="59" name="任意多边形: 形状 107"/>
            <p:cNvSpPr/>
            <p:nvPr/>
          </p:nvSpPr>
          <p:spPr>
            <a:xfrm>
              <a:off x="-832497" y="994855"/>
              <a:ext cx="4482037" cy="4392000"/>
            </a:xfrm>
            <a:custGeom>
              <a:gdLst>
                <a:gd name="connsiteX0" fmla="*/ 5857037 w 5857036"/>
                <a:gd name="connsiteY0" fmla="*/ 2928519 h 5857036"/>
                <a:gd name="connsiteX1" fmla="*/ 2928518 w 5857036"/>
                <a:gd name="connsiteY1" fmla="*/ 5857037 h 5857036"/>
                <a:gd name="connsiteX2" fmla="*/ 0 w 5857036"/>
                <a:gd name="connsiteY2" fmla="*/ 2928519 h 5857036"/>
                <a:gd name="connsiteX3" fmla="*/ 2928518 w 5857036"/>
                <a:gd name="connsiteY3" fmla="*/ 0 h 5857036"/>
                <a:gd name="connsiteX4" fmla="*/ 5857037 w 5857036"/>
                <a:gd name="connsiteY4" fmla="*/ 2928519 h 585703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857036" h="5857036">
                  <a:moveTo>
                    <a:pt x="5857037" y="2928519"/>
                  </a:moveTo>
                  <a:cubicBezTo>
                    <a:pt x="5857037" y="4545895"/>
                    <a:pt x="4545895" y="5857037"/>
                    <a:pt x="2928518" y="5857037"/>
                  </a:cubicBezTo>
                  <a:cubicBezTo>
                    <a:pt x="1311142" y="5857037"/>
                    <a:pt x="0" y="4545895"/>
                    <a:pt x="0" y="2928519"/>
                  </a:cubicBezTo>
                  <a:cubicBezTo>
                    <a:pt x="0" y="1311142"/>
                    <a:pt x="1311142" y="0"/>
                    <a:pt x="2928518" y="0"/>
                  </a:cubicBezTo>
                  <a:cubicBezTo>
                    <a:pt x="4545895" y="0"/>
                    <a:pt x="5857037" y="1311142"/>
                    <a:pt x="5857037" y="2928519"/>
                  </a:cubicBezTo>
                  <a:close/>
                </a:path>
              </a:pathLst>
            </a:custGeom>
            <a:solidFill>
              <a:srgbClr val="9BABBF">
                <a:alpha val="10000"/>
              </a:srgbClr>
            </a:solidFill>
            <a:ln w="12700" cap="flat" cmpd="sng" algn="ctr">
              <a:solidFill>
                <a:srgbClr val="9BABBF">
                  <a:alpha val="40000"/>
                </a:srgbClr>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FFFFFF"/>
                </a:solidFill>
                <a:effectLst/>
                <a:uLnTx/>
                <a:uFillTx/>
                <a:latin typeface="阿里巴巴普惠体 2.0 55 Regular" panose="00020600040101010101" pitchFamily="18" charset="-122"/>
                <a:ea typeface="阿里巴巴普惠体 2.0 55 Regular" panose="00020600040101010101" pitchFamily="18" charset="-122"/>
                <a:cs typeface="+mn-cs"/>
              </a:endParaRPr>
            </a:p>
          </p:txBody>
        </p:sp>
        <p:sp>
          <p:nvSpPr>
            <p:cNvPr id="60" name="任意多边形: 形状 108"/>
            <p:cNvSpPr/>
            <p:nvPr/>
          </p:nvSpPr>
          <p:spPr>
            <a:xfrm>
              <a:off x="-249436" y="1566204"/>
              <a:ext cx="3315915" cy="3249303"/>
            </a:xfrm>
            <a:custGeom>
              <a:gdLst>
                <a:gd name="connsiteX0" fmla="*/ 4333170 w 4333170"/>
                <a:gd name="connsiteY0" fmla="*/ 2166585 h 4333170"/>
                <a:gd name="connsiteX1" fmla="*/ 2166585 w 4333170"/>
                <a:gd name="connsiteY1" fmla="*/ 4333171 h 4333170"/>
                <a:gd name="connsiteX2" fmla="*/ 0 w 4333170"/>
                <a:gd name="connsiteY2" fmla="*/ 2166585 h 4333170"/>
                <a:gd name="connsiteX3" fmla="*/ 2166585 w 4333170"/>
                <a:gd name="connsiteY3" fmla="*/ 0 h 4333170"/>
                <a:gd name="connsiteX4" fmla="*/ 4333170 w 4333170"/>
                <a:gd name="connsiteY4" fmla="*/ 2166585 h 4333170"/>
              </a:gdLst>
              <a:cxnLst>
                <a:cxn ang="0">
                  <a:pos x="connsiteX0" y="connsiteY0"/>
                </a:cxn>
                <a:cxn ang="0">
                  <a:pos x="connsiteX1" y="connsiteY1"/>
                </a:cxn>
                <a:cxn ang="0">
                  <a:pos x="connsiteX2" y="connsiteY2"/>
                </a:cxn>
                <a:cxn ang="0">
                  <a:pos x="connsiteX3" y="connsiteY3"/>
                </a:cxn>
                <a:cxn ang="0">
                  <a:pos x="connsiteX4" y="connsiteY4"/>
                </a:cxn>
              </a:cxnLst>
              <a:rect l="l" t="t" r="r" b="b"/>
              <a:pathLst>
                <a:path w="4333170" h="4333170">
                  <a:moveTo>
                    <a:pt x="4333170" y="2166585"/>
                  </a:moveTo>
                  <a:cubicBezTo>
                    <a:pt x="4333170" y="3363157"/>
                    <a:pt x="3363157" y="4333171"/>
                    <a:pt x="2166585" y="4333171"/>
                  </a:cubicBezTo>
                  <a:cubicBezTo>
                    <a:pt x="970013" y="4333171"/>
                    <a:pt x="0" y="3363157"/>
                    <a:pt x="0" y="2166585"/>
                  </a:cubicBezTo>
                  <a:cubicBezTo>
                    <a:pt x="0" y="970013"/>
                    <a:pt x="970013" y="0"/>
                    <a:pt x="2166585" y="0"/>
                  </a:cubicBezTo>
                  <a:cubicBezTo>
                    <a:pt x="3363157" y="0"/>
                    <a:pt x="4333170" y="970013"/>
                    <a:pt x="4333170" y="2166585"/>
                  </a:cubicBezTo>
                  <a:close/>
                </a:path>
              </a:pathLst>
            </a:custGeom>
            <a:solidFill>
              <a:srgbClr val="FFFFFF">
                <a:alpha val="15000"/>
              </a:srgbClr>
            </a:solidFill>
            <a:ln w="12700" cap="flat" cmpd="sng" algn="ctr">
              <a:solidFill>
                <a:srgbClr val="FFFFFF"/>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endParaRPr lang="zh-CN" altLang="en-US" sz="1200" kern="0">
                <a:solidFill>
                  <a:srgbClr val="FFFFFF"/>
                </a:solidFill>
                <a:latin typeface="阿里巴巴普惠体 2.0 55 Regular" panose="00020600040101010101" pitchFamily="18" charset="-122"/>
                <a:ea typeface="阿里巴巴普惠体 2.0 55 Regular" panose="00020600040101010101" pitchFamily="18" charset="-122"/>
              </a:endParaRPr>
            </a:p>
          </p:txBody>
        </p:sp>
        <p:sp>
          <p:nvSpPr>
            <p:cNvPr id="63" name="任意多边形: 形状 66"/>
            <p:cNvSpPr/>
            <p:nvPr/>
          </p:nvSpPr>
          <p:spPr>
            <a:xfrm>
              <a:off x="618349" y="2959364"/>
              <a:ext cx="1580344" cy="462983"/>
            </a:xfrm>
            <a:custGeom>
              <a:gdLst>
                <a:gd name="connsiteX0" fmla="*/ 2065163 w 2065162"/>
                <a:gd name="connsiteY0" fmla="*/ 0 h 617420"/>
                <a:gd name="connsiteX1" fmla="*/ 0 w 2065162"/>
                <a:gd name="connsiteY1" fmla="*/ 617420 h 617420"/>
              </a:gdLst>
              <a:cxnLst>
                <a:cxn ang="0">
                  <a:pos x="connsiteX0" y="connsiteY0"/>
                </a:cxn>
                <a:cxn ang="0">
                  <a:pos x="connsiteX1" y="connsiteY1"/>
                </a:cxn>
              </a:cxnLst>
              <a:rect l="l" t="t" r="r" b="b"/>
              <a:pathLst>
                <a:path w="2065161" h="617420">
                  <a:moveTo>
                    <a:pt x="2065163" y="0"/>
                  </a:moveTo>
                  <a:lnTo>
                    <a:pt x="0" y="617420"/>
                  </a:lnTo>
                </a:path>
              </a:pathLst>
            </a:custGeom>
            <a:noFill/>
            <a:ln w="13052" cap="flat">
              <a:solidFill>
                <a:srgbClr val="FFFFFF">
                  <a:lumMod val="95000"/>
                </a:srgb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73152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prstClr val="black"/>
                </a:solidFill>
                <a:effectLst/>
                <a:uLnTx/>
                <a:uFillTx/>
                <a:latin typeface="Calibri"/>
                <a:ea typeface="阿里巴巴普惠体 2.0 55 Regular" panose="00020600040101010101" pitchFamily="18" charset="-122"/>
              </a:endParaRPr>
            </a:p>
          </p:txBody>
        </p:sp>
        <p:sp>
          <p:nvSpPr>
            <p:cNvPr id="64" name="任意多边形: 形状 123"/>
            <p:cNvSpPr/>
            <p:nvPr/>
          </p:nvSpPr>
          <p:spPr>
            <a:xfrm>
              <a:off x="-260143" y="1555712"/>
              <a:ext cx="3337328" cy="3270286"/>
            </a:xfrm>
            <a:custGeom>
              <a:gdLst>
                <a:gd name="connsiteX0" fmla="*/ 2894934 w 2894933"/>
                <a:gd name="connsiteY0" fmla="*/ 1447467 h 2894933"/>
                <a:gd name="connsiteX1" fmla="*/ 1447467 w 2894933"/>
                <a:gd name="connsiteY1" fmla="*/ 2894933 h 2894933"/>
                <a:gd name="connsiteX2" fmla="*/ 0 w 2894933"/>
                <a:gd name="connsiteY2" fmla="*/ 1447467 h 2894933"/>
                <a:gd name="connsiteX3" fmla="*/ 1447467 w 2894933"/>
                <a:gd name="connsiteY3" fmla="*/ 0 h 2894933"/>
                <a:gd name="connsiteX4" fmla="*/ 2894934 w 2894933"/>
                <a:gd name="connsiteY4" fmla="*/ 1447467 h 28949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94933" h="2894933">
                  <a:moveTo>
                    <a:pt x="2894934" y="1447467"/>
                  </a:moveTo>
                  <a:cubicBezTo>
                    <a:pt x="2894934" y="2246881"/>
                    <a:pt x="2246881" y="2894933"/>
                    <a:pt x="1447467" y="2894933"/>
                  </a:cubicBezTo>
                  <a:cubicBezTo>
                    <a:pt x="648053" y="2894933"/>
                    <a:pt x="0" y="2246881"/>
                    <a:pt x="0" y="1447467"/>
                  </a:cubicBezTo>
                  <a:cubicBezTo>
                    <a:pt x="0" y="648053"/>
                    <a:pt x="648053" y="0"/>
                    <a:pt x="1447467" y="0"/>
                  </a:cubicBezTo>
                  <a:cubicBezTo>
                    <a:pt x="2246881" y="0"/>
                    <a:pt x="2894934" y="648053"/>
                    <a:pt x="2894934" y="1447467"/>
                  </a:cubicBezTo>
                  <a:close/>
                </a:path>
              </a:pathLst>
            </a:custGeom>
            <a:solidFill>
              <a:srgbClr val="9BABBF">
                <a:alpha val="20000"/>
              </a:srgbClr>
            </a:solidFill>
            <a:ln>
              <a:gradFill>
                <a:gsLst>
                  <a:gs pos="30000">
                    <a:srgbClr val="FFFFFF"/>
                  </a:gs>
                  <a:gs pos="0">
                    <a:srgbClr val="486B8A"/>
                  </a:gs>
                  <a:gs pos="70000">
                    <a:schemeClr val="bg1">
                      <a:alpha val="0"/>
                    </a:schemeClr>
                  </a:gs>
                  <a:gs pos="100000">
                    <a:srgbClr val="486B8A"/>
                  </a:gs>
                </a:gsLst>
                <a:lin ang="189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lt1"/>
                </a:solidFill>
                <a:latin typeface="阿里巴巴普惠体 2.0 55 Regular" panose="00020600040101010101" pitchFamily="18" charset="-122"/>
                <a:ea typeface="阿里巴巴普惠体 2.0 55 Regular" panose="00020600040101010101" pitchFamily="18" charset="-122"/>
              </a:endParaRPr>
            </a:p>
          </p:txBody>
        </p:sp>
        <p:sp>
          <p:nvSpPr>
            <p:cNvPr id="65" name="任意多边形: 形状 130"/>
            <p:cNvSpPr/>
            <p:nvPr/>
          </p:nvSpPr>
          <p:spPr>
            <a:xfrm>
              <a:off x="259943" y="2065350"/>
              <a:ext cx="2297156" cy="2251010"/>
            </a:xfrm>
            <a:custGeom>
              <a:gdLst>
                <a:gd name="connsiteX0" fmla="*/ 2157356 w 2157355"/>
                <a:gd name="connsiteY0" fmla="*/ 1078678 h 2157355"/>
                <a:gd name="connsiteX1" fmla="*/ 1078678 w 2157355"/>
                <a:gd name="connsiteY1" fmla="*/ 2157356 h 2157355"/>
                <a:gd name="connsiteX2" fmla="*/ 0 w 2157355"/>
                <a:gd name="connsiteY2" fmla="*/ 1078678 h 2157355"/>
                <a:gd name="connsiteX3" fmla="*/ 1078678 w 2157355"/>
                <a:gd name="connsiteY3" fmla="*/ 0 h 2157355"/>
                <a:gd name="connsiteX4" fmla="*/ 2157356 w 2157355"/>
                <a:gd name="connsiteY4" fmla="*/ 1078678 h 21573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7355" h="2157355">
                  <a:moveTo>
                    <a:pt x="2157356" y="1078678"/>
                  </a:moveTo>
                  <a:cubicBezTo>
                    <a:pt x="2157356" y="1674415"/>
                    <a:pt x="1674415" y="2157356"/>
                    <a:pt x="1078678" y="2157356"/>
                  </a:cubicBezTo>
                  <a:cubicBezTo>
                    <a:pt x="482940" y="2157356"/>
                    <a:pt x="0" y="1674415"/>
                    <a:pt x="0" y="1078678"/>
                  </a:cubicBezTo>
                  <a:cubicBezTo>
                    <a:pt x="0" y="482941"/>
                    <a:pt x="482940" y="0"/>
                    <a:pt x="1078678" y="0"/>
                  </a:cubicBezTo>
                  <a:cubicBezTo>
                    <a:pt x="1674415" y="0"/>
                    <a:pt x="2157356" y="482941"/>
                    <a:pt x="2157356" y="1078678"/>
                  </a:cubicBezTo>
                  <a:close/>
                </a:path>
              </a:pathLst>
            </a:custGeom>
            <a:solidFill>
              <a:srgbClr val="405E79">
                <a:alpha val="80000"/>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7200" b="0" i="0" u="none" strike="noStrike" kern="0" cap="none" spc="0" normalizeH="0" baseline="0" noProof="0">
                  <a:ln>
                    <a:noFill/>
                  </a:ln>
                  <a:solidFill>
                    <a:srgbClr val="FFFFFF"/>
                  </a:solidFill>
                  <a:effectLst/>
                  <a:uLnTx/>
                  <a:uFillTx/>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目录</a:t>
              </a:r>
              <a:endParaRPr kumimoji="0" lang="zh-CN" altLang="en-US" sz="7200" b="0" i="0" u="none" strike="noStrike" kern="0" cap="none" spc="0" normalizeH="0" baseline="0" noProof="0">
                <a:ln>
                  <a:noFill/>
                </a:ln>
                <a:solidFill>
                  <a:srgbClr val="FFFFFF"/>
                </a:solidFill>
                <a:effectLst/>
                <a:uLnTx/>
                <a:uFillTx/>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grpSp>
        <p:nvGrpSpPr>
          <p:cNvPr id="10" name="组合 9"/>
          <p:cNvGrpSpPr/>
          <p:nvPr/>
        </p:nvGrpSpPr>
        <p:grpSpPr>
          <a:xfrm>
            <a:off x="4283454" y="1498812"/>
            <a:ext cx="6822440" cy="819150"/>
            <a:chOff x="4270754" y="1689735"/>
            <a:chExt cx="6822440" cy="819150"/>
          </a:xfrm>
        </p:grpSpPr>
        <p:sp>
          <p:nvSpPr>
            <p:cNvPr id="34" name="圆角矩形 50"/>
            <p:cNvSpPr/>
            <p:nvPr/>
          </p:nvSpPr>
          <p:spPr>
            <a:xfrm>
              <a:off x="4270754" y="1689735"/>
              <a:ext cx="6822440" cy="819150"/>
            </a:xfrm>
            <a:prstGeom prst="roundRect">
              <a:avLst>
                <a:gd name="adj" fmla="val 5000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39" name="文本框 19"/>
            <p:cNvSpPr txBox="1"/>
            <p:nvPr/>
          </p:nvSpPr>
          <p:spPr>
            <a:xfrm>
              <a:off x="4564124" y="1857375"/>
              <a:ext cx="831850" cy="523220"/>
            </a:xfrm>
            <a:prstGeom prst="rect">
              <a:avLst/>
            </a:prstGeom>
            <a:noFill/>
          </p:spPr>
          <p:txBody>
            <a:bodyPr vert="horz"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01</a:t>
              </a:r>
              <a:endPar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40" name="textcount"/>
            <p:cNvSpPr txBox="1"/>
            <p:nvPr/>
          </p:nvSpPr>
          <p:spPr>
            <a:xfrm>
              <a:off x="5751574" y="1850866"/>
              <a:ext cx="3215979" cy="52322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为什么需要激励</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94" name="组合 93"/>
            <p:cNvGrpSpPr/>
            <p:nvPr/>
          </p:nvGrpSpPr>
          <p:grpSpPr>
            <a:xfrm>
              <a:off x="9431704" y="2019618"/>
              <a:ext cx="1192327" cy="159385"/>
              <a:chOff x="3983613" y="525444"/>
              <a:chExt cx="1192327" cy="159385"/>
            </a:xfrm>
          </p:grpSpPr>
          <p:sp>
            <p:nvSpPr>
              <p:cNvPr id="95"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96"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97"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98"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99"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0"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1"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2"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3"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grpSp>
        <p:nvGrpSpPr>
          <p:cNvPr id="9" name="组合 8"/>
          <p:cNvGrpSpPr/>
          <p:nvPr/>
        </p:nvGrpSpPr>
        <p:grpSpPr>
          <a:xfrm>
            <a:off x="4786374" y="2787274"/>
            <a:ext cx="6822440" cy="819150"/>
            <a:chOff x="4773674" y="2764155"/>
            <a:chExt cx="6822440" cy="819150"/>
          </a:xfrm>
        </p:grpSpPr>
        <p:sp>
          <p:nvSpPr>
            <p:cNvPr id="35" name="圆角矩形 3"/>
            <p:cNvSpPr/>
            <p:nvPr/>
          </p:nvSpPr>
          <p:spPr>
            <a:xfrm>
              <a:off x="4773674" y="2764155"/>
              <a:ext cx="6822440" cy="819150"/>
            </a:xfrm>
            <a:prstGeom prst="roundRect">
              <a:avLst>
                <a:gd name="adj" fmla="val 5000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41" name="textcount"/>
            <p:cNvSpPr txBox="1"/>
            <p:nvPr/>
          </p:nvSpPr>
          <p:spPr>
            <a:xfrm>
              <a:off x="6265924" y="2927588"/>
              <a:ext cx="3216580" cy="52322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激励的定义及原理</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
          <p:nvSpPr>
            <p:cNvPr id="46" name="文本框 23"/>
            <p:cNvSpPr txBox="1"/>
            <p:nvPr/>
          </p:nvSpPr>
          <p:spPr>
            <a:xfrm>
              <a:off x="5117844" y="2940050"/>
              <a:ext cx="831850" cy="523220"/>
            </a:xfrm>
            <a:prstGeom prst="rect">
              <a:avLst/>
            </a:prstGeom>
            <a:noFill/>
          </p:spPr>
          <p:txBody>
            <a:bodyPr vert="horz"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02</a:t>
              </a:r>
              <a:endPar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104" name="组合 103"/>
            <p:cNvGrpSpPr/>
            <p:nvPr/>
          </p:nvGrpSpPr>
          <p:grpSpPr>
            <a:xfrm>
              <a:off x="9892345" y="3094038"/>
              <a:ext cx="1192327" cy="159385"/>
              <a:chOff x="3983613" y="525444"/>
              <a:chExt cx="1192327" cy="159385"/>
            </a:xfrm>
          </p:grpSpPr>
          <p:sp>
            <p:nvSpPr>
              <p:cNvPr id="105"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106"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7"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8"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09"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0"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1"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2"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3"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grpSp>
        <p:nvGrpSpPr>
          <p:cNvPr id="8" name="组合 7"/>
          <p:cNvGrpSpPr/>
          <p:nvPr/>
        </p:nvGrpSpPr>
        <p:grpSpPr>
          <a:xfrm>
            <a:off x="4786374" y="4075736"/>
            <a:ext cx="6822440" cy="819150"/>
            <a:chOff x="4773674" y="3838575"/>
            <a:chExt cx="6822440" cy="819150"/>
          </a:xfrm>
        </p:grpSpPr>
        <p:sp>
          <p:nvSpPr>
            <p:cNvPr id="36" name="圆角矩形 4"/>
            <p:cNvSpPr/>
            <p:nvPr/>
          </p:nvSpPr>
          <p:spPr>
            <a:xfrm>
              <a:off x="4773674" y="3838575"/>
              <a:ext cx="6822440" cy="819150"/>
            </a:xfrm>
            <a:prstGeom prst="roundRect">
              <a:avLst>
                <a:gd name="adj" fmla="val 5000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42" name="textcount"/>
            <p:cNvSpPr txBox="1"/>
            <p:nvPr/>
          </p:nvSpPr>
          <p:spPr>
            <a:xfrm>
              <a:off x="6265924" y="4003913"/>
              <a:ext cx="3189257" cy="52322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激励的理念</a:t>
              </a:r>
              <a:r>
                <a:rPr lang="zh-CN"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原则</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
          <p:nvSpPr>
            <p:cNvPr id="45" name="文本框 22"/>
            <p:cNvSpPr txBox="1"/>
            <p:nvPr/>
          </p:nvSpPr>
          <p:spPr>
            <a:xfrm>
              <a:off x="5117844" y="4022725"/>
              <a:ext cx="831850" cy="523220"/>
            </a:xfrm>
            <a:prstGeom prst="rect">
              <a:avLst/>
            </a:prstGeom>
            <a:noFill/>
          </p:spPr>
          <p:txBody>
            <a:bodyPr vert="horz"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03</a:t>
              </a:r>
              <a:endPar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114" name="组合 113"/>
            <p:cNvGrpSpPr/>
            <p:nvPr/>
          </p:nvGrpSpPr>
          <p:grpSpPr>
            <a:xfrm>
              <a:off x="9892345" y="4168458"/>
              <a:ext cx="1192327" cy="159385"/>
              <a:chOff x="3983613" y="525444"/>
              <a:chExt cx="1192327" cy="159385"/>
            </a:xfrm>
          </p:grpSpPr>
          <p:sp>
            <p:nvSpPr>
              <p:cNvPr id="115"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116"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7"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8"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19"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0"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1"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2"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3"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grpSp>
        <p:nvGrpSpPr>
          <p:cNvPr id="7" name="组合 6"/>
          <p:cNvGrpSpPr/>
          <p:nvPr/>
        </p:nvGrpSpPr>
        <p:grpSpPr>
          <a:xfrm>
            <a:off x="4291074" y="5364198"/>
            <a:ext cx="6822440" cy="819150"/>
            <a:chOff x="4278374" y="4912995"/>
            <a:chExt cx="6822440" cy="819150"/>
          </a:xfrm>
        </p:grpSpPr>
        <p:sp>
          <p:nvSpPr>
            <p:cNvPr id="37" name="圆角矩形 5"/>
            <p:cNvSpPr/>
            <p:nvPr/>
          </p:nvSpPr>
          <p:spPr>
            <a:xfrm>
              <a:off x="4278374" y="4912995"/>
              <a:ext cx="6822440" cy="819150"/>
            </a:xfrm>
            <a:prstGeom prst="roundRect">
              <a:avLst>
                <a:gd name="adj" fmla="val 5000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43" name="textcount"/>
            <p:cNvSpPr txBox="1"/>
            <p:nvPr/>
          </p:nvSpPr>
          <p:spPr>
            <a:xfrm>
              <a:off x="5751574" y="5080238"/>
              <a:ext cx="3426460" cy="52322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激励的实用方法</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
          <p:nvSpPr>
            <p:cNvPr id="44" name="文本框 21"/>
            <p:cNvSpPr txBox="1"/>
            <p:nvPr/>
          </p:nvSpPr>
          <p:spPr>
            <a:xfrm>
              <a:off x="4564124" y="5105400"/>
              <a:ext cx="831850" cy="523220"/>
            </a:xfrm>
            <a:prstGeom prst="rect">
              <a:avLst/>
            </a:prstGeom>
            <a:noFill/>
          </p:spPr>
          <p:txBody>
            <a:bodyPr vert="horz"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04</a:t>
              </a:r>
              <a:endPar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124" name="组合 123"/>
            <p:cNvGrpSpPr/>
            <p:nvPr/>
          </p:nvGrpSpPr>
          <p:grpSpPr>
            <a:xfrm>
              <a:off x="9431704" y="5242878"/>
              <a:ext cx="1192327" cy="159385"/>
              <a:chOff x="3983613" y="525444"/>
              <a:chExt cx="1192327" cy="159385"/>
            </a:xfrm>
          </p:grpSpPr>
          <p:sp>
            <p:nvSpPr>
              <p:cNvPr id="125"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126"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7"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8"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29"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30"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31"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32"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33"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grpSp>
        <p:nvGrpSpPr>
          <p:cNvPr id="25" name="组合 24"/>
          <p:cNvGrpSpPr/>
          <p:nvPr/>
        </p:nvGrpSpPr>
        <p:grpSpPr>
          <a:xfrm>
            <a:off x="727006" y="303076"/>
            <a:ext cx="6967668" cy="1068736"/>
            <a:chOff x="607370" y="315776"/>
            <a:chExt cx="6967668" cy="1068736"/>
          </a:xfrm>
        </p:grpSpPr>
        <p:grpSp>
          <p:nvGrpSpPr>
            <p:cNvPr id="12" name="组合 11"/>
            <p:cNvGrpSpPr/>
            <p:nvPr/>
          </p:nvGrpSpPr>
          <p:grpSpPr>
            <a:xfrm>
              <a:off x="607370" y="315776"/>
              <a:ext cx="5301449" cy="1068736"/>
              <a:chOff x="629141" y="1242919"/>
              <a:chExt cx="5301449" cy="1068736"/>
            </a:xfrm>
          </p:grpSpPr>
          <p:sp>
            <p:nvSpPr>
              <p:cNvPr id="13" name="文本框 12"/>
              <p:cNvSpPr txBox="1"/>
              <p:nvPr/>
            </p:nvSpPr>
            <p:spPr>
              <a:xfrm>
                <a:off x="629141" y="1242919"/>
                <a:ext cx="2150344" cy="1068736"/>
              </a:xfrm>
              <a:prstGeom prst="rect">
                <a:avLst/>
              </a:prstGeom>
              <a:noFill/>
            </p:spPr>
            <p:txBody>
              <a:bodyPr wrap="square" lIns="0" tIns="14400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solidFill>
                      <a:srgbClr val="405E79"/>
                    </a:solidFill>
                    <a:latin typeface="Aa厚底黑" panose="00020600040101010101" pitchFamily="18" charset="-122"/>
                    <a:ea typeface="Aa厚底黑" panose="00020600040101010101" pitchFamily="18" charset="-122"/>
                  </a:rPr>
                  <a:t>2023</a:t>
                </a:r>
                <a:endParaRPr lang="zh-CN" altLang="en-US" sz="6000">
                  <a:solidFill>
                    <a:srgbClr val="405E79"/>
                  </a:solidFill>
                  <a:latin typeface="Aa厚底黑" panose="00020600040101010101" pitchFamily="18" charset="-122"/>
                  <a:ea typeface="Aa厚底黑" panose="00020600040101010101" pitchFamily="18" charset="-122"/>
                </a:endParaRPr>
              </a:p>
            </p:txBody>
          </p:sp>
          <p:sp>
            <p:nvSpPr>
              <p:cNvPr id="14" name="文本框 13"/>
              <p:cNvSpPr txBox="1"/>
              <p:nvPr/>
            </p:nvSpPr>
            <p:spPr>
              <a:xfrm>
                <a:off x="2690230" y="1731747"/>
                <a:ext cx="3240360" cy="461665"/>
              </a:xfrm>
              <a:prstGeom prst="rect">
                <a:avLst/>
              </a:prstGeom>
              <a:noFill/>
            </p:spPr>
            <p:txBody>
              <a:bodyPr wrap="square" l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CORPORATE CULTURE</a:t>
                </a:r>
                <a:endParaRPr lang="zh-CN" altLang="en-US" sz="2400">
                  <a:solidFill>
                    <a:srgbClr val="405E79"/>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grpSp>
        <p:grpSp>
          <p:nvGrpSpPr>
            <p:cNvPr id="15" name="组合 14"/>
            <p:cNvGrpSpPr/>
            <p:nvPr/>
          </p:nvGrpSpPr>
          <p:grpSpPr>
            <a:xfrm>
              <a:off x="6382711" y="937107"/>
              <a:ext cx="1192327" cy="159385"/>
              <a:chOff x="3983613" y="525444"/>
              <a:chExt cx="1192327" cy="159385"/>
            </a:xfrm>
          </p:grpSpPr>
          <p:sp>
            <p:nvSpPr>
              <p:cNvPr id="16"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17"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8"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19"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20"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21"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22"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23"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24"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1500"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ipe(left)">
                                      <p:cBhvr>
                                        <p:cTn id="7" dur="1500"/>
                                        <p:tgtEl>
                                          <p:spTgt spid="25"/>
                                        </p:tgtEl>
                                      </p:cBhvr>
                                    </p:animEffect>
                                  </p:childTnLst>
                                </p:cTn>
                              </p:par>
                            </p:childTnLst>
                          </p:cTn>
                        </p:par>
                        <p:par>
                          <p:cTn id="8" fill="hold" nodeType="afterGroup">
                            <p:stCondLst>
                              <p:cond delay="1500"/>
                            </p:stCondLst>
                            <p:childTnLst>
                              <p:par>
                                <p:cTn id="9" presetID="49" presetClass="entr" presetSubtype="0" dur="500" decel="100000" fill="hold" nodeType="afterEffect">
                                  <p:stCondLst>
                                    <p:cond delay="0"/>
                                  </p:stCondLst>
                                  <p:childTnLst>
                                    <p:set>
                                      <p:cBhvr>
                                        <p:cTn id="10" dur="1" fill="hold">
                                          <p:stCondLst>
                                            <p:cond delay="0"/>
                                          </p:stCondLst>
                                        </p:cTn>
                                        <p:tgtEl>
                                          <p:spTgt spid="87"/>
                                        </p:tgtEl>
                                        <p:attrNameLst>
                                          <p:attrName>style.visibility</p:attrName>
                                        </p:attrNameLst>
                                      </p:cBhvr>
                                      <p:to>
                                        <p:strVal val="visible"/>
                                      </p:to>
                                    </p:set>
                                    <p:anim calcmode="lin" valueType="num">
                                      <p:cBhvr>
                                        <p:cTn id="11" dur="500" fill="hold"/>
                                        <p:tgtEl>
                                          <p:spTgt spid="87"/>
                                        </p:tgtEl>
                                        <p:attrNameLst>
                                          <p:attrName>ppt_w</p:attrName>
                                        </p:attrNameLst>
                                      </p:cBhvr>
                                      <p:tavLst>
                                        <p:tav tm="0">
                                          <p:val>
                                            <p:fltVal val="0"/>
                                          </p:val>
                                        </p:tav>
                                        <p:tav tm="100000">
                                          <p:val>
                                            <p:strVal val="#ppt_w"/>
                                          </p:val>
                                        </p:tav>
                                      </p:tavLst>
                                    </p:anim>
                                    <p:anim calcmode="lin" valueType="num">
                                      <p:cBhvr>
                                        <p:cTn id="12" dur="500" fill="hold"/>
                                        <p:tgtEl>
                                          <p:spTgt spid="87"/>
                                        </p:tgtEl>
                                        <p:attrNameLst>
                                          <p:attrName>ppt_h</p:attrName>
                                        </p:attrNameLst>
                                      </p:cBhvr>
                                      <p:tavLst>
                                        <p:tav tm="0">
                                          <p:val>
                                            <p:fltVal val="0"/>
                                          </p:val>
                                        </p:tav>
                                        <p:tav tm="100000">
                                          <p:val>
                                            <p:strVal val="#ppt_h"/>
                                          </p:val>
                                        </p:tav>
                                      </p:tavLst>
                                    </p:anim>
                                    <p:anim calcmode="lin" valueType="num">
                                      <p:cBhvr>
                                        <p:cTn id="13" dur="500" fill="hold"/>
                                        <p:tgtEl>
                                          <p:spTgt spid="87"/>
                                        </p:tgtEl>
                                        <p:attrNameLst>
                                          <p:attrName>style.rotation</p:attrName>
                                        </p:attrNameLst>
                                      </p:cBhvr>
                                      <p:tavLst>
                                        <p:tav tm="0">
                                          <p:val>
                                            <p:fltVal val="360"/>
                                          </p:val>
                                        </p:tav>
                                        <p:tav tm="100000">
                                          <p:val>
                                            <p:fltVal val="0"/>
                                          </p:val>
                                        </p:tav>
                                      </p:tavLst>
                                    </p:anim>
                                    <p:animEffect transition="in" filter="fade">
                                      <p:cBhvr>
                                        <p:cTn id="14" dur="500"/>
                                        <p:tgtEl>
                                          <p:spTgt spid="87"/>
                                        </p:tgtEl>
                                      </p:cBhvr>
                                    </p:animEffect>
                                  </p:childTnLst>
                                </p:cTn>
                              </p:par>
                            </p:childTnLst>
                          </p:cTn>
                        </p:par>
                        <p:par>
                          <p:cTn id="15" fill="hold" nodeType="afterGroup">
                            <p:stCondLst>
                              <p:cond delay="2000"/>
                            </p:stCondLst>
                            <p:childTnLst>
                              <p:par>
                                <p:cTn id="16" presetID="22" presetClass="entr" presetSubtype="8" dur="1000"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1000"/>
                                        <p:tgtEl>
                                          <p:spTgt spid="10"/>
                                        </p:tgtEl>
                                      </p:cBhvr>
                                    </p:animEffect>
                                  </p:childTnLst>
                                </p:cTn>
                              </p:par>
                            </p:childTnLst>
                          </p:cTn>
                        </p:par>
                        <p:par>
                          <p:cTn id="19" fill="hold" nodeType="afterGroup">
                            <p:stCondLst>
                              <p:cond delay="3000"/>
                            </p:stCondLst>
                            <p:childTnLst>
                              <p:par>
                                <p:cTn id="20" presetID="22" presetClass="entr" presetSubtype="8" dur="1000"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1000"/>
                                        <p:tgtEl>
                                          <p:spTgt spid="9"/>
                                        </p:tgtEl>
                                      </p:cBhvr>
                                    </p:animEffect>
                                  </p:childTnLst>
                                </p:cTn>
                              </p:par>
                            </p:childTnLst>
                          </p:cTn>
                        </p:par>
                        <p:par>
                          <p:cTn id="23" fill="hold" nodeType="afterGroup">
                            <p:stCondLst>
                              <p:cond delay="4000"/>
                            </p:stCondLst>
                            <p:childTnLst>
                              <p:par>
                                <p:cTn id="24" presetID="22" presetClass="entr" presetSubtype="8" dur="1000"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left)">
                                      <p:cBhvr>
                                        <p:cTn id="26" dur="1000"/>
                                        <p:tgtEl>
                                          <p:spTgt spid="8"/>
                                        </p:tgtEl>
                                      </p:cBhvr>
                                    </p:animEffect>
                                  </p:childTnLst>
                                </p:cTn>
                              </p:par>
                            </p:childTnLst>
                          </p:cTn>
                        </p:par>
                        <p:par>
                          <p:cTn id="27" fill="hold" nodeType="afterGroup">
                            <p:stCondLst>
                              <p:cond delay="5000"/>
                            </p:stCondLst>
                            <p:childTnLst>
                              <p:par>
                                <p:cTn id="28" presetID="22" presetClass="entr" presetSubtype="8" dur="1000" fill="hold"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left)">
                                      <p:cBhvr>
                                        <p:cTn id="3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92641" y="2245345"/>
            <a:ext cx="11474090" cy="1708160"/>
          </a:xfrm>
          <a:prstGeom prst="rect">
            <a:avLst/>
          </a:prstGeom>
          <a:noFill/>
          <a:effectLst>
            <a:outerShdw dist="38100" dir="18900000" algn="bl" rotWithShape="0">
              <a:schemeClr val="bg1"/>
            </a:outerShdw>
          </a:effectLst>
        </p:spPr>
        <p:txBody>
          <a:bodyPr wrap="square" l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000">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rPr>
              <a:t>为什么 </a:t>
            </a:r>
            <a:r>
              <a:rPr lang="zh-CN" altLang="en-US" sz="105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需要激励</a:t>
            </a:r>
            <a:r>
              <a:rPr lang="zh-CN" altLang="en-US" sz="10500" i="1">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a:t>
            </a:r>
            <a:endParaRPr lang="zh-CN" altLang="en-US" sz="7200" i="1">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endParaRPr>
          </a:p>
        </p:txBody>
      </p:sp>
      <p:sp>
        <p:nvSpPr>
          <p:cNvPr id="5" name="文本框 4"/>
          <p:cNvSpPr txBox="1"/>
          <p:nvPr/>
        </p:nvSpPr>
        <p:spPr>
          <a:xfrm>
            <a:off x="721670" y="1201879"/>
            <a:ext cx="3950116" cy="1068736"/>
          </a:xfrm>
          <a:prstGeom prst="rect">
            <a:avLst/>
          </a:prstGeom>
          <a:noFill/>
        </p:spPr>
        <p:txBody>
          <a:bodyPr wrap="square" lIns="0" tIns="14400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solidFill>
                  <a:srgbClr val="405E79"/>
                </a:solidFill>
                <a:latin typeface="Aa厚底黑" panose="00020600040101010101" pitchFamily="18" charset="-122"/>
                <a:ea typeface="Aa厚底黑" panose="00020600040101010101" pitchFamily="18" charset="-122"/>
              </a:rPr>
              <a:t>PART 01</a:t>
            </a:r>
            <a:endParaRPr lang="zh-CN" altLang="en-US" sz="6000">
              <a:solidFill>
                <a:srgbClr val="405E79"/>
              </a:solidFill>
              <a:latin typeface="Aa厚底黑" panose="00020600040101010101" pitchFamily="18" charset="-122"/>
              <a:ea typeface="Aa厚底黑" panose="00020600040101010101" pitchFamily="18" charset="-122"/>
            </a:endParaRPr>
          </a:p>
        </p:txBody>
      </p:sp>
      <p:grpSp>
        <p:nvGrpSpPr>
          <p:cNvPr id="9" name="组合 8"/>
          <p:cNvGrpSpPr/>
          <p:nvPr/>
        </p:nvGrpSpPr>
        <p:grpSpPr>
          <a:xfrm>
            <a:off x="750697" y="3946047"/>
            <a:ext cx="6439680" cy="475034"/>
            <a:chOff x="607369" y="3358466"/>
            <a:chExt cx="6439680" cy="475034"/>
          </a:xfrm>
        </p:grpSpPr>
        <p:sp>
          <p:nvSpPr>
            <p:cNvPr id="3" name="副标题 2"/>
            <p:cNvSpPr txBox="1"/>
            <p:nvPr/>
          </p:nvSpPr>
          <p:spPr>
            <a:xfrm>
              <a:off x="607369" y="3358466"/>
              <a:ext cx="4921831" cy="475034"/>
            </a:xfrm>
            <a:prstGeom prst="rect">
              <a:avLst/>
            </a:prstGeom>
          </p:spPr>
          <p:txBody>
            <a:bodyPr vert="horz" lIns="0" tIns="45720" rIns="91440" bIns="45720" rtlCol="0" anchor="ctr" anchorCtr="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dist">
                <a:buFont typeface="Arial" pitchFamily="34" charset="0"/>
                <a:buNone/>
              </a:pP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企业宣传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企业培训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员工激励</a:t>
              </a:r>
              <a:endPar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51" name="组合 50"/>
            <p:cNvGrpSpPr/>
            <p:nvPr/>
          </p:nvGrpSpPr>
          <p:grpSpPr>
            <a:xfrm>
              <a:off x="5854722" y="3483266"/>
              <a:ext cx="1192327" cy="159385"/>
              <a:chOff x="3983613" y="525444"/>
              <a:chExt cx="1192327" cy="159385"/>
            </a:xfrm>
          </p:grpSpPr>
          <p:sp>
            <p:nvSpPr>
              <p:cNvPr id="52"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53"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4"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5"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6"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7"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8"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9"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60"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spTree>
    <p:custDataLst>
      <p:tags r:id="rId2"/>
    </p:custData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0" presetClass="entr" presetSubtype="0" dur="1000" decel="10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3"/>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nodeType="afterGroup">
                            <p:stCondLst>
                              <p:cond delay="1000"/>
                            </p:stCondLst>
                            <p:childTnLst>
                              <p:par>
                                <p:cTn id="11" presetID="47" presetClass="entr" presetSubtype="0" dur="10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22" presetClass="entr" presetSubtype="8" dur="125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 name="图片 10"/>
          <p:cNvPicPr>
            <a:picLocks noChangeAspect="1"/>
          </p:cNvPicPr>
          <p:nvPr/>
        </p:nvPicPr>
        <p:blipFill>
          <a:blip r:embed="rId2"/>
          <a:stretch>
            <a:fillRect/>
          </a:stretch>
        </p:blipFill>
        <p:spPr>
          <a:xfrm>
            <a:off x="893513" y="2082800"/>
            <a:ext cx="4719887" cy="3873500"/>
          </a:xfrm>
          <a:prstGeom prst="rect">
            <a:avLst/>
          </a:prstGeom>
          <a:solidFill>
            <a:srgbClr val="364BFF"/>
          </a:solidFill>
          <a:effectLst>
            <a:outerShdw blurRad="254000" dist="63500" dir="2700000" algn="tl" rotWithShape="0">
              <a:prstClr val="black">
                <a:alpha val="25000"/>
              </a:prstClr>
            </a:outerShdw>
          </a:effectLst>
        </p:spPr>
      </p:pic>
      <p:sp>
        <p:nvSpPr>
          <p:cNvPr id="2" name="TextBox 6"/>
          <p:cNvSpPr/>
          <p:nvPr/>
        </p:nvSpPr>
        <p:spPr>
          <a:xfrm>
            <a:off x="6019800" y="4898390"/>
            <a:ext cx="5469187" cy="11678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就长远来看，你根本无法强迫任何人做事，只能让他们自已心甘情愿的做。而唯有激励才能让员工燃烧起来，让激情经久不息；唯有激励才能使人的潜力得到最大限度的发挥。</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3" name="TextBox 6"/>
          <p:cNvSpPr/>
          <p:nvPr/>
        </p:nvSpPr>
        <p:spPr>
          <a:xfrm>
            <a:off x="6019800" y="2635024"/>
            <a:ext cx="5469187" cy="1537152"/>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因此，如果领导者希望下属付出最大的努力，就应该通过自己的激励实践以满足员工的需求和愿望。然而，现实存在的问题是，很多主管不是在激励下属，而是在打击下属，这不得不说是一件很悲哀的事情。</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20" name="TextBox 52"/>
          <p:cNvSpPr/>
          <p:nvPr/>
        </p:nvSpPr>
        <p:spPr>
          <a:xfrm>
            <a:off x="367753" y="362580"/>
            <a:ext cx="4074160" cy="52324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01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为什么需要激励</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37" name="组合 36"/>
          <p:cNvGrpSpPr/>
          <p:nvPr/>
        </p:nvGrpSpPr>
        <p:grpSpPr>
          <a:xfrm>
            <a:off x="893513" y="1300709"/>
            <a:ext cx="3172217" cy="440934"/>
            <a:chOff x="620252" y="1344547"/>
            <a:chExt cx="3172217" cy="440934"/>
          </a:xfrm>
        </p:grpSpPr>
        <p:sp>
          <p:nvSpPr>
            <p:cNvPr id="28"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mn-ea"/>
                </a:rPr>
                <a:t>公司基本信息</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mn-ea"/>
              </a:endParaRPr>
            </a:p>
          </p:txBody>
        </p:sp>
        <p:grpSp>
          <p:nvGrpSpPr>
            <p:cNvPr id="36" name="组合 35"/>
            <p:cNvGrpSpPr/>
            <p:nvPr/>
          </p:nvGrpSpPr>
          <p:grpSpPr>
            <a:xfrm>
              <a:off x="620252" y="1388695"/>
              <a:ext cx="516310" cy="314538"/>
              <a:chOff x="620252" y="1388695"/>
              <a:chExt cx="516310" cy="314538"/>
            </a:xfrm>
          </p:grpSpPr>
          <p:sp>
            <p:nvSpPr>
              <p:cNvPr id="33" name="椭圆 32"/>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34" name="椭圆 33"/>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
        <p:nvSpPr>
          <p:cNvPr id="38" name="圆角矩形 83"/>
          <p:cNvSpPr/>
          <p:nvPr/>
        </p:nvSpPr>
        <p:spPr>
          <a:xfrm>
            <a:off x="6114989" y="2088487"/>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12" name="圆角矩形 83"/>
          <p:cNvSpPr/>
          <p:nvPr/>
        </p:nvSpPr>
        <p:spPr>
          <a:xfrm>
            <a:off x="6114989" y="4336387"/>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13" name="矩形 12"/>
          <p:cNvSpPr/>
          <p:nvPr/>
        </p:nvSpPr>
        <p:spPr>
          <a:xfrm>
            <a:off x="893513" y="4615787"/>
            <a:ext cx="4719887" cy="1340513"/>
          </a:xfrm>
          <a:prstGeom prst="rect">
            <a:avLst/>
          </a:prstGeom>
          <a:solidFill>
            <a:srgbClr val="486B8A">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sp>
        <p:nvSpPr>
          <p:cNvPr id="9" name="TextBox 6"/>
          <p:cNvSpPr/>
          <p:nvPr/>
        </p:nvSpPr>
        <p:spPr>
          <a:xfrm>
            <a:off x="853721" y="5293951"/>
            <a:ext cx="4759679" cy="471219"/>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管理的最高境界是让人拼命工作而无怨无悔</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
        <p:nvSpPr>
          <p:cNvPr id="5" name="TextBox 6"/>
          <p:cNvSpPr/>
          <p:nvPr/>
        </p:nvSpPr>
        <p:spPr>
          <a:xfrm>
            <a:off x="1010990" y="4785653"/>
            <a:ext cx="2166425" cy="542136"/>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松下幸之助说</a:t>
            </a:r>
            <a:r>
              <a:rPr lang="en-US" altLang="zh-CN" sz="24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a:t>
            </a:r>
            <a:endParaRPr lang="zh-CN" altLang="en-US" sz="24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 name="图片 24"/>
          <p:cNvPicPr>
            <a:picLocks noChangeAspect="1"/>
          </p:cNvPicPr>
          <p:nvPr/>
        </p:nvPicPr>
        <p:blipFill>
          <a:blip r:embed="rId3"/>
          <a:stretch>
            <a:fillRect/>
          </a:stretch>
        </p:blipFill>
        <p:spPr>
          <a:xfrm>
            <a:off x="874713" y="1585686"/>
            <a:ext cx="3565239" cy="2248523"/>
          </a:xfrm>
          <a:prstGeom prst="rect">
            <a:avLst/>
          </a:prstGeom>
          <a:blipFill dpi="0" rotWithShape="1">
            <a:blip r:embed="rId2"/>
            <a:stretch>
              <a:fillRect/>
            </a:stretch>
          </a:blipFill>
          <a:ln>
            <a:noFill/>
          </a:ln>
          <a:effectLst>
            <a:outerShdw blurRad="254000" dist="63500" dir="2700000" algn="tl" rotWithShape="0">
              <a:prstClr val="black">
                <a:alpha val="30000"/>
              </a:prstClr>
            </a:outerShdw>
          </a:effectLst>
        </p:spPr>
      </p:pic>
      <p:sp>
        <p:nvSpPr>
          <p:cNvPr id="6" name="矩形 5"/>
          <p:cNvSpPr/>
          <p:nvPr/>
        </p:nvSpPr>
        <p:spPr>
          <a:xfrm>
            <a:off x="4564345" y="1585686"/>
            <a:ext cx="3134464" cy="2255477"/>
          </a:xfrm>
          <a:prstGeom prst="rect">
            <a:avLst/>
          </a:prstGeom>
          <a:solidFill>
            <a:srgbClr val="486B8A">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lnSpc>
                <a:spcPct val="150000"/>
              </a:lnSpc>
            </a:pPr>
            <a:endParaRPr lang="zh-CN" altLang="en-US">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14" name="组合 13"/>
          <p:cNvGrpSpPr/>
          <p:nvPr/>
        </p:nvGrpSpPr>
        <p:grpSpPr>
          <a:xfrm>
            <a:off x="879862" y="4117243"/>
            <a:ext cx="4330767" cy="1904469"/>
            <a:chOff x="1039519" y="4142643"/>
            <a:chExt cx="4330767" cy="1904469"/>
          </a:xfrm>
        </p:grpSpPr>
        <p:sp>
          <p:nvSpPr>
            <p:cNvPr id="9" name="TextBox 21"/>
            <p:cNvSpPr txBox="1"/>
            <p:nvPr/>
          </p:nvSpPr>
          <p:spPr>
            <a:xfrm>
              <a:off x="1039519" y="4841589"/>
              <a:ext cx="4330767" cy="1205523"/>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哈佛大学的威廉</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詹姆士教授研究发现，按时计酬的职工仅能发挥其能力的</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20</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-30%</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，而如果受到充分的激励，则职工的能力可以发挥到</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80%-90%</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，甚至更高。这其中</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50%-60%</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的差距系激励工作所致。</a:t>
              </a:r>
              <a:endPar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10" name="Subtitle 2"/>
            <p:cNvSpPr txBox="1"/>
            <p:nvPr/>
          </p:nvSpPr>
          <p:spPr>
            <a:xfrm>
              <a:off x="1046576" y="4142643"/>
              <a:ext cx="2146893" cy="517587"/>
            </a:xfrm>
            <a:prstGeom prst="rect">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ctr" defTabSz="914400" rtl="0" eaLnBrk="1" latinLnBrk="0" hangingPunct="1">
                <a:defRPr sz="1800" kern="12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2000"/>
                <a:t>标题</a:t>
              </a:r>
              <a:r>
                <a:rPr lang="en-US" altLang="zh-CN" sz="2000"/>
                <a:t>1</a:t>
              </a:r>
              <a:endParaRPr lang="id-ID" sz="2000"/>
            </a:p>
          </p:txBody>
        </p:sp>
      </p:grpSp>
      <p:grpSp>
        <p:nvGrpSpPr>
          <p:cNvPr id="15" name="组合 14"/>
          <p:cNvGrpSpPr/>
          <p:nvPr/>
        </p:nvGrpSpPr>
        <p:grpSpPr>
          <a:xfrm>
            <a:off x="7006771" y="4117243"/>
            <a:ext cx="4330767" cy="1893632"/>
            <a:chOff x="6930404" y="4142643"/>
            <a:chExt cx="4330767" cy="1893632"/>
          </a:xfrm>
        </p:grpSpPr>
        <p:sp>
          <p:nvSpPr>
            <p:cNvPr id="12" name="TextBox 21"/>
            <p:cNvSpPr txBox="1"/>
            <p:nvPr/>
          </p:nvSpPr>
          <p:spPr>
            <a:xfrm>
              <a:off x="6930404" y="4841589"/>
              <a:ext cx="4330767" cy="1194686"/>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也就是说，同样一个人在通过充分激励后所发挥的能力相当于激励前的</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3-4</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倍。得出一个公式：“工作绩效</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能力</a:t>
              </a:r>
              <a:r>
                <a:rPr lang="en-US" altLang="zh-CN"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动机激发”。在个体能力不变的条件下，工作成绩取决于激励程度。激励程度越高，工作绩效越大。</a:t>
              </a:r>
              <a:endParaRPr lang="zh-CN" altLang="en-US" sz="1335">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13" name="Subtitle 2"/>
            <p:cNvSpPr txBox="1"/>
            <p:nvPr/>
          </p:nvSpPr>
          <p:spPr>
            <a:xfrm>
              <a:off x="9098618" y="4142643"/>
              <a:ext cx="2146893" cy="517587"/>
            </a:xfrm>
            <a:prstGeom prst="rect">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ctr" defTabSz="914400" rtl="0" eaLnBrk="1" latinLnBrk="0" hangingPunct="1">
                <a:defRPr sz="1800" kern="12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2000"/>
                <a:t>标题</a:t>
              </a:r>
              <a:r>
                <a:rPr lang="en-US" altLang="zh-CN" sz="2000"/>
                <a:t>2</a:t>
              </a:r>
              <a:endParaRPr lang="id-ID" altLang="zh-CN" sz="2000"/>
            </a:p>
          </p:txBody>
        </p:sp>
      </p:grpSp>
      <p:sp>
        <p:nvSpPr>
          <p:cNvPr id="4" name="TextBox 52"/>
          <p:cNvSpPr/>
          <p:nvPr/>
        </p:nvSpPr>
        <p:spPr>
          <a:xfrm>
            <a:off x="367753" y="362580"/>
            <a:ext cx="4074160" cy="52324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01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为什么需要激励</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20" name="组合 19"/>
          <p:cNvGrpSpPr/>
          <p:nvPr/>
        </p:nvGrpSpPr>
        <p:grpSpPr>
          <a:xfrm>
            <a:off x="5222240" y="1839664"/>
            <a:ext cx="1747520" cy="1747520"/>
            <a:chOff x="13864" y="2897"/>
            <a:chExt cx="2752" cy="2752"/>
          </a:xfrm>
        </p:grpSpPr>
        <p:sp>
          <p:nvSpPr>
            <p:cNvPr id="21" name="椭圆 20"/>
            <p:cNvSpPr/>
            <p:nvPr/>
          </p:nvSpPr>
          <p:spPr>
            <a:xfrm>
              <a:off x="14123" y="3155"/>
              <a:ext cx="2235" cy="2235"/>
            </a:xfrm>
            <a:prstGeom prst="ellipse">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latin typeface="阿里巴巴普惠体 2.0 55 Regular" panose="00020600040101010101" pitchFamily="18" charset="-122"/>
                <a:ea typeface="阿里巴巴普惠体 2.0 55 Regular" panose="00020600040101010101" pitchFamily="18" charset="-122"/>
                <a:sym typeface="+mn-ea"/>
              </a:endParaRPr>
            </a:p>
          </p:txBody>
        </p:sp>
        <p:sp>
          <p:nvSpPr>
            <p:cNvPr id="22" name="椭圆 21"/>
            <p:cNvSpPr/>
            <p:nvPr/>
          </p:nvSpPr>
          <p:spPr>
            <a:xfrm>
              <a:off x="13864" y="2897"/>
              <a:ext cx="2752" cy="2752"/>
            </a:xfrm>
            <a:prstGeom prst="ellipse">
              <a:avLst/>
            </a:prstGeom>
            <a:noFill/>
            <a:ln>
              <a:gradFill>
                <a:gsLst>
                  <a:gs pos="30000">
                    <a:srgbClr val="FFFFFF"/>
                  </a:gs>
                  <a:gs pos="0">
                    <a:srgbClr val="7696CC"/>
                  </a:gs>
                  <a:gs pos="70000">
                    <a:schemeClr val="bg1">
                      <a:alpha val="0"/>
                    </a:schemeClr>
                  </a:gs>
                  <a:gs pos="100000">
                    <a:srgbClr val="7696CC"/>
                  </a:gs>
                </a:gsLst>
                <a:lin ang="189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23" name="文本框 20"/>
            <p:cNvSpPr txBox="1"/>
            <p:nvPr/>
          </p:nvSpPr>
          <p:spPr>
            <a:xfrm>
              <a:off x="14380" y="3763"/>
              <a:ext cx="1720" cy="101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415065"/>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mn-ea"/>
                </a:rPr>
                <a:t>激励</a:t>
              </a:r>
              <a:endParaRPr lang="zh-CN" altLang="en-US" sz="3600">
                <a:solidFill>
                  <a:srgbClr val="415065"/>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mn-ea"/>
              </a:endParaRPr>
            </a:p>
          </p:txBody>
        </p:sp>
      </p:grpSp>
      <p:pic>
        <p:nvPicPr>
          <p:cNvPr id="26" name="图片 25"/>
          <p:cNvPicPr>
            <a:picLocks noChangeAspect="1"/>
          </p:cNvPicPr>
          <p:nvPr/>
        </p:nvPicPr>
        <p:blipFill>
          <a:blip r:embed="rId5"/>
          <a:stretch>
            <a:fillRect/>
          </a:stretch>
        </p:blipFill>
        <p:spPr>
          <a:xfrm>
            <a:off x="7823201" y="1585686"/>
            <a:ext cx="3494087" cy="2248523"/>
          </a:xfrm>
          <a:prstGeom prst="rect">
            <a:avLst/>
          </a:prstGeom>
          <a:blipFill dpi="0" rotWithShape="1">
            <a:blip r:embed="rId4"/>
            <a:stretch>
              <a:fillRect/>
            </a:stretch>
          </a:blipFill>
          <a:ln>
            <a:noFill/>
          </a:ln>
          <a:effectLst>
            <a:outerShdw blurRad="254000" dist="63500" dir="2700000" algn="tl" rotWithShape="0">
              <a:prstClr val="black">
                <a:alpha val="30000"/>
              </a:prstClr>
            </a:outerShdw>
          </a:effectLst>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92641" y="2245345"/>
            <a:ext cx="11474090" cy="1708160"/>
          </a:xfrm>
          <a:prstGeom prst="rect">
            <a:avLst/>
          </a:prstGeom>
          <a:noFill/>
          <a:effectLst>
            <a:outerShdw dist="38100" dir="18900000" algn="bl" rotWithShape="0">
              <a:schemeClr val="bg1"/>
            </a:outerShdw>
          </a:effectLst>
        </p:spPr>
        <p:txBody>
          <a:bodyPr wrap="square" l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0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激励的 </a:t>
            </a:r>
            <a:r>
              <a:rPr lang="zh-CN" altLang="en-US" sz="105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定义及原理</a:t>
            </a:r>
            <a:endParaRPr lang="zh-CN" altLang="en-US" sz="7200" i="1">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endParaRPr>
          </a:p>
        </p:txBody>
      </p:sp>
      <p:sp>
        <p:nvSpPr>
          <p:cNvPr id="5" name="文本框 4"/>
          <p:cNvSpPr txBox="1"/>
          <p:nvPr/>
        </p:nvSpPr>
        <p:spPr>
          <a:xfrm>
            <a:off x="721670" y="1201879"/>
            <a:ext cx="3950116" cy="1068736"/>
          </a:xfrm>
          <a:prstGeom prst="rect">
            <a:avLst/>
          </a:prstGeom>
          <a:noFill/>
        </p:spPr>
        <p:txBody>
          <a:bodyPr wrap="square" lIns="0" tIns="14400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solidFill>
                  <a:srgbClr val="405E79"/>
                </a:solidFill>
                <a:latin typeface="Aa厚底黑" panose="00020600040101010101" pitchFamily="18" charset="-122"/>
                <a:ea typeface="Aa厚底黑" panose="00020600040101010101" pitchFamily="18" charset="-122"/>
              </a:rPr>
              <a:t>PART 02</a:t>
            </a:r>
            <a:endParaRPr lang="zh-CN" altLang="en-US" sz="6000">
              <a:solidFill>
                <a:srgbClr val="405E79"/>
              </a:solidFill>
              <a:latin typeface="Aa厚底黑" panose="00020600040101010101" pitchFamily="18" charset="-122"/>
              <a:ea typeface="Aa厚底黑" panose="00020600040101010101" pitchFamily="18" charset="-122"/>
            </a:endParaRPr>
          </a:p>
        </p:txBody>
      </p:sp>
      <p:grpSp>
        <p:nvGrpSpPr>
          <p:cNvPr id="9" name="组合 8"/>
          <p:cNvGrpSpPr/>
          <p:nvPr/>
        </p:nvGrpSpPr>
        <p:grpSpPr>
          <a:xfrm>
            <a:off x="750697" y="3946047"/>
            <a:ext cx="6439680" cy="475034"/>
            <a:chOff x="607369" y="3358466"/>
            <a:chExt cx="6439680" cy="475034"/>
          </a:xfrm>
        </p:grpSpPr>
        <p:sp>
          <p:nvSpPr>
            <p:cNvPr id="3" name="副标题 2"/>
            <p:cNvSpPr txBox="1"/>
            <p:nvPr/>
          </p:nvSpPr>
          <p:spPr>
            <a:xfrm>
              <a:off x="607369" y="3358466"/>
              <a:ext cx="4921831" cy="475034"/>
            </a:xfrm>
            <a:prstGeom prst="rect">
              <a:avLst/>
            </a:prstGeom>
          </p:spPr>
          <p:txBody>
            <a:bodyPr vert="horz" lIns="0" tIns="45720" rIns="91440" bIns="45720" rtlCol="0" anchor="ctr" anchorCtr="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dist">
                <a:buFont typeface="Arial" pitchFamily="34" charset="0"/>
                <a:buNone/>
              </a:pP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企业宣传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企业培训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员工激励</a:t>
              </a:r>
              <a:endPar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51" name="组合 50"/>
            <p:cNvGrpSpPr/>
            <p:nvPr/>
          </p:nvGrpSpPr>
          <p:grpSpPr>
            <a:xfrm>
              <a:off x="5854722" y="3483266"/>
              <a:ext cx="1192327" cy="159385"/>
              <a:chOff x="3983613" y="525444"/>
              <a:chExt cx="1192327" cy="159385"/>
            </a:xfrm>
          </p:grpSpPr>
          <p:sp>
            <p:nvSpPr>
              <p:cNvPr id="52"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53"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4"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5"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6"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7"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8"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9"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60"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spTree>
    <p:custDataLst>
      <p:tags r:id="rId2"/>
    </p:custData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0" presetClass="entr" presetSubtype="0" dur="1000" decel="10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3"/>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nodeType="afterGroup">
                            <p:stCondLst>
                              <p:cond delay="1000"/>
                            </p:stCondLst>
                            <p:childTnLst>
                              <p:par>
                                <p:cTn id="11" presetID="47" presetClass="entr" presetSubtype="0" dur="10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22" presetClass="entr" presetSubtype="8" dur="125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6"/>
          <p:cNvSpPr>
            <a:spLocks noChangeArrowheads="1"/>
          </p:cNvSpPr>
          <p:nvPr/>
        </p:nvSpPr>
        <p:spPr bwMode="auto">
          <a:xfrm>
            <a:off x="800805" y="4756168"/>
            <a:ext cx="6333104"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通俗地讲，激励就是激发鼓励的意思，是指通过调动人的积极性，使其把潜在的能力充分地发挥出来。从心理学角度讲，激励是指激发人的内在动机，鼓励人朝着所期望的目标采取行动的过程。</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3" name="TextBox 6"/>
          <p:cNvSpPr>
            <a:spLocks noChangeArrowheads="1"/>
          </p:cNvSpPr>
          <p:nvPr/>
        </p:nvSpPr>
        <p:spPr bwMode="auto">
          <a:xfrm>
            <a:off x="813505" y="2451390"/>
            <a:ext cx="6333104"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激励是一个非常复杂的过程，它从个人的需要出发，引起欲望并使内心紧张，这种紧张不安的心理会转化为动机，然后引起实现目标的行为，最后在通过努力后使欲望达到满足。</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4"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02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激励的定义及原理</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12" name="组合 11"/>
          <p:cNvGrpSpPr/>
          <p:nvPr/>
        </p:nvGrpSpPr>
        <p:grpSpPr>
          <a:xfrm>
            <a:off x="874676" y="1300709"/>
            <a:ext cx="3172217" cy="440934"/>
            <a:chOff x="620252" y="1344547"/>
            <a:chExt cx="3172217" cy="440934"/>
          </a:xfrm>
        </p:grpSpPr>
        <p:sp>
          <p:nvSpPr>
            <p:cNvPr id="13"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激励的定义</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14" name="组合 13"/>
            <p:cNvGrpSpPr/>
            <p:nvPr/>
          </p:nvGrpSpPr>
          <p:grpSpPr>
            <a:xfrm>
              <a:off x="620252" y="1388695"/>
              <a:ext cx="516310" cy="314538"/>
              <a:chOff x="620252" y="1388695"/>
              <a:chExt cx="516310" cy="314538"/>
            </a:xfrm>
          </p:grpSpPr>
          <p:sp>
            <p:nvSpPr>
              <p:cNvPr id="15" name="椭圆 14"/>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17" name="椭圆 16"/>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grpSp>
        <p:nvGrpSpPr>
          <p:cNvPr id="9" name="组合 8"/>
          <p:cNvGrpSpPr/>
          <p:nvPr/>
        </p:nvGrpSpPr>
        <p:grpSpPr>
          <a:xfrm>
            <a:off x="893197" y="2043182"/>
            <a:ext cx="2890680" cy="379379"/>
            <a:chOff x="842397" y="2208282"/>
            <a:chExt cx="2890680" cy="379379"/>
          </a:xfrm>
        </p:grpSpPr>
        <p:sp>
          <p:nvSpPr>
            <p:cNvPr id="7" name="等腰三角形 6"/>
            <p:cNvSpPr/>
            <p:nvPr/>
          </p:nvSpPr>
          <p:spPr>
            <a:xfrm rot="5400000">
              <a:off x="798582" y="2318279"/>
              <a:ext cx="247015" cy="159385"/>
            </a:xfrm>
            <a:prstGeom prst="triangle">
              <a:avLst/>
            </a:prstGeom>
            <a:solidFill>
              <a:srgbClr val="486B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文本框 18"/>
            <p:cNvSpPr txBox="1"/>
            <p:nvPr/>
          </p:nvSpPr>
          <p:spPr>
            <a:xfrm>
              <a:off x="1123862" y="2208282"/>
              <a:ext cx="2609215" cy="379379"/>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激励的过程</a:t>
              </a:r>
              <a:endParaRPr lang="zh-CN" altLang="en-US" sz="20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grpSp>
        <p:nvGrpSpPr>
          <p:cNvPr id="10" name="组合 9"/>
          <p:cNvGrpSpPr/>
          <p:nvPr/>
        </p:nvGrpSpPr>
        <p:grpSpPr>
          <a:xfrm>
            <a:off x="874713" y="4305651"/>
            <a:ext cx="2890680" cy="379379"/>
            <a:chOff x="842397" y="2208282"/>
            <a:chExt cx="2890680" cy="379379"/>
          </a:xfrm>
        </p:grpSpPr>
        <p:sp>
          <p:nvSpPr>
            <p:cNvPr id="11" name="等腰三角形 10"/>
            <p:cNvSpPr/>
            <p:nvPr/>
          </p:nvSpPr>
          <p:spPr>
            <a:xfrm rot="5400000">
              <a:off x="798582" y="2318279"/>
              <a:ext cx="247015" cy="159385"/>
            </a:xfrm>
            <a:prstGeom prst="triangle">
              <a:avLst/>
            </a:prstGeom>
            <a:solidFill>
              <a:srgbClr val="486B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文本框 18"/>
            <p:cNvSpPr txBox="1"/>
            <p:nvPr/>
          </p:nvSpPr>
          <p:spPr>
            <a:xfrm>
              <a:off x="1123862" y="2208282"/>
              <a:ext cx="2609215" cy="379379"/>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激励的意思</a:t>
              </a:r>
              <a:endParaRPr lang="zh-CN" altLang="en-US" sz="20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cxnSp>
        <p:nvCxnSpPr>
          <p:cNvPr id="19" name="直接连接符 18"/>
          <p:cNvCxnSpPr/>
          <p:nvPr/>
        </p:nvCxnSpPr>
        <p:spPr>
          <a:xfrm>
            <a:off x="842397" y="3975100"/>
            <a:ext cx="5926703" cy="0"/>
          </a:xfrm>
          <a:prstGeom prst="line">
            <a:avLst/>
          </a:prstGeom>
          <a:ln>
            <a:solidFill>
              <a:srgbClr val="9BABBF"/>
            </a:solidFill>
          </a:ln>
        </p:spPr>
        <p:style>
          <a:lnRef idx="1">
            <a:schemeClr val="accent1"/>
          </a:lnRef>
          <a:fillRef idx="0">
            <a:schemeClr val="accent1"/>
          </a:fillRef>
          <a:effectRef idx="0">
            <a:schemeClr val="accent1"/>
          </a:effectRef>
          <a:fontRef idx="minor">
            <a:schemeClr val="tx1"/>
          </a:fontRef>
        </p:style>
      </p:cxnSp>
      <p:pic>
        <p:nvPicPr>
          <p:cNvPr id="22" name="图片 21"/>
          <p:cNvPicPr>
            <a:picLocks noChangeAspect="1"/>
          </p:cNvPicPr>
          <p:nvPr/>
        </p:nvPicPr>
        <p:blipFill>
          <a:blip r:embed="rId3"/>
          <a:stretch>
            <a:fillRect/>
          </a:stretch>
        </p:blipFill>
        <p:spPr>
          <a:xfrm>
            <a:off x="7526179" y="2082800"/>
            <a:ext cx="3791109" cy="3892339"/>
          </a:xfrm>
          <a:prstGeom prst="rect">
            <a:avLst/>
          </a:prstGeom>
          <a:blipFill dpi="0" rotWithShape="1">
            <a:blip r:embed="rId2"/>
            <a:stretch>
              <a:fillRect/>
            </a:stretch>
          </a:blipFill>
          <a:ln>
            <a:noFill/>
          </a:ln>
          <a:effectLst>
            <a:outerShdw blurRad="254000" dist="63500" dir="2700000" algn="tl" rotWithShape="0">
              <a:prstClr val="black">
                <a:alpha val="30000"/>
              </a:prstClr>
            </a:outerShdw>
          </a:effectLst>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圆角矩形 3"/>
          <p:cNvSpPr/>
          <p:nvPr/>
        </p:nvSpPr>
        <p:spPr>
          <a:xfrm>
            <a:off x="874712" y="2080285"/>
            <a:ext cx="10442575" cy="1748765"/>
          </a:xfrm>
          <a:prstGeom prst="roundRect">
            <a:avLst>
              <a:gd name="adj" fmla="val 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2" name="TextBox 6"/>
          <p:cNvSpPr>
            <a:spLocks noChangeArrowheads="1"/>
          </p:cNvSpPr>
          <p:nvPr/>
        </p:nvSpPr>
        <p:spPr bwMode="auto">
          <a:xfrm>
            <a:off x="2336737" y="2438467"/>
            <a:ext cx="8666012" cy="103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3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心理学家一般认为，人的一切行为都是由某种动机引起的。动机是任何行为发生的内部动力，动机对行为有激发、引导和维持的作用，没有动机就没有行为。动机的性质不同，强度不同，对行为的影响也不同。有一个小故事很形象地说明了这一点：</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4"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02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激励的定义及原理</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5" name="组合 4"/>
          <p:cNvGrpSpPr/>
          <p:nvPr/>
        </p:nvGrpSpPr>
        <p:grpSpPr>
          <a:xfrm>
            <a:off x="874713" y="1300709"/>
            <a:ext cx="3172217" cy="440934"/>
            <a:chOff x="620252" y="1344547"/>
            <a:chExt cx="3172217" cy="440934"/>
          </a:xfrm>
        </p:grpSpPr>
        <p:sp>
          <p:nvSpPr>
            <p:cNvPr id="6"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激励的原理</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7" name="组合 6"/>
            <p:cNvGrpSpPr/>
            <p:nvPr/>
          </p:nvGrpSpPr>
          <p:grpSpPr>
            <a:xfrm>
              <a:off x="620252" y="1388695"/>
              <a:ext cx="516310" cy="314538"/>
              <a:chOff x="620252" y="1388695"/>
              <a:chExt cx="516310" cy="314538"/>
            </a:xfrm>
          </p:grpSpPr>
          <p:sp>
            <p:nvSpPr>
              <p:cNvPr id="8" name="椭圆 7"/>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9" name="椭圆 8"/>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
        <p:nvSpPr>
          <p:cNvPr id="10" name="圆角矩形 3"/>
          <p:cNvSpPr/>
          <p:nvPr/>
        </p:nvSpPr>
        <p:spPr>
          <a:xfrm>
            <a:off x="874712" y="4201185"/>
            <a:ext cx="10442575" cy="1748765"/>
          </a:xfrm>
          <a:prstGeom prst="roundRect">
            <a:avLst>
              <a:gd name="adj" fmla="val 0"/>
            </a:avLst>
          </a:prstGeom>
          <a:solidFill>
            <a:schemeClr val="bg1"/>
          </a:solidFill>
          <a:ln>
            <a:solidFill>
              <a:srgbClr val="CED9ED"/>
            </a:solidFill>
          </a:ln>
          <a:effectLst>
            <a:outerShdw blurRad="190500" dist="127000" dir="2700000" sx="95000" sy="95000" algn="tl" rotWithShape="0">
              <a:srgbClr val="7E8CA6">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3" name="TextBox 6"/>
          <p:cNvSpPr>
            <a:spLocks noChangeArrowheads="1"/>
          </p:cNvSpPr>
          <p:nvPr/>
        </p:nvSpPr>
        <p:spPr bwMode="auto">
          <a:xfrm>
            <a:off x="2336735" y="4559367"/>
            <a:ext cx="8666013" cy="103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3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一条猎狗将兔子赶出了窝，一直追赶他，追了很久仍没有捉到。牧羊犬看到此种情景，讥笑猎狗说：“你们两个之间小的反而跑得快得多。”猎狗回答说：“你不知道我们两个的跑是完全不同的！我仅仅为了一顿饭而跑（行为：尽力而为），他却是为了性命而跑呀（行为：全力以赴）！”</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grpSp>
        <p:nvGrpSpPr>
          <p:cNvPr id="21" name="组合 20"/>
          <p:cNvGrpSpPr/>
          <p:nvPr/>
        </p:nvGrpSpPr>
        <p:grpSpPr>
          <a:xfrm>
            <a:off x="1189251" y="2545168"/>
            <a:ext cx="883832" cy="883832"/>
            <a:chOff x="1189251" y="2545168"/>
            <a:chExt cx="883832" cy="883832"/>
          </a:xfrm>
        </p:grpSpPr>
        <p:sp>
          <p:nvSpPr>
            <p:cNvPr id="16" name="椭圆 15"/>
            <p:cNvSpPr/>
            <p:nvPr/>
          </p:nvSpPr>
          <p:spPr>
            <a:xfrm>
              <a:off x="1189251" y="2545168"/>
              <a:ext cx="883832" cy="883832"/>
            </a:xfrm>
            <a:prstGeom prst="ellipse">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20" name="star-empty-shape_49753"/>
            <p:cNvSpPr/>
            <p:nvPr/>
          </p:nvSpPr>
          <p:spPr>
            <a:xfrm>
              <a:off x="1399055" y="2754896"/>
              <a:ext cx="464224" cy="464376"/>
            </a:xfrm>
            <a:custGeom>
              <a:gdLst>
                <a:gd name="T0" fmla="*/ 11334 w 12796"/>
                <a:gd name="T1" fmla="*/ 6400 h 12800"/>
                <a:gd name="T2" fmla="*/ 12796 w 12796"/>
                <a:gd name="T3" fmla="*/ 4490 h 12800"/>
                <a:gd name="T4" fmla="*/ 9400 w 12796"/>
                <a:gd name="T5" fmla="*/ 2592 h 12800"/>
                <a:gd name="T6" fmla="*/ 7922 w 12796"/>
                <a:gd name="T7" fmla="*/ 0 h 12800"/>
                <a:gd name="T8" fmla="*/ 4511 w 12796"/>
                <a:gd name="T9" fmla="*/ 1965 h 12800"/>
                <a:gd name="T10" fmla="*/ 1451 w 12796"/>
                <a:gd name="T11" fmla="*/ 1933 h 12800"/>
                <a:gd name="T12" fmla="*/ 1510 w 12796"/>
                <a:gd name="T13" fmla="*/ 5773 h 12800"/>
                <a:gd name="T14" fmla="*/ 1510 w 12796"/>
                <a:gd name="T15" fmla="*/ 7027 h 12800"/>
                <a:gd name="T16" fmla="*/ 1598 w 12796"/>
                <a:gd name="T17" fmla="*/ 10835 h 12800"/>
                <a:gd name="T18" fmla="*/ 4510 w 12796"/>
                <a:gd name="T19" fmla="*/ 10835 h 12800"/>
                <a:gd name="T20" fmla="*/ 7922 w 12796"/>
                <a:gd name="T21" fmla="*/ 12800 h 12800"/>
                <a:gd name="T22" fmla="*/ 9400 w 12796"/>
                <a:gd name="T23" fmla="*/ 10208 h 12800"/>
                <a:gd name="T24" fmla="*/ 12779 w 12796"/>
                <a:gd name="T25" fmla="*/ 8214 h 12800"/>
                <a:gd name="T26" fmla="*/ 9985 w 12796"/>
                <a:gd name="T27" fmla="*/ 5933 h 12800"/>
                <a:gd name="T28" fmla="*/ 9986 w 12796"/>
                <a:gd name="T29" fmla="*/ 6867 h 12800"/>
                <a:gd name="T30" fmla="*/ 10479 w 12796"/>
                <a:gd name="T31" fmla="*/ 8038 h 12800"/>
                <a:gd name="T32" fmla="*/ 10728 w 12796"/>
                <a:gd name="T33" fmla="*/ 9350 h 12800"/>
                <a:gd name="T34" fmla="*/ 9209 w 12796"/>
                <a:gd name="T35" fmla="*/ 8755 h 12800"/>
                <a:gd name="T36" fmla="*/ 7794 w 12796"/>
                <a:gd name="T37" fmla="*/ 9658 h 12800"/>
                <a:gd name="T38" fmla="*/ 6992 w 12796"/>
                <a:gd name="T39" fmla="*/ 10656 h 12800"/>
                <a:gd name="T40" fmla="*/ 5939 w 12796"/>
                <a:gd name="T41" fmla="*/ 11520 h 12800"/>
                <a:gd name="T42" fmla="*/ 5708 w 12796"/>
                <a:gd name="T43" fmla="*/ 9933 h 12800"/>
                <a:gd name="T44" fmla="*/ 4202 w 12796"/>
                <a:gd name="T45" fmla="*/ 9203 h 12800"/>
                <a:gd name="T46" fmla="*/ 2906 w 12796"/>
                <a:gd name="T47" fmla="*/ 9030 h 12800"/>
                <a:gd name="T48" fmla="*/ 1609 w 12796"/>
                <a:gd name="T49" fmla="*/ 8582 h 12800"/>
                <a:gd name="T50" fmla="*/ 2906 w 12796"/>
                <a:gd name="T51" fmla="*/ 7597 h 12800"/>
                <a:gd name="T52" fmla="*/ 2780 w 12796"/>
                <a:gd name="T53" fmla="*/ 6400 h 12800"/>
                <a:gd name="T54" fmla="*/ 2906 w 12796"/>
                <a:gd name="T55" fmla="*/ 5210 h 12800"/>
                <a:gd name="T56" fmla="*/ 1609 w 12796"/>
                <a:gd name="T57" fmla="*/ 4224 h 12800"/>
                <a:gd name="T58" fmla="*/ 2906 w 12796"/>
                <a:gd name="T59" fmla="*/ 3776 h 12800"/>
                <a:gd name="T60" fmla="*/ 4182 w 12796"/>
                <a:gd name="T61" fmla="*/ 3610 h 12800"/>
                <a:gd name="T62" fmla="*/ 5702 w 12796"/>
                <a:gd name="T63" fmla="*/ 2867 h 12800"/>
                <a:gd name="T64" fmla="*/ 5939 w 12796"/>
                <a:gd name="T65" fmla="*/ 1280 h 12800"/>
                <a:gd name="T66" fmla="*/ 6980 w 12796"/>
                <a:gd name="T67" fmla="*/ 2144 h 12800"/>
                <a:gd name="T68" fmla="*/ 7782 w 12796"/>
                <a:gd name="T69" fmla="*/ 3142 h 12800"/>
                <a:gd name="T70" fmla="*/ 9190 w 12796"/>
                <a:gd name="T71" fmla="*/ 4045 h 12800"/>
                <a:gd name="T72" fmla="*/ 10723 w 12796"/>
                <a:gd name="T73" fmla="*/ 3443 h 12800"/>
                <a:gd name="T74" fmla="*/ 10480 w 12796"/>
                <a:gd name="T75" fmla="*/ 4762 h 12800"/>
                <a:gd name="T76" fmla="*/ 9986 w 12796"/>
                <a:gd name="T77" fmla="*/ 5933 h 12800"/>
                <a:gd name="T78" fmla="*/ 6398 w 12796"/>
                <a:gd name="T79" fmla="*/ 4000 h 12800"/>
                <a:gd name="T80" fmla="*/ 6398 w 12796"/>
                <a:gd name="T81" fmla="*/ 8800 h 12800"/>
                <a:gd name="T82" fmla="*/ 6398 w 12796"/>
                <a:gd name="T83" fmla="*/ 4000 h 12800"/>
                <a:gd name="T84" fmla="*/ 5198 w 12796"/>
                <a:gd name="T85" fmla="*/ 6400 h 12800"/>
                <a:gd name="T86" fmla="*/ 7598 w 12796"/>
                <a:gd name="T87" fmla="*/ 6400 h 128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796" h="12800">
                  <a:moveTo>
                    <a:pt x="11288" y="7027"/>
                  </a:moveTo>
                  <a:cubicBezTo>
                    <a:pt x="11319" y="6754"/>
                    <a:pt x="11334" y="6545"/>
                    <a:pt x="11334" y="6400"/>
                  </a:cubicBezTo>
                  <a:cubicBezTo>
                    <a:pt x="11334" y="6182"/>
                    <a:pt x="11314" y="5978"/>
                    <a:pt x="11288" y="5773"/>
                  </a:cubicBezTo>
                  <a:lnTo>
                    <a:pt x="12796" y="4490"/>
                  </a:lnTo>
                  <a:lnTo>
                    <a:pt x="11376" y="1933"/>
                  </a:lnTo>
                  <a:lnTo>
                    <a:pt x="9400" y="2592"/>
                  </a:lnTo>
                  <a:cubicBezTo>
                    <a:pt x="9058" y="2335"/>
                    <a:pt x="8684" y="2124"/>
                    <a:pt x="8288" y="1965"/>
                  </a:cubicBezTo>
                  <a:lnTo>
                    <a:pt x="7922" y="0"/>
                  </a:lnTo>
                  <a:lnTo>
                    <a:pt x="4952" y="0"/>
                  </a:lnTo>
                  <a:lnTo>
                    <a:pt x="4511" y="1965"/>
                  </a:lnTo>
                  <a:cubicBezTo>
                    <a:pt x="4110" y="2125"/>
                    <a:pt x="3741" y="2342"/>
                    <a:pt x="3399" y="2592"/>
                  </a:cubicBezTo>
                  <a:lnTo>
                    <a:pt x="1451" y="1933"/>
                  </a:lnTo>
                  <a:lnTo>
                    <a:pt x="0" y="4490"/>
                  </a:lnTo>
                  <a:lnTo>
                    <a:pt x="1510" y="5773"/>
                  </a:lnTo>
                  <a:cubicBezTo>
                    <a:pt x="1484" y="5978"/>
                    <a:pt x="1464" y="6189"/>
                    <a:pt x="1464" y="6400"/>
                  </a:cubicBezTo>
                  <a:cubicBezTo>
                    <a:pt x="1464" y="6611"/>
                    <a:pt x="1484" y="6822"/>
                    <a:pt x="1510" y="7027"/>
                  </a:cubicBezTo>
                  <a:lnTo>
                    <a:pt x="155" y="8214"/>
                  </a:lnTo>
                  <a:lnTo>
                    <a:pt x="1598" y="10835"/>
                  </a:lnTo>
                  <a:lnTo>
                    <a:pt x="3398" y="10208"/>
                  </a:lnTo>
                  <a:cubicBezTo>
                    <a:pt x="3740" y="10464"/>
                    <a:pt x="4109" y="10675"/>
                    <a:pt x="4510" y="10835"/>
                  </a:cubicBezTo>
                  <a:lnTo>
                    <a:pt x="4932" y="12800"/>
                  </a:lnTo>
                  <a:lnTo>
                    <a:pt x="7922" y="12800"/>
                  </a:lnTo>
                  <a:lnTo>
                    <a:pt x="8288" y="10835"/>
                  </a:lnTo>
                  <a:cubicBezTo>
                    <a:pt x="8689" y="10675"/>
                    <a:pt x="9057" y="10458"/>
                    <a:pt x="9400" y="10208"/>
                  </a:cubicBezTo>
                  <a:lnTo>
                    <a:pt x="11215" y="10835"/>
                  </a:lnTo>
                  <a:lnTo>
                    <a:pt x="12779" y="8214"/>
                  </a:lnTo>
                  <a:lnTo>
                    <a:pt x="11288" y="7027"/>
                  </a:lnTo>
                  <a:close/>
                  <a:moveTo>
                    <a:pt x="9985" y="5933"/>
                  </a:moveTo>
                  <a:cubicBezTo>
                    <a:pt x="10012" y="6131"/>
                    <a:pt x="10018" y="6266"/>
                    <a:pt x="10018" y="6400"/>
                  </a:cubicBezTo>
                  <a:cubicBezTo>
                    <a:pt x="10018" y="6534"/>
                    <a:pt x="10005" y="6675"/>
                    <a:pt x="9986" y="6867"/>
                  </a:cubicBezTo>
                  <a:lnTo>
                    <a:pt x="9893" y="7590"/>
                  </a:lnTo>
                  <a:lnTo>
                    <a:pt x="10479" y="8038"/>
                  </a:lnTo>
                  <a:lnTo>
                    <a:pt x="11189" y="8576"/>
                  </a:lnTo>
                  <a:lnTo>
                    <a:pt x="10728" y="9350"/>
                  </a:lnTo>
                  <a:lnTo>
                    <a:pt x="9893" y="9024"/>
                  </a:lnTo>
                  <a:lnTo>
                    <a:pt x="9209" y="8755"/>
                  </a:lnTo>
                  <a:lnTo>
                    <a:pt x="8617" y="9190"/>
                  </a:lnTo>
                  <a:cubicBezTo>
                    <a:pt x="8363" y="9379"/>
                    <a:pt x="8086" y="9536"/>
                    <a:pt x="7794" y="9658"/>
                  </a:cubicBezTo>
                  <a:lnTo>
                    <a:pt x="7097" y="9933"/>
                  </a:lnTo>
                  <a:lnTo>
                    <a:pt x="6992" y="10656"/>
                  </a:lnTo>
                  <a:lnTo>
                    <a:pt x="6860" y="11520"/>
                  </a:lnTo>
                  <a:lnTo>
                    <a:pt x="5939" y="11520"/>
                  </a:lnTo>
                  <a:lnTo>
                    <a:pt x="5814" y="10656"/>
                  </a:lnTo>
                  <a:lnTo>
                    <a:pt x="5708" y="9933"/>
                  </a:lnTo>
                  <a:lnTo>
                    <a:pt x="5011" y="9658"/>
                  </a:lnTo>
                  <a:cubicBezTo>
                    <a:pt x="4723" y="9540"/>
                    <a:pt x="4452" y="9387"/>
                    <a:pt x="4202" y="9203"/>
                  </a:cubicBezTo>
                  <a:lnTo>
                    <a:pt x="3603" y="8755"/>
                  </a:lnTo>
                  <a:lnTo>
                    <a:pt x="2906" y="9030"/>
                  </a:lnTo>
                  <a:lnTo>
                    <a:pt x="2070" y="9357"/>
                  </a:lnTo>
                  <a:lnTo>
                    <a:pt x="1609" y="8582"/>
                  </a:lnTo>
                  <a:lnTo>
                    <a:pt x="2320" y="8045"/>
                  </a:lnTo>
                  <a:lnTo>
                    <a:pt x="2906" y="7597"/>
                  </a:lnTo>
                  <a:lnTo>
                    <a:pt x="2814" y="6874"/>
                  </a:lnTo>
                  <a:cubicBezTo>
                    <a:pt x="2795" y="6716"/>
                    <a:pt x="2784" y="6558"/>
                    <a:pt x="2780" y="6400"/>
                  </a:cubicBezTo>
                  <a:cubicBezTo>
                    <a:pt x="2780" y="6272"/>
                    <a:pt x="2794" y="6125"/>
                    <a:pt x="2814" y="5933"/>
                  </a:cubicBezTo>
                  <a:lnTo>
                    <a:pt x="2906" y="5210"/>
                  </a:lnTo>
                  <a:lnTo>
                    <a:pt x="2320" y="4762"/>
                  </a:lnTo>
                  <a:lnTo>
                    <a:pt x="1609" y="4224"/>
                  </a:lnTo>
                  <a:lnTo>
                    <a:pt x="2070" y="3450"/>
                  </a:lnTo>
                  <a:lnTo>
                    <a:pt x="2906" y="3776"/>
                  </a:lnTo>
                  <a:lnTo>
                    <a:pt x="3590" y="4045"/>
                  </a:lnTo>
                  <a:lnTo>
                    <a:pt x="4182" y="3610"/>
                  </a:lnTo>
                  <a:cubicBezTo>
                    <a:pt x="4436" y="3421"/>
                    <a:pt x="4712" y="3264"/>
                    <a:pt x="5004" y="3142"/>
                  </a:cubicBezTo>
                  <a:lnTo>
                    <a:pt x="5702" y="2867"/>
                  </a:lnTo>
                  <a:lnTo>
                    <a:pt x="5808" y="2144"/>
                  </a:lnTo>
                  <a:lnTo>
                    <a:pt x="5939" y="1280"/>
                  </a:lnTo>
                  <a:lnTo>
                    <a:pt x="6854" y="1280"/>
                  </a:lnTo>
                  <a:lnTo>
                    <a:pt x="6980" y="2144"/>
                  </a:lnTo>
                  <a:lnTo>
                    <a:pt x="7084" y="2867"/>
                  </a:lnTo>
                  <a:lnTo>
                    <a:pt x="7782" y="3142"/>
                  </a:lnTo>
                  <a:cubicBezTo>
                    <a:pt x="8070" y="3260"/>
                    <a:pt x="8342" y="3412"/>
                    <a:pt x="8592" y="3597"/>
                  </a:cubicBezTo>
                  <a:lnTo>
                    <a:pt x="9190" y="4045"/>
                  </a:lnTo>
                  <a:lnTo>
                    <a:pt x="9888" y="3770"/>
                  </a:lnTo>
                  <a:lnTo>
                    <a:pt x="10723" y="3443"/>
                  </a:lnTo>
                  <a:lnTo>
                    <a:pt x="11184" y="4218"/>
                  </a:lnTo>
                  <a:lnTo>
                    <a:pt x="10480" y="4762"/>
                  </a:lnTo>
                  <a:lnTo>
                    <a:pt x="9894" y="5210"/>
                  </a:lnTo>
                  <a:lnTo>
                    <a:pt x="9986" y="5933"/>
                  </a:lnTo>
                  <a:lnTo>
                    <a:pt x="9985" y="5933"/>
                  </a:lnTo>
                  <a:close/>
                  <a:moveTo>
                    <a:pt x="6398" y="4000"/>
                  </a:moveTo>
                  <a:cubicBezTo>
                    <a:pt x="5073" y="4000"/>
                    <a:pt x="3998" y="5075"/>
                    <a:pt x="3998" y="6400"/>
                  </a:cubicBezTo>
                  <a:cubicBezTo>
                    <a:pt x="3998" y="7725"/>
                    <a:pt x="5073" y="8800"/>
                    <a:pt x="6398" y="8800"/>
                  </a:cubicBezTo>
                  <a:cubicBezTo>
                    <a:pt x="7723" y="8800"/>
                    <a:pt x="8798" y="7725"/>
                    <a:pt x="8798" y="6400"/>
                  </a:cubicBezTo>
                  <a:cubicBezTo>
                    <a:pt x="8798" y="5075"/>
                    <a:pt x="7723" y="4000"/>
                    <a:pt x="6398" y="4000"/>
                  </a:cubicBezTo>
                  <a:close/>
                  <a:moveTo>
                    <a:pt x="6398" y="7600"/>
                  </a:moveTo>
                  <a:cubicBezTo>
                    <a:pt x="5738" y="7600"/>
                    <a:pt x="5198" y="7060"/>
                    <a:pt x="5198" y="6400"/>
                  </a:cubicBezTo>
                  <a:cubicBezTo>
                    <a:pt x="5198" y="5740"/>
                    <a:pt x="5738" y="5200"/>
                    <a:pt x="6398" y="5200"/>
                  </a:cubicBezTo>
                  <a:cubicBezTo>
                    <a:pt x="7058" y="5200"/>
                    <a:pt x="7598" y="5740"/>
                    <a:pt x="7598" y="6400"/>
                  </a:cubicBezTo>
                  <a:cubicBezTo>
                    <a:pt x="7598" y="7060"/>
                    <a:pt x="7058" y="7600"/>
                    <a:pt x="6398" y="760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pSp>
        <p:nvGrpSpPr>
          <p:cNvPr id="22" name="组合 21"/>
          <p:cNvGrpSpPr/>
          <p:nvPr/>
        </p:nvGrpSpPr>
        <p:grpSpPr>
          <a:xfrm>
            <a:off x="1189251" y="4678768"/>
            <a:ext cx="883832" cy="883832"/>
            <a:chOff x="1189251" y="2545168"/>
            <a:chExt cx="883832" cy="883832"/>
          </a:xfrm>
        </p:grpSpPr>
        <p:sp>
          <p:nvSpPr>
            <p:cNvPr id="23" name="椭圆 22"/>
            <p:cNvSpPr/>
            <p:nvPr/>
          </p:nvSpPr>
          <p:spPr>
            <a:xfrm>
              <a:off x="1189251" y="2545168"/>
              <a:ext cx="883832" cy="883832"/>
            </a:xfrm>
            <a:prstGeom prst="ellipse">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24" name="star-empty-shape_49753"/>
            <p:cNvSpPr/>
            <p:nvPr/>
          </p:nvSpPr>
          <p:spPr>
            <a:xfrm>
              <a:off x="1399055" y="2754896"/>
              <a:ext cx="464224" cy="464376"/>
            </a:xfrm>
            <a:custGeom>
              <a:gdLst>
                <a:gd name="T0" fmla="*/ 11334 w 12796"/>
                <a:gd name="T1" fmla="*/ 6400 h 12800"/>
                <a:gd name="T2" fmla="*/ 12796 w 12796"/>
                <a:gd name="T3" fmla="*/ 4490 h 12800"/>
                <a:gd name="T4" fmla="*/ 9400 w 12796"/>
                <a:gd name="T5" fmla="*/ 2592 h 12800"/>
                <a:gd name="T6" fmla="*/ 7922 w 12796"/>
                <a:gd name="T7" fmla="*/ 0 h 12800"/>
                <a:gd name="T8" fmla="*/ 4511 w 12796"/>
                <a:gd name="T9" fmla="*/ 1965 h 12800"/>
                <a:gd name="T10" fmla="*/ 1451 w 12796"/>
                <a:gd name="T11" fmla="*/ 1933 h 12800"/>
                <a:gd name="T12" fmla="*/ 1510 w 12796"/>
                <a:gd name="T13" fmla="*/ 5773 h 12800"/>
                <a:gd name="T14" fmla="*/ 1510 w 12796"/>
                <a:gd name="T15" fmla="*/ 7027 h 12800"/>
                <a:gd name="T16" fmla="*/ 1598 w 12796"/>
                <a:gd name="T17" fmla="*/ 10835 h 12800"/>
                <a:gd name="T18" fmla="*/ 4510 w 12796"/>
                <a:gd name="T19" fmla="*/ 10835 h 12800"/>
                <a:gd name="T20" fmla="*/ 7922 w 12796"/>
                <a:gd name="T21" fmla="*/ 12800 h 12800"/>
                <a:gd name="T22" fmla="*/ 9400 w 12796"/>
                <a:gd name="T23" fmla="*/ 10208 h 12800"/>
                <a:gd name="T24" fmla="*/ 12779 w 12796"/>
                <a:gd name="T25" fmla="*/ 8214 h 12800"/>
                <a:gd name="T26" fmla="*/ 9985 w 12796"/>
                <a:gd name="T27" fmla="*/ 5933 h 12800"/>
                <a:gd name="T28" fmla="*/ 9986 w 12796"/>
                <a:gd name="T29" fmla="*/ 6867 h 12800"/>
                <a:gd name="T30" fmla="*/ 10479 w 12796"/>
                <a:gd name="T31" fmla="*/ 8038 h 12800"/>
                <a:gd name="T32" fmla="*/ 10728 w 12796"/>
                <a:gd name="T33" fmla="*/ 9350 h 12800"/>
                <a:gd name="T34" fmla="*/ 9209 w 12796"/>
                <a:gd name="T35" fmla="*/ 8755 h 12800"/>
                <a:gd name="T36" fmla="*/ 7794 w 12796"/>
                <a:gd name="T37" fmla="*/ 9658 h 12800"/>
                <a:gd name="T38" fmla="*/ 6992 w 12796"/>
                <a:gd name="T39" fmla="*/ 10656 h 12800"/>
                <a:gd name="T40" fmla="*/ 5939 w 12796"/>
                <a:gd name="T41" fmla="*/ 11520 h 12800"/>
                <a:gd name="T42" fmla="*/ 5708 w 12796"/>
                <a:gd name="T43" fmla="*/ 9933 h 12800"/>
                <a:gd name="T44" fmla="*/ 4202 w 12796"/>
                <a:gd name="T45" fmla="*/ 9203 h 12800"/>
                <a:gd name="T46" fmla="*/ 2906 w 12796"/>
                <a:gd name="T47" fmla="*/ 9030 h 12800"/>
                <a:gd name="T48" fmla="*/ 1609 w 12796"/>
                <a:gd name="T49" fmla="*/ 8582 h 12800"/>
                <a:gd name="T50" fmla="*/ 2906 w 12796"/>
                <a:gd name="T51" fmla="*/ 7597 h 12800"/>
                <a:gd name="T52" fmla="*/ 2780 w 12796"/>
                <a:gd name="T53" fmla="*/ 6400 h 12800"/>
                <a:gd name="T54" fmla="*/ 2906 w 12796"/>
                <a:gd name="T55" fmla="*/ 5210 h 12800"/>
                <a:gd name="T56" fmla="*/ 1609 w 12796"/>
                <a:gd name="T57" fmla="*/ 4224 h 12800"/>
                <a:gd name="T58" fmla="*/ 2906 w 12796"/>
                <a:gd name="T59" fmla="*/ 3776 h 12800"/>
                <a:gd name="T60" fmla="*/ 4182 w 12796"/>
                <a:gd name="T61" fmla="*/ 3610 h 12800"/>
                <a:gd name="T62" fmla="*/ 5702 w 12796"/>
                <a:gd name="T63" fmla="*/ 2867 h 12800"/>
                <a:gd name="T64" fmla="*/ 5939 w 12796"/>
                <a:gd name="T65" fmla="*/ 1280 h 12800"/>
                <a:gd name="T66" fmla="*/ 6980 w 12796"/>
                <a:gd name="T67" fmla="*/ 2144 h 12800"/>
                <a:gd name="T68" fmla="*/ 7782 w 12796"/>
                <a:gd name="T69" fmla="*/ 3142 h 12800"/>
                <a:gd name="T70" fmla="*/ 9190 w 12796"/>
                <a:gd name="T71" fmla="*/ 4045 h 12800"/>
                <a:gd name="T72" fmla="*/ 10723 w 12796"/>
                <a:gd name="T73" fmla="*/ 3443 h 12800"/>
                <a:gd name="T74" fmla="*/ 10480 w 12796"/>
                <a:gd name="T75" fmla="*/ 4762 h 12800"/>
                <a:gd name="T76" fmla="*/ 9986 w 12796"/>
                <a:gd name="T77" fmla="*/ 5933 h 12800"/>
                <a:gd name="T78" fmla="*/ 6398 w 12796"/>
                <a:gd name="T79" fmla="*/ 4000 h 12800"/>
                <a:gd name="T80" fmla="*/ 6398 w 12796"/>
                <a:gd name="T81" fmla="*/ 8800 h 12800"/>
                <a:gd name="T82" fmla="*/ 6398 w 12796"/>
                <a:gd name="T83" fmla="*/ 4000 h 12800"/>
                <a:gd name="T84" fmla="*/ 5198 w 12796"/>
                <a:gd name="T85" fmla="*/ 6400 h 12800"/>
                <a:gd name="T86" fmla="*/ 7598 w 12796"/>
                <a:gd name="T87" fmla="*/ 6400 h 128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796" h="12800">
                  <a:moveTo>
                    <a:pt x="11288" y="7027"/>
                  </a:moveTo>
                  <a:cubicBezTo>
                    <a:pt x="11319" y="6754"/>
                    <a:pt x="11334" y="6545"/>
                    <a:pt x="11334" y="6400"/>
                  </a:cubicBezTo>
                  <a:cubicBezTo>
                    <a:pt x="11334" y="6182"/>
                    <a:pt x="11314" y="5978"/>
                    <a:pt x="11288" y="5773"/>
                  </a:cubicBezTo>
                  <a:lnTo>
                    <a:pt x="12796" y="4490"/>
                  </a:lnTo>
                  <a:lnTo>
                    <a:pt x="11376" y="1933"/>
                  </a:lnTo>
                  <a:lnTo>
                    <a:pt x="9400" y="2592"/>
                  </a:lnTo>
                  <a:cubicBezTo>
                    <a:pt x="9058" y="2335"/>
                    <a:pt x="8684" y="2124"/>
                    <a:pt x="8288" y="1965"/>
                  </a:cubicBezTo>
                  <a:lnTo>
                    <a:pt x="7922" y="0"/>
                  </a:lnTo>
                  <a:lnTo>
                    <a:pt x="4952" y="0"/>
                  </a:lnTo>
                  <a:lnTo>
                    <a:pt x="4511" y="1965"/>
                  </a:lnTo>
                  <a:cubicBezTo>
                    <a:pt x="4110" y="2125"/>
                    <a:pt x="3741" y="2342"/>
                    <a:pt x="3399" y="2592"/>
                  </a:cubicBezTo>
                  <a:lnTo>
                    <a:pt x="1451" y="1933"/>
                  </a:lnTo>
                  <a:lnTo>
                    <a:pt x="0" y="4490"/>
                  </a:lnTo>
                  <a:lnTo>
                    <a:pt x="1510" y="5773"/>
                  </a:lnTo>
                  <a:cubicBezTo>
                    <a:pt x="1484" y="5978"/>
                    <a:pt x="1464" y="6189"/>
                    <a:pt x="1464" y="6400"/>
                  </a:cubicBezTo>
                  <a:cubicBezTo>
                    <a:pt x="1464" y="6611"/>
                    <a:pt x="1484" y="6822"/>
                    <a:pt x="1510" y="7027"/>
                  </a:cubicBezTo>
                  <a:lnTo>
                    <a:pt x="155" y="8214"/>
                  </a:lnTo>
                  <a:lnTo>
                    <a:pt x="1598" y="10835"/>
                  </a:lnTo>
                  <a:lnTo>
                    <a:pt x="3398" y="10208"/>
                  </a:lnTo>
                  <a:cubicBezTo>
                    <a:pt x="3740" y="10464"/>
                    <a:pt x="4109" y="10675"/>
                    <a:pt x="4510" y="10835"/>
                  </a:cubicBezTo>
                  <a:lnTo>
                    <a:pt x="4932" y="12800"/>
                  </a:lnTo>
                  <a:lnTo>
                    <a:pt x="7922" y="12800"/>
                  </a:lnTo>
                  <a:lnTo>
                    <a:pt x="8288" y="10835"/>
                  </a:lnTo>
                  <a:cubicBezTo>
                    <a:pt x="8689" y="10675"/>
                    <a:pt x="9057" y="10458"/>
                    <a:pt x="9400" y="10208"/>
                  </a:cubicBezTo>
                  <a:lnTo>
                    <a:pt x="11215" y="10835"/>
                  </a:lnTo>
                  <a:lnTo>
                    <a:pt x="12779" y="8214"/>
                  </a:lnTo>
                  <a:lnTo>
                    <a:pt x="11288" y="7027"/>
                  </a:lnTo>
                  <a:close/>
                  <a:moveTo>
                    <a:pt x="9985" y="5933"/>
                  </a:moveTo>
                  <a:cubicBezTo>
                    <a:pt x="10012" y="6131"/>
                    <a:pt x="10018" y="6266"/>
                    <a:pt x="10018" y="6400"/>
                  </a:cubicBezTo>
                  <a:cubicBezTo>
                    <a:pt x="10018" y="6534"/>
                    <a:pt x="10005" y="6675"/>
                    <a:pt x="9986" y="6867"/>
                  </a:cubicBezTo>
                  <a:lnTo>
                    <a:pt x="9893" y="7590"/>
                  </a:lnTo>
                  <a:lnTo>
                    <a:pt x="10479" y="8038"/>
                  </a:lnTo>
                  <a:lnTo>
                    <a:pt x="11189" y="8576"/>
                  </a:lnTo>
                  <a:lnTo>
                    <a:pt x="10728" y="9350"/>
                  </a:lnTo>
                  <a:lnTo>
                    <a:pt x="9893" y="9024"/>
                  </a:lnTo>
                  <a:lnTo>
                    <a:pt x="9209" y="8755"/>
                  </a:lnTo>
                  <a:lnTo>
                    <a:pt x="8617" y="9190"/>
                  </a:lnTo>
                  <a:cubicBezTo>
                    <a:pt x="8363" y="9379"/>
                    <a:pt x="8086" y="9536"/>
                    <a:pt x="7794" y="9658"/>
                  </a:cubicBezTo>
                  <a:lnTo>
                    <a:pt x="7097" y="9933"/>
                  </a:lnTo>
                  <a:lnTo>
                    <a:pt x="6992" y="10656"/>
                  </a:lnTo>
                  <a:lnTo>
                    <a:pt x="6860" y="11520"/>
                  </a:lnTo>
                  <a:lnTo>
                    <a:pt x="5939" y="11520"/>
                  </a:lnTo>
                  <a:lnTo>
                    <a:pt x="5814" y="10656"/>
                  </a:lnTo>
                  <a:lnTo>
                    <a:pt x="5708" y="9933"/>
                  </a:lnTo>
                  <a:lnTo>
                    <a:pt x="5011" y="9658"/>
                  </a:lnTo>
                  <a:cubicBezTo>
                    <a:pt x="4723" y="9540"/>
                    <a:pt x="4452" y="9387"/>
                    <a:pt x="4202" y="9203"/>
                  </a:cubicBezTo>
                  <a:lnTo>
                    <a:pt x="3603" y="8755"/>
                  </a:lnTo>
                  <a:lnTo>
                    <a:pt x="2906" y="9030"/>
                  </a:lnTo>
                  <a:lnTo>
                    <a:pt x="2070" y="9357"/>
                  </a:lnTo>
                  <a:lnTo>
                    <a:pt x="1609" y="8582"/>
                  </a:lnTo>
                  <a:lnTo>
                    <a:pt x="2320" y="8045"/>
                  </a:lnTo>
                  <a:lnTo>
                    <a:pt x="2906" y="7597"/>
                  </a:lnTo>
                  <a:lnTo>
                    <a:pt x="2814" y="6874"/>
                  </a:lnTo>
                  <a:cubicBezTo>
                    <a:pt x="2795" y="6716"/>
                    <a:pt x="2784" y="6558"/>
                    <a:pt x="2780" y="6400"/>
                  </a:cubicBezTo>
                  <a:cubicBezTo>
                    <a:pt x="2780" y="6272"/>
                    <a:pt x="2794" y="6125"/>
                    <a:pt x="2814" y="5933"/>
                  </a:cubicBezTo>
                  <a:lnTo>
                    <a:pt x="2906" y="5210"/>
                  </a:lnTo>
                  <a:lnTo>
                    <a:pt x="2320" y="4762"/>
                  </a:lnTo>
                  <a:lnTo>
                    <a:pt x="1609" y="4224"/>
                  </a:lnTo>
                  <a:lnTo>
                    <a:pt x="2070" y="3450"/>
                  </a:lnTo>
                  <a:lnTo>
                    <a:pt x="2906" y="3776"/>
                  </a:lnTo>
                  <a:lnTo>
                    <a:pt x="3590" y="4045"/>
                  </a:lnTo>
                  <a:lnTo>
                    <a:pt x="4182" y="3610"/>
                  </a:lnTo>
                  <a:cubicBezTo>
                    <a:pt x="4436" y="3421"/>
                    <a:pt x="4712" y="3264"/>
                    <a:pt x="5004" y="3142"/>
                  </a:cubicBezTo>
                  <a:lnTo>
                    <a:pt x="5702" y="2867"/>
                  </a:lnTo>
                  <a:lnTo>
                    <a:pt x="5808" y="2144"/>
                  </a:lnTo>
                  <a:lnTo>
                    <a:pt x="5939" y="1280"/>
                  </a:lnTo>
                  <a:lnTo>
                    <a:pt x="6854" y="1280"/>
                  </a:lnTo>
                  <a:lnTo>
                    <a:pt x="6980" y="2144"/>
                  </a:lnTo>
                  <a:lnTo>
                    <a:pt x="7084" y="2867"/>
                  </a:lnTo>
                  <a:lnTo>
                    <a:pt x="7782" y="3142"/>
                  </a:lnTo>
                  <a:cubicBezTo>
                    <a:pt x="8070" y="3260"/>
                    <a:pt x="8342" y="3412"/>
                    <a:pt x="8592" y="3597"/>
                  </a:cubicBezTo>
                  <a:lnTo>
                    <a:pt x="9190" y="4045"/>
                  </a:lnTo>
                  <a:lnTo>
                    <a:pt x="9888" y="3770"/>
                  </a:lnTo>
                  <a:lnTo>
                    <a:pt x="10723" y="3443"/>
                  </a:lnTo>
                  <a:lnTo>
                    <a:pt x="11184" y="4218"/>
                  </a:lnTo>
                  <a:lnTo>
                    <a:pt x="10480" y="4762"/>
                  </a:lnTo>
                  <a:lnTo>
                    <a:pt x="9894" y="5210"/>
                  </a:lnTo>
                  <a:lnTo>
                    <a:pt x="9986" y="5933"/>
                  </a:lnTo>
                  <a:lnTo>
                    <a:pt x="9985" y="5933"/>
                  </a:lnTo>
                  <a:close/>
                  <a:moveTo>
                    <a:pt x="6398" y="4000"/>
                  </a:moveTo>
                  <a:cubicBezTo>
                    <a:pt x="5073" y="4000"/>
                    <a:pt x="3998" y="5075"/>
                    <a:pt x="3998" y="6400"/>
                  </a:cubicBezTo>
                  <a:cubicBezTo>
                    <a:pt x="3998" y="7725"/>
                    <a:pt x="5073" y="8800"/>
                    <a:pt x="6398" y="8800"/>
                  </a:cubicBezTo>
                  <a:cubicBezTo>
                    <a:pt x="7723" y="8800"/>
                    <a:pt x="8798" y="7725"/>
                    <a:pt x="8798" y="6400"/>
                  </a:cubicBezTo>
                  <a:cubicBezTo>
                    <a:pt x="8798" y="5075"/>
                    <a:pt x="7723" y="4000"/>
                    <a:pt x="6398" y="4000"/>
                  </a:cubicBezTo>
                  <a:close/>
                  <a:moveTo>
                    <a:pt x="6398" y="7600"/>
                  </a:moveTo>
                  <a:cubicBezTo>
                    <a:pt x="5738" y="7600"/>
                    <a:pt x="5198" y="7060"/>
                    <a:pt x="5198" y="6400"/>
                  </a:cubicBezTo>
                  <a:cubicBezTo>
                    <a:pt x="5198" y="5740"/>
                    <a:pt x="5738" y="5200"/>
                    <a:pt x="6398" y="5200"/>
                  </a:cubicBezTo>
                  <a:cubicBezTo>
                    <a:pt x="7058" y="5200"/>
                    <a:pt x="7598" y="5740"/>
                    <a:pt x="7598" y="6400"/>
                  </a:cubicBezTo>
                  <a:cubicBezTo>
                    <a:pt x="7598" y="7060"/>
                    <a:pt x="7058" y="7600"/>
                    <a:pt x="6398" y="760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Tree>
    <p:custDataLst>
      <p:tags r:id="rId2"/>
    </p:custData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圆角矩形 15"/>
          <p:cNvSpPr/>
          <p:nvPr/>
        </p:nvSpPr>
        <p:spPr>
          <a:xfrm rot="16200000">
            <a:off x="4167984" y="-1210470"/>
            <a:ext cx="1098550" cy="7685089"/>
          </a:xfrm>
          <a:prstGeom prst="roundRect">
            <a:avLst>
              <a:gd name="adj" fmla="val 3213"/>
            </a:avLst>
          </a:prstGeom>
          <a:gradFill>
            <a:gsLst>
              <a:gs pos="36000">
                <a:srgbClr val="004776">
                  <a:alpha val="19000"/>
                </a:srgbClr>
              </a:gs>
              <a:gs pos="100000">
                <a:schemeClr val="accent1">
                  <a:lumMod val="30000"/>
                  <a:lumOff val="70000"/>
                  <a:alpha val="0"/>
                </a:schemeClr>
              </a:gs>
            </a:gsLst>
            <a:lin ang="540000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2" name="圆角矩形 15"/>
          <p:cNvSpPr/>
          <p:nvPr/>
        </p:nvSpPr>
        <p:spPr>
          <a:xfrm rot="16200000">
            <a:off x="4167981" y="175557"/>
            <a:ext cx="1098550" cy="7685087"/>
          </a:xfrm>
          <a:prstGeom prst="roundRect">
            <a:avLst>
              <a:gd name="adj" fmla="val 3213"/>
            </a:avLst>
          </a:prstGeom>
          <a:gradFill>
            <a:gsLst>
              <a:gs pos="36000">
                <a:srgbClr val="004776">
                  <a:alpha val="19000"/>
                </a:srgbClr>
              </a:gs>
              <a:gs pos="100000">
                <a:schemeClr val="accent1">
                  <a:lumMod val="30000"/>
                  <a:lumOff val="70000"/>
                  <a:alpha val="0"/>
                </a:schemeClr>
              </a:gs>
            </a:gsLst>
            <a:lin ang="540000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13" name="圆角矩形 15"/>
          <p:cNvSpPr/>
          <p:nvPr/>
        </p:nvSpPr>
        <p:spPr>
          <a:xfrm rot="16200000">
            <a:off x="4167985" y="1561582"/>
            <a:ext cx="1098550" cy="7685090"/>
          </a:xfrm>
          <a:prstGeom prst="roundRect">
            <a:avLst>
              <a:gd name="adj" fmla="val 3213"/>
            </a:avLst>
          </a:prstGeom>
          <a:gradFill>
            <a:gsLst>
              <a:gs pos="36000">
                <a:srgbClr val="004776">
                  <a:alpha val="19000"/>
                </a:srgbClr>
              </a:gs>
              <a:gs pos="100000">
                <a:schemeClr val="accent1">
                  <a:lumMod val="30000"/>
                  <a:lumOff val="70000"/>
                  <a:alpha val="0"/>
                </a:schemeClr>
              </a:gs>
            </a:gsLst>
            <a:lin ang="5400000" scaled="0"/>
          </a:gra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mn-ea"/>
            </a:endParaRPr>
          </a:p>
        </p:txBody>
      </p:sp>
      <p:sp>
        <p:nvSpPr>
          <p:cNvPr id="2" name="TextBox 6"/>
          <p:cNvSpPr>
            <a:spLocks noChangeArrowheads="1"/>
          </p:cNvSpPr>
          <p:nvPr/>
        </p:nvSpPr>
        <p:spPr bwMode="auto">
          <a:xfrm>
            <a:off x="1639550" y="2147089"/>
            <a:ext cx="6407238" cy="914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30000"/>
              </a:lnSpc>
            </a:pPr>
            <a:r>
              <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因为动机是驱使人产生某种行为的内在力量。所以，一个人愿不愿意从事某项工作，工作积极性高还是低，干劲是大还是小完全取决于他是否有进行这项工作的动机和动机的强弱。</a:t>
            </a:r>
            <a:endPar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3" name="TextBox 6"/>
          <p:cNvSpPr>
            <a:spLocks noChangeArrowheads="1"/>
          </p:cNvSpPr>
          <p:nvPr/>
        </p:nvSpPr>
        <p:spPr bwMode="auto">
          <a:xfrm>
            <a:off x="1639550" y="3544133"/>
            <a:ext cx="6407238" cy="914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nSpc>
                <a:spcPct val="130000"/>
              </a:lnSpc>
            </a:pPr>
            <a:r>
              <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而形成动机的条件一是内在的需求，二是外部的诱导、刺激。其中内在的需要是促使人产生某种动机的根本原因。综合起来讲，就是“需求产生动机，动机引发行为”。因此，激励的本质就是满足需求，激励的研究应从了解人的需求入手。</a:t>
            </a:r>
            <a:endPar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6" name="TextBox 6"/>
          <p:cNvSpPr>
            <a:spLocks noChangeArrowheads="1"/>
          </p:cNvSpPr>
          <p:nvPr>
            <p:custDataLst>
              <p:tags r:id="rId2"/>
            </p:custDataLst>
          </p:nvPr>
        </p:nvSpPr>
        <p:spPr bwMode="auto">
          <a:xfrm>
            <a:off x="1639550" y="4946693"/>
            <a:ext cx="6407238" cy="914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观点</a:t>
            </a:r>
            <a:r>
              <a:rPr lang="en-US" altLang="zh-CN"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a:t>
            </a:r>
            <a:r>
              <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真正的管理，本质上就是管理员工的源动力。员工源动力没有解决，一切都没有意义。所以，我们天天都要问自己这样一个问题：下属为什么要跟着你干？人家为什么到你这个公司来？ </a:t>
            </a:r>
            <a:endParaRPr lang="zh-CN" altLang="en-US" sz="14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4"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02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激励的定义及原理</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5" name="组合 4"/>
          <p:cNvGrpSpPr/>
          <p:nvPr/>
        </p:nvGrpSpPr>
        <p:grpSpPr>
          <a:xfrm>
            <a:off x="874712" y="1300709"/>
            <a:ext cx="3172217" cy="440934"/>
            <a:chOff x="620252" y="1344547"/>
            <a:chExt cx="3172217" cy="440934"/>
          </a:xfrm>
        </p:grpSpPr>
        <p:sp>
          <p:nvSpPr>
            <p:cNvPr id="7"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激励的原理</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8" name="组合 7"/>
            <p:cNvGrpSpPr/>
            <p:nvPr/>
          </p:nvGrpSpPr>
          <p:grpSpPr>
            <a:xfrm>
              <a:off x="620252" y="1388695"/>
              <a:ext cx="516310" cy="314538"/>
              <a:chOff x="620252" y="1388695"/>
              <a:chExt cx="516310" cy="314538"/>
            </a:xfrm>
          </p:grpSpPr>
          <p:sp>
            <p:nvSpPr>
              <p:cNvPr id="9" name="椭圆 8"/>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10" name="椭圆 9"/>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
        <p:nvSpPr>
          <p:cNvPr id="18" name="椭圆 17"/>
          <p:cNvSpPr/>
          <p:nvPr/>
        </p:nvSpPr>
        <p:spPr>
          <a:xfrm>
            <a:off x="966593" y="2314656"/>
            <a:ext cx="581077" cy="581077"/>
          </a:xfrm>
          <a:prstGeom prst="ellipse">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01</a:t>
            </a:r>
            <a:endParaRPr lang="zh-CN" altLang="en-US"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20" name="椭圆 19"/>
          <p:cNvSpPr/>
          <p:nvPr/>
        </p:nvSpPr>
        <p:spPr>
          <a:xfrm>
            <a:off x="966593" y="3724356"/>
            <a:ext cx="581077" cy="581077"/>
          </a:xfrm>
          <a:prstGeom prst="ellipse">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02</a:t>
            </a:r>
            <a:endParaRPr lang="zh-CN" altLang="en-US"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21" name="椭圆 20"/>
          <p:cNvSpPr/>
          <p:nvPr/>
        </p:nvSpPr>
        <p:spPr>
          <a:xfrm>
            <a:off x="966593" y="5134056"/>
            <a:ext cx="581077" cy="581077"/>
          </a:xfrm>
          <a:prstGeom prst="ellipse">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03</a:t>
            </a:r>
            <a:endParaRPr lang="zh-CN" altLang="en-US" sz="2000">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pic>
        <p:nvPicPr>
          <p:cNvPr id="31" name="图片 30"/>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7886700" y="2082799"/>
            <a:ext cx="3822700" cy="4013202"/>
          </a:xfrm>
          <a:prstGeom prst="rect">
            <a:avLst/>
          </a:prstGeom>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92641" y="2245345"/>
            <a:ext cx="11474090" cy="1708160"/>
          </a:xfrm>
          <a:prstGeom prst="rect">
            <a:avLst/>
          </a:prstGeom>
          <a:noFill/>
          <a:effectLst>
            <a:outerShdw dist="38100" dir="18900000" algn="bl" rotWithShape="0">
              <a:schemeClr val="bg1"/>
            </a:outerShdw>
          </a:effectLst>
        </p:spPr>
        <p:txBody>
          <a:bodyPr wrap="square" l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0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激励的 </a:t>
            </a:r>
            <a:r>
              <a:rPr lang="zh-CN" altLang="en-US" sz="105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理念 </a:t>
            </a:r>
            <a:r>
              <a:rPr lang="en-US" altLang="zh-CN" sz="105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 </a:t>
            </a:r>
            <a:r>
              <a:rPr lang="zh-CN" altLang="en-US" sz="10500">
                <a:gradFill>
                  <a:gsLst>
                    <a:gs pos="81664">
                      <a:srgbClr val="8E635C"/>
                    </a:gs>
                    <a:gs pos="24752">
                      <a:srgbClr val="8E635C"/>
                    </a:gs>
                    <a:gs pos="0">
                      <a:srgbClr val="8E635C"/>
                    </a:gs>
                    <a:gs pos="50000">
                      <a:srgbClr val="BEA098"/>
                    </a:gs>
                    <a:gs pos="100000">
                      <a:srgbClr val="8E635C"/>
                    </a:gs>
                  </a:gsLst>
                  <a:lin ang="2700000" scaled="0"/>
                </a:gradFill>
                <a:latin typeface="Aa武道家" panose="00020600040101010101" pitchFamily="18" charset="-122"/>
                <a:ea typeface="Aa武道家" panose="00020600040101010101" pitchFamily="18" charset="-122"/>
              </a:rPr>
              <a:t>原则</a:t>
            </a:r>
            <a:endParaRPr lang="zh-CN" altLang="en-US" sz="7200" i="1">
              <a:gradFill>
                <a:gsLst>
                  <a:gs pos="81664">
                    <a:srgbClr val="8E635C"/>
                  </a:gs>
                  <a:gs pos="24752">
                    <a:srgbClr val="8E635C"/>
                  </a:gs>
                  <a:gs pos="0">
                    <a:srgbClr val="8E635C"/>
                  </a:gs>
                  <a:gs pos="50000">
                    <a:srgbClr val="BEA098"/>
                  </a:gs>
                  <a:gs pos="100000">
                    <a:srgbClr val="8E635C"/>
                  </a:gs>
                </a:gsLst>
                <a:lin ang="2700000" scaled="0"/>
              </a:gradFill>
              <a:effectLst/>
              <a:latin typeface="Aa武道家" panose="00020600040101010101" pitchFamily="18" charset="-122"/>
              <a:ea typeface="Aa武道家" panose="00020600040101010101" pitchFamily="18" charset="-122"/>
            </a:endParaRPr>
          </a:p>
        </p:txBody>
      </p:sp>
      <p:sp>
        <p:nvSpPr>
          <p:cNvPr id="5" name="文本框 4"/>
          <p:cNvSpPr txBox="1"/>
          <p:nvPr/>
        </p:nvSpPr>
        <p:spPr>
          <a:xfrm>
            <a:off x="721670" y="1201879"/>
            <a:ext cx="3950116" cy="1068736"/>
          </a:xfrm>
          <a:prstGeom prst="rect">
            <a:avLst/>
          </a:prstGeom>
          <a:noFill/>
        </p:spPr>
        <p:txBody>
          <a:bodyPr wrap="square" lIns="0" tIns="14400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solidFill>
                  <a:srgbClr val="405E79"/>
                </a:solidFill>
                <a:latin typeface="Aa厚底黑" panose="00020600040101010101" pitchFamily="18" charset="-122"/>
                <a:ea typeface="Aa厚底黑" panose="00020600040101010101" pitchFamily="18" charset="-122"/>
              </a:rPr>
              <a:t>PART 03</a:t>
            </a:r>
            <a:endParaRPr lang="zh-CN" altLang="en-US" sz="6000">
              <a:solidFill>
                <a:srgbClr val="405E79"/>
              </a:solidFill>
              <a:latin typeface="Aa厚底黑" panose="00020600040101010101" pitchFamily="18" charset="-122"/>
              <a:ea typeface="Aa厚底黑" panose="00020600040101010101" pitchFamily="18" charset="-122"/>
            </a:endParaRPr>
          </a:p>
        </p:txBody>
      </p:sp>
      <p:grpSp>
        <p:nvGrpSpPr>
          <p:cNvPr id="9" name="组合 8"/>
          <p:cNvGrpSpPr/>
          <p:nvPr/>
        </p:nvGrpSpPr>
        <p:grpSpPr>
          <a:xfrm>
            <a:off x="750697" y="3946047"/>
            <a:ext cx="6439680" cy="475034"/>
            <a:chOff x="607369" y="3358466"/>
            <a:chExt cx="6439680" cy="475034"/>
          </a:xfrm>
        </p:grpSpPr>
        <p:sp>
          <p:nvSpPr>
            <p:cNvPr id="3" name="副标题 2"/>
            <p:cNvSpPr txBox="1"/>
            <p:nvPr/>
          </p:nvSpPr>
          <p:spPr>
            <a:xfrm>
              <a:off x="607369" y="3358466"/>
              <a:ext cx="4921831" cy="475034"/>
            </a:xfrm>
            <a:prstGeom prst="rect">
              <a:avLst/>
            </a:prstGeom>
          </p:spPr>
          <p:txBody>
            <a:bodyPr vert="horz" lIns="0" tIns="45720" rIns="91440" bIns="45720" rtlCol="0" anchor="ctr" anchorCtr="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dist">
                <a:buFont typeface="Arial" pitchFamily="34" charset="0"/>
                <a:buNone/>
              </a:pP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企业宣传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企业培训 </a:t>
              </a:r>
              <a:r>
                <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员工激励</a:t>
              </a:r>
              <a:endParaRPr lang="en-US" altLang="zh-CN" sz="2000">
                <a:solidFill>
                  <a:srgbClr val="405E79">
                    <a:alpha val="80000"/>
                  </a:srgbClr>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grpSp>
          <p:nvGrpSpPr>
            <p:cNvPr id="51" name="组合 50"/>
            <p:cNvGrpSpPr/>
            <p:nvPr/>
          </p:nvGrpSpPr>
          <p:grpSpPr>
            <a:xfrm>
              <a:off x="5854722" y="3483266"/>
              <a:ext cx="1192327" cy="159385"/>
              <a:chOff x="3983613" y="525444"/>
              <a:chExt cx="1192327" cy="159385"/>
            </a:xfrm>
          </p:grpSpPr>
          <p:sp>
            <p:nvSpPr>
              <p:cNvPr id="52" name="燕尾形 20"/>
              <p:cNvSpPr/>
              <p:nvPr/>
            </p:nvSpPr>
            <p:spPr>
              <a:xfrm>
                <a:off x="3983613" y="525444"/>
                <a:ext cx="108194" cy="159385"/>
              </a:xfrm>
              <a:prstGeom prst="chevron">
                <a:avLst/>
              </a:prstGeom>
              <a:solidFill>
                <a:srgbClr val="405E79">
                  <a:alpha val="9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dist">
                  <a:buClrTx/>
                  <a:buSzTx/>
                  <a:buFontTx/>
                </a:pPr>
                <a:endParaRPr lang="zh-CN" altLang="en-US" sz="1200">
                  <a:solidFill>
                    <a:schemeClr val="bg1"/>
                  </a:solidFill>
                  <a:latin typeface="汉仪旗黑-55简" panose="00020600040101010101" charset="-128"/>
                  <a:ea typeface="汉仪旗黑-55简" panose="00020600040101010101" charset="-128"/>
                  <a:cs typeface="汉仪旗黑-55简" panose="00020600040101010101" charset="-128"/>
                  <a:sym typeface="+mn-ea"/>
                </a:endParaRPr>
              </a:p>
            </p:txBody>
          </p:sp>
          <p:sp>
            <p:nvSpPr>
              <p:cNvPr id="53" name="燕尾形 21"/>
              <p:cNvSpPr/>
              <p:nvPr/>
            </p:nvSpPr>
            <p:spPr>
              <a:xfrm>
                <a:off x="4119130" y="525444"/>
                <a:ext cx="108194" cy="159385"/>
              </a:xfrm>
              <a:prstGeom prst="chevron">
                <a:avLst/>
              </a:prstGeom>
              <a:solidFill>
                <a:srgbClr val="405E79">
                  <a:alpha val="8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4" name="燕尾形 22"/>
              <p:cNvSpPr/>
              <p:nvPr/>
            </p:nvSpPr>
            <p:spPr>
              <a:xfrm>
                <a:off x="4254647" y="525444"/>
                <a:ext cx="108194" cy="159385"/>
              </a:xfrm>
              <a:prstGeom prst="chevron">
                <a:avLst/>
              </a:prstGeom>
              <a:solidFill>
                <a:srgbClr val="405E79">
                  <a:alpha val="7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5" name="燕尾形 23"/>
              <p:cNvSpPr/>
              <p:nvPr/>
            </p:nvSpPr>
            <p:spPr>
              <a:xfrm>
                <a:off x="4390164" y="525444"/>
                <a:ext cx="108194" cy="159385"/>
              </a:xfrm>
              <a:prstGeom prst="chevron">
                <a:avLst/>
              </a:prstGeom>
              <a:solidFill>
                <a:srgbClr val="405E79">
                  <a:alpha val="6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6" name="燕尾形 24"/>
              <p:cNvSpPr/>
              <p:nvPr/>
            </p:nvSpPr>
            <p:spPr>
              <a:xfrm>
                <a:off x="4525681" y="525444"/>
                <a:ext cx="108194" cy="159385"/>
              </a:xfrm>
              <a:prstGeom prst="chevron">
                <a:avLst/>
              </a:prstGeom>
              <a:solidFill>
                <a:srgbClr val="405E79">
                  <a:alpha val="5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7" name="燕尾形 25"/>
              <p:cNvSpPr/>
              <p:nvPr/>
            </p:nvSpPr>
            <p:spPr>
              <a:xfrm>
                <a:off x="4661198" y="525444"/>
                <a:ext cx="108194" cy="159385"/>
              </a:xfrm>
              <a:prstGeom prst="chevron">
                <a:avLst/>
              </a:prstGeom>
              <a:solidFill>
                <a:srgbClr val="405E79">
                  <a:alpha val="4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8" name="燕尾形 26"/>
              <p:cNvSpPr/>
              <p:nvPr/>
            </p:nvSpPr>
            <p:spPr>
              <a:xfrm>
                <a:off x="4796715" y="525444"/>
                <a:ext cx="108194" cy="159385"/>
              </a:xfrm>
              <a:prstGeom prst="chevron">
                <a:avLst/>
              </a:prstGeom>
              <a:solidFill>
                <a:srgbClr val="405E79">
                  <a:alpha val="3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59" name="燕尾形 27"/>
              <p:cNvSpPr/>
              <p:nvPr/>
            </p:nvSpPr>
            <p:spPr>
              <a:xfrm>
                <a:off x="4932232" y="525444"/>
                <a:ext cx="108194" cy="159385"/>
              </a:xfrm>
              <a:prstGeom prst="chevron">
                <a:avLst/>
              </a:prstGeom>
              <a:solidFill>
                <a:srgbClr val="405E79">
                  <a:alpha val="2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sp>
            <p:nvSpPr>
              <p:cNvPr id="60" name="燕尾形 27"/>
              <p:cNvSpPr/>
              <p:nvPr/>
            </p:nvSpPr>
            <p:spPr>
              <a:xfrm>
                <a:off x="5067746" y="525444"/>
                <a:ext cx="108194" cy="159385"/>
              </a:xfrm>
              <a:prstGeom prst="chevron">
                <a:avLst/>
              </a:prstGeom>
              <a:solidFill>
                <a:srgbClr val="405E79">
                  <a:alpha val="10000"/>
                </a:srgb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dist"/>
                <a:endParaRPr lang="zh-CN" altLang="en-US" sz="1200">
                  <a:solidFill>
                    <a:schemeClr val="bg1"/>
                  </a:solidFill>
                  <a:latin typeface="阿里巴巴普惠体 2.0 55 Regular" panose="00020600040101010101" pitchFamily="18" charset="-122"/>
                  <a:ea typeface="阿里巴巴普惠体 2.0 55 Regular" panose="00020600040101010101" pitchFamily="18" charset="-122"/>
                  <a:sym typeface="+mn-ea"/>
                </a:endParaRPr>
              </a:p>
            </p:txBody>
          </p:sp>
        </p:grpSp>
      </p:grpSp>
    </p:spTree>
    <p:custDataLst>
      <p:tags r:id="rId2"/>
    </p:custDataLst>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0" presetClass="entr" presetSubtype="0" dur="1000" decel="100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3"/>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nodeType="afterGroup">
                            <p:stCondLst>
                              <p:cond delay="1000"/>
                            </p:stCondLst>
                            <p:childTnLst>
                              <p:par>
                                <p:cTn id="11" presetID="47" presetClass="entr" presetSubtype="0" dur="100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2000"/>
                            </p:stCondLst>
                            <p:childTnLst>
                              <p:par>
                                <p:cTn id="17" presetID="22" presetClass="entr" presetSubtype="8" dur="125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12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7249243" y="1701800"/>
            <a:ext cx="4068045" cy="1943100"/>
          </a:xfrm>
          <a:prstGeom prst="rect">
            <a:avLst/>
          </a:prstGeom>
          <a:effectLst>
            <a:outerShdw blurRad="254000" dist="63500" dir="2700000" algn="tl" rotWithShape="0">
              <a:prstClr val="black">
                <a:alpha val="25000"/>
              </a:prstClr>
            </a:outerShdw>
          </a:effectLst>
        </p:spPr>
      </p:pic>
      <p:pic>
        <p:nvPicPr>
          <p:cNvPr id="4" name="图片 3"/>
          <p:cNvPicPr>
            <a:picLocks noChangeAspect="1"/>
          </p:cNvPicPr>
          <p:nvPr/>
        </p:nvPicPr>
        <p:blipFill>
          <a:blip r:embed="rId3"/>
          <a:stretch>
            <a:fillRect/>
          </a:stretch>
        </p:blipFill>
        <p:spPr>
          <a:xfrm>
            <a:off x="7249243" y="4018345"/>
            <a:ext cx="4068045" cy="1943100"/>
          </a:xfrm>
          <a:prstGeom prst="rect">
            <a:avLst/>
          </a:prstGeom>
          <a:effectLst>
            <a:outerShdw blurRad="254000" dist="63500" dir="2700000" algn="tl" rotWithShape="0">
              <a:prstClr val="black">
                <a:alpha val="25000"/>
              </a:prstClr>
            </a:outerShdw>
          </a:effectLst>
        </p:spPr>
      </p:pic>
      <p:sp>
        <p:nvSpPr>
          <p:cNvPr id="7" name="TextBox 6"/>
          <p:cNvSpPr>
            <a:spLocks noChangeArrowheads="1"/>
          </p:cNvSpPr>
          <p:nvPr/>
        </p:nvSpPr>
        <p:spPr bwMode="auto">
          <a:xfrm>
            <a:off x="874712" y="4652270"/>
            <a:ext cx="6322695"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节约成本是对的，但必须要有章法，而且要合理。比如一款劳力士手表正常价格是五万元，到欧洲买可能会省下几千元。但是如果你一定要用一万元的价格购买，那么，你就只能买到假货了。</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2"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03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激励的理念</a:t>
            </a:r>
            <a:r>
              <a:rPr lang="zh-CN"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原则</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
        <p:nvSpPr>
          <p:cNvPr id="5" name="TextBox 6"/>
          <p:cNvSpPr>
            <a:spLocks noChangeArrowheads="1"/>
          </p:cNvSpPr>
          <p:nvPr/>
        </p:nvSpPr>
        <p:spPr bwMode="auto">
          <a:xfrm>
            <a:off x="874712" y="2328969"/>
            <a:ext cx="6322695"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有些企业在用人方面喜欢贪小便宜，明明这个职位的薪金应该是每个月两万元，但它只肯给一万五千元，而职位要求又一点也不肯降低。结果是要么长时间找不到人，要么找到的人有问题。</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6" name="圆角矩形 83"/>
          <p:cNvSpPr/>
          <p:nvPr/>
        </p:nvSpPr>
        <p:spPr>
          <a:xfrm>
            <a:off x="900113" y="1701800"/>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8" name="圆角矩形 83"/>
          <p:cNvSpPr/>
          <p:nvPr/>
        </p:nvSpPr>
        <p:spPr>
          <a:xfrm>
            <a:off x="900113" y="4018345"/>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9" name="文本框 8"/>
          <p:cNvSpPr txBox="1"/>
          <p:nvPr/>
        </p:nvSpPr>
        <p:spPr>
          <a:xfrm>
            <a:off x="3192290" y="1940576"/>
            <a:ext cx="1500411" cy="246221"/>
          </a:xfrm>
          <a:prstGeom prst="rect">
            <a:avLst/>
          </a:prstGeom>
          <a:noFill/>
        </p:spPr>
        <p:txBody>
          <a:bodyPr wrap="non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关键词  </a:t>
            </a:r>
            <a:r>
              <a:rPr lang="en-US" altLang="zh-CN"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关键词</a:t>
            </a:r>
            <a:endPar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10" name="文本框 9"/>
          <p:cNvSpPr txBox="1"/>
          <p:nvPr/>
        </p:nvSpPr>
        <p:spPr>
          <a:xfrm>
            <a:off x="3192290" y="4213876"/>
            <a:ext cx="1500411" cy="246221"/>
          </a:xfrm>
          <a:prstGeom prst="rect">
            <a:avLst/>
          </a:prstGeom>
          <a:noFill/>
        </p:spPr>
        <p:txBody>
          <a:bodyPr wrap="non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关键词  </a:t>
            </a:r>
            <a:r>
              <a:rPr lang="en-US" altLang="zh-CN"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  </a:t>
            </a:r>
            <a:r>
              <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关键词</a:t>
            </a:r>
            <a:endParaRPr lang="zh-CN" altLang="en-US" sz="16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874713" y="4121150"/>
            <a:ext cx="6199187" cy="1828800"/>
          </a:xfrm>
          <a:prstGeom prst="rect">
            <a:avLst/>
          </a:prstGeom>
          <a:effectLst>
            <a:outerShdw blurRad="254000" dist="63500" dir="2700000" algn="tl" rotWithShape="0">
              <a:prstClr val="black">
                <a:alpha val="25000"/>
              </a:prstClr>
            </a:outerShdw>
          </a:effectLst>
        </p:spPr>
      </p:pic>
      <p:pic>
        <p:nvPicPr>
          <p:cNvPr id="5" name="图片 4"/>
          <p:cNvPicPr>
            <a:picLocks noChangeAspect="1"/>
          </p:cNvPicPr>
          <p:nvPr/>
        </p:nvPicPr>
        <p:blipFill>
          <a:blip r:embed="rId2"/>
          <a:stretch>
            <a:fillRect/>
          </a:stretch>
        </p:blipFill>
        <p:spPr>
          <a:xfrm>
            <a:off x="5118101" y="2082800"/>
            <a:ext cx="6199187" cy="1828800"/>
          </a:xfrm>
          <a:prstGeom prst="rect">
            <a:avLst/>
          </a:prstGeom>
          <a:effectLst>
            <a:outerShdw blurRad="254000" dist="63500" dir="2700000" algn="tl" rotWithShape="0">
              <a:prstClr val="black">
                <a:alpha val="25000"/>
              </a:prstClr>
            </a:outerShdw>
          </a:effectLst>
        </p:spPr>
      </p:pic>
      <p:sp>
        <p:nvSpPr>
          <p:cNvPr id="2" name="TextBox 6"/>
          <p:cNvSpPr>
            <a:spLocks noChangeArrowheads="1"/>
          </p:cNvSpPr>
          <p:nvPr/>
        </p:nvSpPr>
        <p:spPr bwMode="auto">
          <a:xfrm>
            <a:off x="874713" y="2635353"/>
            <a:ext cx="4182744"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薪酬激励是最基本的激励，所谓“无利不起早”，金钱利益的刺激是最直接的，虽说“钱不是万能的”，但往往“重赏之下必有勇夫”。</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16" name="TextBox 6"/>
          <p:cNvSpPr>
            <a:spLocks noChangeArrowheads="1"/>
          </p:cNvSpPr>
          <p:nvPr/>
        </p:nvSpPr>
        <p:spPr bwMode="auto">
          <a:xfrm>
            <a:off x="7196455" y="4710745"/>
            <a:ext cx="4182745" cy="1167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rPr>
              <a:t>为满足不同的需求而采取的不同的激励措施就是激励方法。下面，我们分别对这些激励方法进行简要概述，以期对大家有所帮助。</a:t>
            </a:r>
            <a:endParaRPr lang="zh-CN" altLang="en-US" sz="1600">
              <a:solidFill>
                <a:schemeClr val="tx1">
                  <a:lumMod val="75000"/>
                  <a:lumOff val="25000"/>
                </a:schemeClr>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sym typeface="阿里巴巴普惠体"/>
            </a:endParaRPr>
          </a:p>
        </p:txBody>
      </p:sp>
      <p:sp>
        <p:nvSpPr>
          <p:cNvPr id="6"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03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激励的理念</a:t>
            </a:r>
            <a:r>
              <a:rPr lang="zh-CN"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原则</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7" name="组合 6"/>
          <p:cNvGrpSpPr/>
          <p:nvPr/>
        </p:nvGrpSpPr>
        <p:grpSpPr>
          <a:xfrm>
            <a:off x="874713" y="1300709"/>
            <a:ext cx="3172217" cy="440934"/>
            <a:chOff x="620252" y="1344547"/>
            <a:chExt cx="3172217" cy="440934"/>
          </a:xfrm>
        </p:grpSpPr>
        <p:sp>
          <p:nvSpPr>
            <p:cNvPr id="8"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薪酬激励</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9" name="组合 8"/>
            <p:cNvGrpSpPr/>
            <p:nvPr/>
          </p:nvGrpSpPr>
          <p:grpSpPr>
            <a:xfrm>
              <a:off x="620252" y="1388695"/>
              <a:ext cx="516310" cy="314538"/>
              <a:chOff x="620252" y="1388695"/>
              <a:chExt cx="516310" cy="314538"/>
            </a:xfrm>
          </p:grpSpPr>
          <p:sp>
            <p:nvSpPr>
              <p:cNvPr id="10" name="椭圆 9"/>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11" name="椭圆 10"/>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
        <p:nvSpPr>
          <p:cNvPr id="12" name="圆角矩形 83"/>
          <p:cNvSpPr/>
          <p:nvPr/>
        </p:nvSpPr>
        <p:spPr>
          <a:xfrm>
            <a:off x="874712" y="2096909"/>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sp>
        <p:nvSpPr>
          <p:cNvPr id="13" name="圆角矩形 83"/>
          <p:cNvSpPr/>
          <p:nvPr/>
        </p:nvSpPr>
        <p:spPr>
          <a:xfrm>
            <a:off x="9380477" y="4121150"/>
            <a:ext cx="1936811" cy="440934"/>
          </a:xfrm>
          <a:prstGeom prst="roundRect">
            <a:avLst>
              <a:gd name="adj" fmla="val 0"/>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rPr>
              <a:t>输入标题</a:t>
            </a:r>
            <a:endParaRPr lang="zh-CN" altLang="en-US">
              <a:solidFill>
                <a:schemeClr val="bg1"/>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endParaRPr>
          </a:p>
        </p:txBody>
      </p:sp>
      <p:pic>
        <p:nvPicPr>
          <p:cNvPr id="14" name="图片 13"/>
          <p:cNvPicPr>
            <a:picLocks noChangeAspect="1"/>
          </p:cNvPicPr>
          <p:nvPr/>
        </p:nvPicPr>
        <p:blipFill>
          <a:blip r:embed="rId3"/>
          <a:stretch>
            <a:fillRect/>
          </a:stretch>
        </p:blipFill>
        <p:spPr>
          <a:xfrm>
            <a:off x="874713" y="4121149"/>
            <a:ext cx="6199187" cy="1828801"/>
          </a:xfrm>
          <a:prstGeom prst="rect">
            <a:avLst/>
          </a:prstGeom>
          <a:effectLst>
            <a:outerShdw blurRad="254000" dist="63500" dir="2700000" algn="tl" rotWithShape="0">
              <a:prstClr val="black">
                <a:alpha val="25000"/>
              </a:prstClr>
            </a:outerShdw>
          </a:effectLst>
        </p:spPr>
      </p:pic>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矩形 13"/>
          <p:cNvSpPr/>
          <p:nvPr/>
        </p:nvSpPr>
        <p:spPr>
          <a:xfrm>
            <a:off x="978827" y="2953248"/>
            <a:ext cx="5264097" cy="2692400"/>
          </a:xfrm>
          <a:prstGeom prst="rect">
            <a:avLst/>
          </a:prstGeom>
          <a:gradFill flip="none" rotWithShape="1">
            <a:gsLst>
              <a:gs pos="0">
                <a:srgbClr val="9BABBF"/>
              </a:gs>
              <a:gs pos="100000">
                <a:srgbClr val="486B8A"/>
              </a:gs>
            </a:gsLst>
            <a:lin ang="11400000" scaled="0"/>
          </a:gradFill>
          <a:ln>
            <a:noFill/>
          </a:ln>
          <a:effectLst>
            <a:outerShdw blurRad="127000" dist="127000" dir="5400000" algn="t" rotWithShape="0">
              <a:srgbClr val="93AACA">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lnSpc>
                <a:spcPct val="130000"/>
              </a:lnSpc>
            </a:pPr>
            <a:endParaRPr lang="zh-CN" altLang="en-US" sz="20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pic>
        <p:nvPicPr>
          <p:cNvPr id="13" name="图片 12"/>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6242925" y="2200699"/>
            <a:ext cx="5473731" cy="3749251"/>
          </a:xfrm>
          <a:prstGeom prst="rect">
            <a:avLst/>
          </a:prstGeom>
        </p:spPr>
      </p:pic>
      <p:sp>
        <p:nvSpPr>
          <p:cNvPr id="5" name="TextBox 52"/>
          <p:cNvSpPr/>
          <p:nvPr/>
        </p:nvSpPr>
        <p:spPr>
          <a:xfrm>
            <a:off x="367752" y="362580"/>
            <a:ext cx="4832949" cy="52322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400"/>
              </a:spcBef>
            </a:pPr>
            <a:r>
              <a:rPr lang="en-US"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03  </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激励的理念</a:t>
            </a:r>
            <a:r>
              <a:rPr lang="zh-CN" altLang="zh-CN"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a:t>
            </a:r>
            <a:r>
              <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原则</a:t>
            </a:r>
            <a:endParaRPr lang="zh-CN" altLang="en-US" sz="280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6" name="组合 5"/>
          <p:cNvGrpSpPr/>
          <p:nvPr/>
        </p:nvGrpSpPr>
        <p:grpSpPr>
          <a:xfrm>
            <a:off x="861277" y="1300709"/>
            <a:ext cx="3172217" cy="440934"/>
            <a:chOff x="620252" y="1344547"/>
            <a:chExt cx="3172217" cy="440934"/>
          </a:xfrm>
        </p:grpSpPr>
        <p:sp>
          <p:nvSpPr>
            <p:cNvPr id="7" name="文本框 18"/>
            <p:cNvSpPr txBox="1"/>
            <p:nvPr/>
          </p:nvSpPr>
          <p:spPr>
            <a:xfrm>
              <a:off x="1183254" y="1344547"/>
              <a:ext cx="2609215" cy="440934"/>
            </a:xfrm>
            <a:prstGeom prst="rect">
              <a:avLst/>
            </a:prstGeom>
            <a:noFill/>
          </p:spPr>
          <p:txBody>
            <a:bodyPr wrap="square" lIns="70907" tIns="35455" rIns="70907" bIns="35455"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福利激励</a:t>
              </a:r>
              <a:endParaRPr lang="zh-CN" altLang="en-US" sz="2400" spc="-15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grpSp>
          <p:nvGrpSpPr>
            <p:cNvPr id="8" name="组合 7"/>
            <p:cNvGrpSpPr/>
            <p:nvPr/>
          </p:nvGrpSpPr>
          <p:grpSpPr>
            <a:xfrm>
              <a:off x="620252" y="1388695"/>
              <a:ext cx="516310" cy="314538"/>
              <a:chOff x="620252" y="1388695"/>
              <a:chExt cx="516310" cy="314538"/>
            </a:xfrm>
          </p:grpSpPr>
          <p:sp>
            <p:nvSpPr>
              <p:cNvPr id="9" name="椭圆 8"/>
              <p:cNvSpPr/>
              <p:nvPr/>
            </p:nvSpPr>
            <p:spPr>
              <a:xfrm>
                <a:off x="620252" y="1388695"/>
                <a:ext cx="314538" cy="314538"/>
              </a:xfrm>
              <a:prstGeom prst="ellipse">
                <a:avLst/>
              </a:prstGeom>
              <a:solidFill>
                <a:srgbClr val="405E79">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sp>
            <p:nvSpPr>
              <p:cNvPr id="10" name="椭圆 9"/>
              <p:cNvSpPr/>
              <p:nvPr/>
            </p:nvSpPr>
            <p:spPr>
              <a:xfrm>
                <a:off x="822024" y="1388695"/>
                <a:ext cx="314538" cy="314538"/>
              </a:xfrm>
              <a:prstGeom prst="ellipse">
                <a:avLst/>
              </a:prstGeom>
              <a:solidFill>
                <a:srgbClr val="405E79">
                  <a:alpha val="4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2.0 55 Regular" panose="00020600040101010101" pitchFamily="18" charset="-122"/>
                  <a:ea typeface="阿里巴巴普惠体 2.0 55 Regular" panose="00020600040101010101" pitchFamily="18" charset="-122"/>
                </a:endParaRPr>
              </a:p>
            </p:txBody>
          </p:sp>
        </p:grpSp>
      </p:grpSp>
      <p:sp>
        <p:nvSpPr>
          <p:cNvPr id="4" name="文本框 3"/>
          <p:cNvSpPr txBox="1"/>
          <p:nvPr/>
        </p:nvSpPr>
        <p:spPr>
          <a:xfrm>
            <a:off x="1208985" y="3359544"/>
            <a:ext cx="4803780" cy="19064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rPr>
              <a:t>单击此处添加标题单击此处添加标题，单击此处添加标题单击此处添加标题。单击此处添加标题单击此处添加标题，单击此处添加标题单击此处添加标题。单击此处添加标题单击此处添加标题，单击此处添加标题单击此处添加标题。</a:t>
            </a:r>
            <a:endParaRPr lang="zh-CN" altLang="en-US" sz="1600">
              <a:solidFill>
                <a:schemeClr val="bg1"/>
              </a:solidFill>
              <a:latin typeface="阿里巴巴普惠体 2.0 55 Regular" panose="00020600040101010101" pitchFamily="18" charset="-122"/>
              <a:ea typeface="阿里巴巴普惠体 2.0 55 Regular" panose="00020600040101010101" pitchFamily="18" charset="-122"/>
              <a:cs typeface="阿里巴巴普惠体 2.0 55 Regular" panose="00020600040101010101" pitchFamily="18" charset="-122"/>
            </a:endParaRPr>
          </a:p>
        </p:txBody>
      </p:sp>
      <p:sp>
        <p:nvSpPr>
          <p:cNvPr id="11" name="文本框 10"/>
          <p:cNvSpPr txBox="1"/>
          <p:nvPr/>
        </p:nvSpPr>
        <p:spPr>
          <a:xfrm>
            <a:off x="861277" y="2179653"/>
            <a:ext cx="8222185" cy="504625"/>
          </a:xfrm>
          <a:prstGeom prst="rect">
            <a:avLst/>
          </a:prstGeom>
          <a:noFill/>
        </p:spPr>
        <p:txBody>
          <a:bodyPr wrap="square" rtlCol="0">
            <a:spAutoFit/>
          </a:bodyPr>
          <a:lstStyle>
            <a:defPPr>
              <a:defRPr lang="en-US"/>
            </a:defPPr>
            <a:lvl1pPr marL="0" algn="ctr" defTabSz="914400" rtl="0" eaLnBrk="1" latinLnBrk="0" hangingPunct="1">
              <a:defRPr sz="2800" b="1" kern="1200">
                <a:gradFill flip="none" rotWithShape="1">
                  <a:gsLst>
                    <a:gs pos="0">
                      <a:schemeClr val="tx1"/>
                    </a:gs>
                    <a:gs pos="100000">
                      <a:schemeClr val="accent2"/>
                    </a:gs>
                  </a:gsLst>
                  <a:lin ang="5400000" scaled="1"/>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200" b="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rPr>
              <a:t>法定的福利保险和公司的个性化福利保障给员工带来安全感。</a:t>
            </a:r>
            <a:endParaRPr lang="zh-CN" altLang="en-US" sz="2200" b="0">
              <a:solidFill>
                <a:srgbClr val="405E79"/>
              </a:solidFill>
              <a:latin typeface="阿里巴巴普惠体 2.0 75 SemiBold" panose="00020600040101010101" pitchFamily="18" charset="-122"/>
              <a:ea typeface="阿里巴巴普惠体 2.0 75 SemiBold" panose="00020600040101010101" pitchFamily="18" charset="-122"/>
              <a:cs typeface="阿里巴巴普惠体 2.0 75 SemiBold" panose="00020600040101010101" pitchFamily="18" charset="-122"/>
              <a:sym typeface="阿里巴巴普惠体"/>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https://d.book118.com/588015073037006047</a:t>
            </a:r>
          </a:p>
        </p:txBody>
      </p:sp>
    </p:spTree>
  </p:cSld>
  <p:clrMapOvr>
    <a:masterClrMapping/>
  </p:clrMapOvr>
  <p:transition/>
  <p:timing/>
</p:sld>
</file>

<file path=ppt/tags/tag1.xml><?xml version="1.0" encoding="utf-8"?>
<p:tagLst xmlns:p="http://schemas.openxmlformats.org/presentationml/2006/main">
  <p:tag name="ISLIDE.ICON" val="#370321;#141312;"/>
</p:tagLst>
</file>

<file path=ppt/tags/tag2.xml><?xml version="1.0" encoding="utf-8"?>
<p:tagLst xmlns:p="http://schemas.openxmlformats.org/presentationml/2006/main">
  <p:tag name="ISLIDE.ICON" val="#370321;#141312;"/>
</p:tagLst>
</file>

<file path=ppt/tags/tag3.xml><?xml version="1.0" encoding="utf-8"?>
<p:tagLst xmlns:p="http://schemas.openxmlformats.org/presentationml/2006/main">
  <p:tag name="ISLIDE.ICON" val="#370321;#141312;"/>
</p:tagLst>
</file>

<file path=ppt/tags/tag4.xml><?xml version="1.0" encoding="utf-8"?>
<p:tagLst xmlns:p="http://schemas.openxmlformats.org/presentationml/2006/main">
  <p:tag name="ISLIDE.ICON" val="#164727;#400314;#369714;#400352;"/>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ISLIDE.ICON" val="#370321;#141312;"/>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9C7069"/>
        </a:solidFill>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阿里巴巴普惠体</vt:lpstr>
      <vt:lpstr>阿里巴巴普惠体 2.0 55 Regular</vt:lpstr>
      <vt:lpstr>阿里巴巴普惠体 2.0 75 SemiBold</vt:lpstr>
      <vt:lpstr>汉仪旗黑-55简</vt:lpstr>
      <vt:lpstr>Aa武道家</vt:lpstr>
      <vt:lpstr>Aa厚底黑</vt:lpstr>
      <vt:lpstr>思源宋体 CN Heavy</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2024-09-28T12:12:22.777</cp:lastPrinted>
  <dcterms:created xsi:type="dcterms:W3CDTF">2024-09-28T04:12:22Z</dcterms:created>
  <dcterms:modified xsi:type="dcterms:W3CDTF">2024-09-28T04:12:28Z</dcterms:modified>
</cp:coreProperties>
</file>