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AD5374-5630-4490-ACFF-30D3118E6C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B4C140-160D-4A4B-A1FF-87CF376E3D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A799DC-EA35-46B1-A30E-3244B50074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BAD00F-7368-464B-8E7E-59FE79CA17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19B4998-8B91-401C-B72D-DB4CDEA637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3F40A60-A4F7-44CD-8A3D-211A5E12B2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764ED46-B38A-4150-A6EC-34ADCDC29E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037E03-7340-488A-85A5-4B1462313F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313693-AADB-413B-9CF7-23FD29AB02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B94074-F8D5-4442-AB7B-56C1E3813E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F3C71B-8BB4-4D8C-97B3-A9B9AB8239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8027117127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护理的实践与体会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chemeClr val="accent4">
                  <a:lumMod val="60000"/>
                  <a:lumOff val="40000"/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护理理论学习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护理体会与反思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护理案例分享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护理教育与培训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护理科研与学术交流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护理实践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2036075" y="5949378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824897" y="-3412461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AutoShape 7"/>
          <p:cNvSpPr/>
          <p:nvPr/>
        </p:nvSpPr>
        <p:spPr>
          <a:xfrm>
            <a:off x="11078723" y="5451328"/>
            <a:ext cx="569999" cy="569999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1574907" y="1754944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基础护理操作是护理实践的基础，包括测量生命体征、给药、输液、伤口护理等。在执行这些操作时，护士需要严格遵守操作规程，确保患者的安全和舒适。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74907" y="3803200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给药和输液是基础护理操作的常见任务，护士需要熟悉药物的种类、剂量和使用方法，严格执行给药和输液的操作规程，确保药物准确无误地输入患者体内。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16589" y="3803200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伤口护理是基础护理操作的重要内容，护士需要定期检查患者的伤口情况，保持伤口清洁干燥，及时更换敷料，促进伤口愈合。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6589" y="1754944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测量生命体征是基础护理操作的重要环节，包括体温、脉搏、呼吸和血压等指标的监测。护士需要掌握正确的测量方法和解读技巧，及时发现患者的异常情况。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基础护理操作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17634" y="1568195"/>
            <a:ext cx="334599" cy="33459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76483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Freeform 5"/>
          <p:cNvSpPr/>
          <p:nvPr/>
        </p:nvSpPr>
        <p:spPr>
          <a:xfrm rot="-5400000">
            <a:off x="921706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5400000">
            <a:off x="921706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852233" y="2291273"/>
            <a:ext cx="2325536" cy="303618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高级护理技能是相对于基础护理操作而言的，包括危重患者的急救、心肺复苏、机械通气等技能。这些技能需要在专业培训和实践经验的基础上掌握。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3290712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353383" y="1568195"/>
            <a:ext cx="334599" cy="33459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3512232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Freeform 11"/>
          <p:cNvSpPr/>
          <p:nvPr/>
        </p:nvSpPr>
        <p:spPr>
          <a:xfrm rot="-5400000">
            <a:off x="3757455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 rot="-5400000">
            <a:off x="3757455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3765111" y="2291273"/>
            <a:ext cx="2325536" cy="303618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危重患者的急救技能是高级护理技能的重要内容，护士需要具备快速反应和正确处理的能力，能够及时有效地处理患者的紧急情况。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6126461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189132" y="1568195"/>
            <a:ext cx="334599" cy="33459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6347981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Freeform 17"/>
          <p:cNvSpPr/>
          <p:nvPr/>
        </p:nvSpPr>
        <p:spPr>
          <a:xfrm rot="-5400000">
            <a:off x="6593205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 rot="-5400000">
            <a:off x="6593205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600860" y="2291273"/>
            <a:ext cx="2325536" cy="303618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心肺复苏技能是高级护理技能的另一项重要内容，护士需要熟练掌握心肺复苏的操作流程和技术要点，能够在患者心脏骤停的情况下迅速进行心肺复苏，为患者争取宝贵的抢救时间。</a:t>
            </a:r>
          </a:p>
        </p:txBody>
      </p:sp>
      <p:sp>
        <p:nvSpPr>
          <p:cNvPr id="20" name="AutoShape 20"/>
          <p:cNvSpPr/>
          <p:nvPr/>
        </p:nvSpPr>
        <p:spPr>
          <a:xfrm>
            <a:off x="8962210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24882" y="1568195"/>
            <a:ext cx="334599" cy="33459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2" name="Connector 22"/>
          <p:cNvCxnSpPr/>
          <p:nvPr/>
        </p:nvCxnSpPr>
        <p:spPr>
          <a:xfrm flipH="1">
            <a:off x="9183730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3" name="Freeform 23"/>
          <p:cNvSpPr/>
          <p:nvPr/>
        </p:nvSpPr>
        <p:spPr>
          <a:xfrm rot="-5400000">
            <a:off x="9428954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 rot="-5400000">
            <a:off x="9428954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9436609" y="2291273"/>
            <a:ext cx="2325536" cy="303618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机械通气技能也是高级护理技能之一，护士需要掌握机械通气的原理和使用方法，能够根据患者的病情和需要进行通气治疗。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高级护理技能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52063" y="1487267"/>
            <a:ext cx="51593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414762" y="148726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77011" y="148726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40435" y="1253303"/>
            <a:ext cx="1087854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9125" y="2354474"/>
            <a:ext cx="2324100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沟通技巧是护理实践中不可或缺的一环，良好的沟通技巧能够提高护士的工作效率和患者的满意度。护士需要掌握有效的沟通方法和技巧，与患者及其家属建立良好的沟通关系。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861807" y="6294551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808896" y="6294551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491648" y="6294551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>
            <a:off x="1563276" y="6356050"/>
            <a:ext cx="10628724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3882752" y="1487267"/>
            <a:ext cx="51593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45450" y="1487267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607700" y="1487267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583316" y="1253303"/>
            <a:ext cx="1087854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485533" y="2354474"/>
            <a:ext cx="2324100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倾听是沟通技巧中的重要一环，护士需要耐心倾听患者的诉求和问题，关注患者的情感和需求，给予患者充分的关心和支持。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6558071" y="1487267"/>
            <a:ext cx="51593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20769" y="148726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283019" y="148726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283019" y="1253303"/>
            <a:ext cx="1018242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281941" y="2354474"/>
            <a:ext cx="2324100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表达是沟通技巧中的另一重要方面，护士需要清晰明确地表达自己的意见和要求，避免使用过于专业或生硬的术语，使患者能够充分理解护理工作的内容和要求。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9509839" y="1487267"/>
            <a:ext cx="51593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772537" y="1487267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234787" y="1487267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9234787" y="1253303"/>
            <a:ext cx="1018242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078349" y="2354474"/>
            <a:ext cx="2324100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非语言沟通也是沟通技巧中不可忽视的一环，护士需要注重仪表仪态、面部表情和肢体语言的运用，通过微笑、眼神交流等非语言方式传递关爱和支持的信息，增强与患者之间的信任和互动。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护理过程中的沟通技巧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护理理论学习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了解护理学的起源、发展和现状，以及护理在医疗体系中的地位和作用。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护理学发展史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掌握护理的定义、目的、原则和任务，以及护理与医疗的协作关系。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护理基本概念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熟悉评估、诊断、计划、实施和评价的护理程序，以及其在临床实践中的应用。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护理程序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护理学基础知识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常见疾病护理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学习针对常见疾病的护理知识，如高血压、糖尿病、冠心病等。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急危重症护理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掌握对急危重症患者的急救和护理技能，如心肺复苏、休克护理等。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传染性疾病护理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了解传染性疾病的预防和控制措施，以及针对患者的护理要点。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疾病护理知识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掌握护理伦理的基本原则，如尊重、不伤害、有利和公正等。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护理伦理原则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学习如何运用伦理原则进行护理决策，处理临床实践中遇到的伦理问题。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护理伦理决策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了解与护理相关的法律法规，如护士条例、医疗事故处理条例等。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护理法律规范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护理伦理与法律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护理体会与反思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护理工作需要面对各种复杂的病情和患者需求，要求护理人员具备丰富的专业知识和技能，同时要承受较大的工作压力和心理负担。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随着医疗技术的不断进步和人们对健康需求的不断提高，护理工作的发展空间也越来越大，护理人员可以通过不断学习和实践，提升自己的专业水平和职业竞争力。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护理工作的挑战与机遇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670291" y="3742977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</a:ln>
        </p:spPr>
      </p:cxnSp>
      <p:cxnSp>
        <p:nvCxnSpPr>
          <p:cNvPr id="3" name="Connector 3"/>
          <p:cNvCxnSpPr/>
          <p:nvPr/>
        </p:nvCxnSpPr>
        <p:spPr>
          <a:xfrm flipV="1">
            <a:off x="6670291" y="2014785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</a:ln>
        </p:spPr>
      </p:cxnSp>
      <p:cxnSp>
        <p:nvCxnSpPr>
          <p:cNvPr id="4" name="Connector 4"/>
          <p:cNvCxnSpPr/>
          <p:nvPr/>
        </p:nvCxnSpPr>
        <p:spPr>
          <a:xfrm flipH="1" flipV="1">
            <a:off x="3776689" y="2110795"/>
            <a:ext cx="1645627" cy="576064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</a:ln>
        </p:spPr>
      </p:cxnSp>
      <p:cxnSp>
        <p:nvCxnSpPr>
          <p:cNvPr id="5" name="Connector 5"/>
          <p:cNvCxnSpPr/>
          <p:nvPr/>
        </p:nvCxnSpPr>
        <p:spPr>
          <a:xfrm flipH="1">
            <a:off x="3776689" y="3742977"/>
            <a:ext cx="1645627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</a:ln>
        </p:spPr>
      </p:cxnSp>
      <p:grpSp>
        <p:nvGrpSpPr>
          <p:cNvPr id="6" name="Group 6"/>
          <p:cNvGrpSpPr/>
          <p:nvPr/>
        </p:nvGrpSpPr>
        <p:grpSpPr>
          <a:xfrm>
            <a:off x="2734342" y="1420368"/>
            <a:ext cx="1042321" cy="1042416"/>
            <a:chOff x="2734342" y="1420368"/>
            <a:chExt cx="1042321" cy="1042416"/>
          </a:xfrm>
        </p:grpSpPr>
        <p:sp>
          <p:nvSpPr>
            <p:cNvPr id="7" name="AutoShape 7"/>
            <p:cNvSpPr/>
            <p:nvPr/>
          </p:nvSpPr>
          <p:spPr>
            <a:xfrm>
              <a:off x="2734342" y="1420368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2734342" y="4030980"/>
            <a:ext cx="1042321" cy="1042416"/>
            <a:chOff x="2734342" y="4030980"/>
            <a:chExt cx="1042321" cy="1042416"/>
          </a:xfrm>
        </p:grpSpPr>
        <p:sp>
          <p:nvSpPr>
            <p:cNvPr id="9" name="AutoShape 9"/>
            <p:cNvSpPr/>
            <p:nvPr/>
          </p:nvSpPr>
          <p:spPr>
            <a:xfrm>
              <a:off x="2734342" y="4030980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398288" y="1431608"/>
            <a:ext cx="1042321" cy="1042416"/>
            <a:chOff x="8398288" y="1431608"/>
            <a:chExt cx="1042321" cy="1042416"/>
          </a:xfrm>
        </p:grpSpPr>
        <p:sp>
          <p:nvSpPr>
            <p:cNvPr id="11" name="AutoShape 11"/>
            <p:cNvSpPr/>
            <p:nvPr/>
          </p:nvSpPr>
          <p:spPr>
            <a:xfrm>
              <a:off x="8398288" y="1431608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8398288" y="4042220"/>
            <a:ext cx="1042321" cy="1042416"/>
            <a:chOff x="8398288" y="4042220"/>
            <a:chExt cx="1042321" cy="1042416"/>
          </a:xfrm>
        </p:grpSpPr>
        <p:sp>
          <p:nvSpPr>
            <p:cNvPr id="13" name="AutoShape 13"/>
            <p:cNvSpPr/>
            <p:nvPr/>
          </p:nvSpPr>
          <p:spPr>
            <a:xfrm>
              <a:off x="8398288" y="4042220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5202215" y="2324886"/>
            <a:ext cx="720631" cy="720631"/>
          </a:xfrm>
          <a:custGeom>
            <a:rect l="l" t="t" r="r" b="b"/>
            <a:pathLst>
              <a:path w="1090749" h="1090749">
                <a:moveTo>
                  <a:pt x="1090749" y="0"/>
                </a:moveTo>
                <a:lnTo>
                  <a:pt x="1090749" y="520353"/>
                </a:lnTo>
                <a:lnTo>
                  <a:pt x="1054097" y="529777"/>
                </a:lnTo>
                <a:cubicBezTo>
                  <a:pt x="804459" y="607423"/>
                  <a:pt x="607423" y="804459"/>
                  <a:pt x="529777" y="1054097"/>
                </a:cubicBezTo>
                <a:lnTo>
                  <a:pt x="520353" y="1090749"/>
                </a:lnTo>
                <a:lnTo>
                  <a:pt x="0" y="1090749"/>
                </a:lnTo>
                <a:lnTo>
                  <a:pt x="9646" y="1027542"/>
                </a:lnTo>
                <a:cubicBezTo>
                  <a:pt x="114196" y="516617"/>
                  <a:pt x="516617" y="114196"/>
                  <a:pt x="1027542" y="9646"/>
                </a:cubicBezTo>
                <a:lnTo>
                  <a:pt x="1090749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187678" y="2324886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63206" y="9646"/>
                </a:lnTo>
                <a:cubicBezTo>
                  <a:pt x="574131" y="114196"/>
                  <a:pt x="976552" y="516617"/>
                  <a:pt x="1081102" y="1027542"/>
                </a:cubicBezTo>
                <a:lnTo>
                  <a:pt x="1090749" y="1090749"/>
                </a:lnTo>
                <a:lnTo>
                  <a:pt x="570395" y="1090749"/>
                </a:lnTo>
                <a:lnTo>
                  <a:pt x="560971" y="1054097"/>
                </a:lnTo>
                <a:cubicBezTo>
                  <a:pt x="483326" y="804459"/>
                  <a:pt x="286290" y="607423"/>
                  <a:pt x="36651" y="529777"/>
                </a:cubicBezTo>
                <a:lnTo>
                  <a:pt x="0" y="520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202215" y="3310349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520353" y="0"/>
                </a:lnTo>
                <a:lnTo>
                  <a:pt x="529777" y="36651"/>
                </a:lnTo>
                <a:cubicBezTo>
                  <a:pt x="607423" y="286290"/>
                  <a:pt x="804459" y="483326"/>
                  <a:pt x="1054097" y="560971"/>
                </a:cubicBezTo>
                <a:lnTo>
                  <a:pt x="1090749" y="570395"/>
                </a:lnTo>
                <a:lnTo>
                  <a:pt x="1090749" y="1090749"/>
                </a:lnTo>
                <a:lnTo>
                  <a:pt x="1027542" y="1081102"/>
                </a:lnTo>
                <a:cubicBezTo>
                  <a:pt x="516617" y="976552"/>
                  <a:pt x="114196" y="574131"/>
                  <a:pt x="9646" y="632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187678" y="3310349"/>
            <a:ext cx="720631" cy="720631"/>
          </a:xfrm>
          <a:custGeom>
            <a:rect l="l" t="t" r="r" b="b"/>
            <a:pathLst>
              <a:path w="1090748" h="1090748">
                <a:moveTo>
                  <a:pt x="570395" y="0"/>
                </a:moveTo>
                <a:lnTo>
                  <a:pt x="1090748" y="0"/>
                </a:lnTo>
                <a:lnTo>
                  <a:pt x="1081102" y="63206"/>
                </a:lnTo>
                <a:cubicBezTo>
                  <a:pt x="976552" y="574131"/>
                  <a:pt x="574131" y="976552"/>
                  <a:pt x="63206" y="1081102"/>
                </a:cubicBezTo>
                <a:lnTo>
                  <a:pt x="0" y="1090748"/>
                </a:lnTo>
                <a:lnTo>
                  <a:pt x="0" y="570395"/>
                </a:lnTo>
                <a:lnTo>
                  <a:pt x="36651" y="560971"/>
                </a:lnTo>
                <a:cubicBezTo>
                  <a:pt x="286290" y="483326"/>
                  <a:pt x="483326" y="286290"/>
                  <a:pt x="560971" y="36651"/>
                </a:cubicBezTo>
                <a:lnTo>
                  <a:pt x="570395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3010349" y="1696423"/>
            <a:ext cx="490307" cy="49030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8674179" y="1696307"/>
            <a:ext cx="490538" cy="490538"/>
          </a:xfrm>
          <a:custGeom>
            <a:rect l="l" t="t" r="r" b="b"/>
            <a:pathLst>
              <a:path w="304800" h="304800">
                <a:moveTo>
                  <a:pt x="57150" y="114300"/>
                </a:moveTo>
                <a:lnTo>
                  <a:pt x="0" y="171450"/>
                </a:lnTo>
                <a:lnTo>
                  <a:pt x="114300" y="285750"/>
                </a:lnTo>
                <a:lnTo>
                  <a:pt x="304800" y="95250"/>
                </a:lnTo>
                <a:lnTo>
                  <a:pt x="247650" y="38100"/>
                </a:lnTo>
                <a:lnTo>
                  <a:pt x="114300" y="1714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3010233" y="4306919"/>
            <a:ext cx="490538" cy="490538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215427" y="38100"/>
                  <a:pt x="266700" y="89373"/>
                  <a:pt x="266700" y="152400"/>
                </a:cubicBezTo>
                <a:cubicBezTo>
                  <a:pt x="266700" y="215427"/>
                  <a:pt x="215427" y="266700"/>
                  <a:pt x="152400" y="266700"/>
                </a:cubicBezTo>
                <a:cubicBezTo>
                  <a:pt x="89373" y="266700"/>
                  <a:pt x="38100" y="215427"/>
                  <a:pt x="38100" y="152400"/>
                </a:cubicBezTo>
                <a:cubicBezTo>
                  <a:pt x="38100" y="89373"/>
                  <a:pt x="89373" y="38100"/>
                  <a:pt x="152400" y="38100"/>
                </a:cubicBezTo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lnTo>
                  <a:pt x="152400" y="0"/>
                </a:lnTo>
                <a:close/>
                <a:moveTo>
                  <a:pt x="204045" y="176955"/>
                </a:moveTo>
                <a:lnTo>
                  <a:pt x="171450" y="144323"/>
                </a:lnTo>
                <a:lnTo>
                  <a:pt x="171450" y="76200"/>
                </a:lnTo>
                <a:lnTo>
                  <a:pt x="133131" y="76200"/>
                </a:lnTo>
                <a:lnTo>
                  <a:pt x="133131" y="152324"/>
                </a:lnTo>
                <a:cubicBezTo>
                  <a:pt x="133131" y="158058"/>
                  <a:pt x="135769" y="163001"/>
                  <a:pt x="139751" y="166535"/>
                </a:cubicBezTo>
                <a:lnTo>
                  <a:pt x="177108" y="203892"/>
                </a:lnTo>
                <a:lnTo>
                  <a:pt x="204045" y="17695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4179" y="4306919"/>
            <a:ext cx="490538" cy="490538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643475" y="2556545"/>
            <a:ext cx="2551945" cy="48897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提升护理质量的建议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2100892" y="2655329"/>
            <a:ext cx="2309220" cy="1189048"/>
            <a:chOff x="2100892" y="2655329"/>
            <a:chExt cx="2309220" cy="1189048"/>
          </a:xfrm>
        </p:grpSpPr>
        <p:sp>
          <p:nvSpPr>
            <p:cNvPr id="46" name="TextBox 46"/>
            <p:cNvSpPr txBox="1"/>
            <p:nvPr/>
          </p:nvSpPr>
          <p:spPr>
            <a:xfrm>
              <a:off x="2100892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加强护理人员的培训和教育，提高护理人员的专业知识和技能水平。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2100892" y="5218283"/>
            <a:ext cx="2309220" cy="1189048"/>
            <a:chOff x="2100892" y="5218283"/>
            <a:chExt cx="2309220" cy="1189048"/>
          </a:xfrm>
        </p:grpSpPr>
        <p:sp>
          <p:nvSpPr>
            <p:cNvPr id="48" name="TextBox 48"/>
            <p:cNvSpPr txBox="1"/>
            <p:nvPr/>
          </p:nvSpPr>
          <p:spPr>
            <a:xfrm>
              <a:off x="2100892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鼓励护理人员参加学术交流和研究，了解最新的护理理念和技术。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764838" y="2655329"/>
            <a:ext cx="2309220" cy="1189048"/>
            <a:chOff x="7764838" y="2655329"/>
            <a:chExt cx="2309220" cy="1189048"/>
          </a:xfrm>
        </p:grpSpPr>
        <p:sp>
          <p:nvSpPr>
            <p:cNvPr id="50" name="TextBox 50"/>
            <p:cNvSpPr txBox="1"/>
            <p:nvPr/>
          </p:nvSpPr>
          <p:spPr>
            <a:xfrm>
              <a:off x="7764838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建立完善的护理质量管理体系，加强护理质量的监督和评估。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764838" y="5218283"/>
            <a:ext cx="2309220" cy="1189048"/>
            <a:chOff x="7764838" y="5218283"/>
            <a:chExt cx="2309220" cy="1189048"/>
          </a:xfrm>
        </p:grpSpPr>
        <p:sp>
          <p:nvSpPr>
            <p:cNvPr id="52" name="TextBox 52"/>
            <p:cNvSpPr txBox="1"/>
            <p:nvPr/>
          </p:nvSpPr>
          <p:spPr>
            <a:xfrm>
              <a:off x="7764838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提高护理人员的待遇和地位，增强护理人员的职业认同感和归属感。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https://d.book118.com/588027117127006031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2024-09-08T21:58:16.076</cp:lastPrinted>
  <dcterms:created xsi:type="dcterms:W3CDTF">2024-09-08T13:58:16Z</dcterms:created>
  <dcterms:modified xsi:type="dcterms:W3CDTF">2024-09-08T13:58:18Z</dcterms:modified>
</cp:coreProperties>
</file>