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04F55-8718-44DE-A927-271C41B92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F338E-0417-4027-8EA2-7F80921F6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98CD1-9D0C-4D97-A918-C84139287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1A598-45EC-45DB-AE31-4FA6244D9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F13B25-3AB0-4AF4-9771-45A0B914A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670B01-D47A-4FF4-8769-729DCC606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058281-A21E-4A6B-803F-6399EAB15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7DDCB-BF64-4826-8933-AF39A4005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06922-2A0D-42FA-BC15-CF2ECDE14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1955D-012F-413D-81E9-2762686F9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9B6A0-51C5-4698-8EFE-CE340897A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B7B119B-F0D6-131D-3F7D-7A8BB3AEA5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8BC5C284-B05D-0383-DF6B-359DE34773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B0546ABF-F911-05BE-ED78-A7244327D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65F0-70EB-43B6-A62A-02CED6793923}" type="datetimeFigureOut">
              <a:rPr lang="zh-CN" altLang="en-US" smtClean="0"/>
              <a:t>2023/8/6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D04A820-7E55-055E-AAEE-048868B465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BD54F80-73B4-EC87-2815-BF0D9CAD73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7CD88-CA3E-4A6F-9ECE-46569DE2D16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49992509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C16CC34-620A-1557-5664-DD721A5D8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8F1750E-8C46-4A98-B2D9-1242BA87AF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926E81F-2D30-C1C7-E39F-E592DB9F3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65F0-70EB-43B6-A62A-02CED6793923}" type="datetimeFigureOut">
              <a:rPr lang="zh-CN" altLang="en-US" smtClean="0"/>
              <a:t>2023/8/6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1891719-D42C-B8DB-A9A9-97F516CB6D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7987FD3-6E28-FA17-7EE9-D763AC86E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7CD88-CA3E-4A6F-9ECE-46569DE2D16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0956527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8C1C6E2-8134-89B1-8771-86613FE22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10F0D098-951C-42FC-BEF0-019DC1F69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BD2AA6F-2506-C2EE-B70D-D0C2DBCB5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65F0-70EB-43B6-A62A-02CED6793923}" type="datetimeFigureOut">
              <a:rPr lang="zh-CN" altLang="en-US" smtClean="0"/>
              <a:t>2023/8/6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3FE8D12-0786-C59C-41B4-A0A43D558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6329822-2B72-7D23-5838-C7E852660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7CD88-CA3E-4A6F-9ECE-46569DE2D16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27750394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99626D5-C422-156F-AA9C-623DF5ED5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1CC8D46-BCE8-F3EB-5408-E298079D3B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AB76F4FB-CF71-312D-FBAB-D566D20E12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BB385A57-4D64-9463-623E-E901D0BFC5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65F0-70EB-43B6-A62A-02CED6793923}" type="datetimeFigureOut">
              <a:rPr lang="zh-CN" altLang="en-US" smtClean="0"/>
              <a:t>2023/8/6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12AD0686-0B8A-FE48-396A-73E110C7A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FD78984A-A3B1-85B0-F47F-759DAA78F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7CD88-CA3E-4A6F-9ECE-46569DE2D16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2013181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1C758D0-14EC-DADE-2DD8-D669E68CD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0ED5BEAD-B1AC-1E0D-BF2E-3FE2D37659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3D608FFF-3DE1-8119-0E50-46995A051E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57E77A61-A3BD-039B-C22C-BE8A797074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BA5E4A8E-40EB-0305-78AB-0FF75394105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9AEAF677-399A-0F90-18A4-08109DC6FE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65F0-70EB-43B6-A62A-02CED6793923}" type="datetimeFigureOut">
              <a:rPr lang="zh-CN" altLang="en-US" smtClean="0"/>
              <a:t>2023/8/6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84C8BD2E-F199-FB65-C11D-AA8383B74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FC7A4D7B-65D7-15B7-ADB9-A7DED10AC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7CD88-CA3E-4A6F-9ECE-46569DE2D16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8613699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B874538-709E-7B18-D469-2E2CBB408C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3236BE4F-795E-EFDA-B0F9-BD2DA8459D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65F0-70EB-43B6-A62A-02CED6793923}" type="datetimeFigureOut">
              <a:rPr lang="zh-CN" altLang="en-US" smtClean="0"/>
              <a:t>2023/8/6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CC12BA08-23E1-16BD-932E-636FA5CF1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BB865A13-1318-AAE6-9FF7-C7735C8903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7CD88-CA3E-4A6F-9ECE-46569DE2D16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67319735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8679F42A-C8E8-4E53-4C08-BFA839992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65F0-70EB-43B6-A62A-02CED6793923}" type="datetimeFigureOut">
              <a:rPr lang="zh-CN" altLang="en-US" smtClean="0"/>
              <a:t>2023/8/6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22623A30-0C5E-BAF5-357D-9366411D3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91B6F5A5-9DE4-4A20-AFD2-9CA099138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7CD88-CA3E-4A6F-9ECE-46569DE2D16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40183531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35B101C-F628-DC41-AA74-4AC95E3A4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F2F002F-BA8D-D740-3A75-6C728F9AD8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F9282453-7700-FDF0-FD79-7C6B844513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9DF6B26F-CE53-86AF-C3C4-AD5536AE8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65F0-70EB-43B6-A62A-02CED6793923}" type="datetimeFigureOut">
              <a:rPr lang="zh-CN" altLang="en-US" smtClean="0"/>
              <a:t>2023/8/6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7E692F7D-D2DD-5B7A-0477-C9841815B3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8C7DE128-0B75-6F73-D954-9E5F7BA16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7CD88-CA3E-4A6F-9ECE-46569DE2D16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0364871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AC5E18F-373C-81A5-EB32-0474AE35E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72D1599C-3F89-CC66-E8F5-0249C94F83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AB8F316E-1328-1278-9240-A5BE3D36E6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ED906965-273B-097C-2148-2D6D8E2654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65F0-70EB-43B6-A62A-02CED6793923}" type="datetimeFigureOut">
              <a:rPr lang="zh-CN" altLang="en-US" smtClean="0"/>
              <a:t>2023/8/6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2AACA32F-DE32-F2EA-F72A-2674BDC47A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E25CC9CF-9A70-CF73-2B78-277278154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7CD88-CA3E-4A6F-9ECE-46569DE2D16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75288530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E688F2A-1E23-737F-82E9-C221B1425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AD670344-3EAF-62FE-3E01-6E7CB0E378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273D449-F1BF-238B-E8D2-40E54C2029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65F0-70EB-43B6-A62A-02CED6793923}" type="datetimeFigureOut">
              <a:rPr lang="zh-CN" altLang="en-US" smtClean="0"/>
              <a:t>2023/8/6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26D68BD-317A-9011-310F-3AA4A0D8E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73D8FC49-FE25-CC82-EFA4-5B61698F7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7CD88-CA3E-4A6F-9ECE-46569DE2D16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03805618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79129DC5-83A2-AE7B-4F58-D949F7C52D1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9A4CB25D-4FDD-3DF8-8D59-1776ADB9CC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BB0F543B-8688-F444-54DF-8C30BC5D8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2365F0-70EB-43B6-A62A-02CED6793923}" type="datetimeFigureOut">
              <a:rPr lang="zh-CN" altLang="en-US" smtClean="0"/>
              <a:t>2023/8/6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D7FD64F-16DC-E475-EB44-171026D33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9CF89D1-7EEB-DFAB-88F5-03125573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E7CD88-CA3E-4A6F-9ECE-46569DE2D16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4505215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EF0015B6-D52D-819C-6413-8030CD65D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40E3CA02-688E-CCC3-03AA-6A1C25666F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6ADD98C-124B-9593-E2FD-7D04557A11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2365F0-70EB-43B6-A62A-02CED6793923}" type="datetimeFigureOut">
              <a:rPr lang="zh-CN" altLang="en-US" smtClean="0"/>
              <a:t>2023/8/6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80C1A7A-EAF5-8EE8-4EEE-788F10D980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FD340A2-D7E7-02A9-83BE-7D3D6D9DF5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E7CD88-CA3E-4A6F-9ECE-46569DE2D16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74209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4014005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>
            <a:extLst>
              <a:ext uri="{FF2B5EF4-FFF2-40B4-BE49-F238E27FC236}">
                <a16:creationId xmlns:a16="http://schemas.microsoft.com/office/drawing/2014/main" id="{08F905A2-6E9F-1D90-5F7B-656AA3D64E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10674" y="171450"/>
            <a:ext cx="1847850" cy="1847850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2D1D7A46-5A09-754E-66EC-EE7A189807F3}"/>
              </a:ext>
            </a:extLst>
          </p:cNvPr>
          <p:cNvSpPr txBox="1"/>
          <p:nvPr/>
        </p:nvSpPr>
        <p:spPr>
          <a:xfrm>
            <a:off x="4957226" y="833992"/>
            <a:ext cx="1415772" cy="546027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000">
                <a:latin typeface="宋体" panose="02010600030101010101" pitchFamily="2" charset="-122"/>
                <a:ea typeface="宋体" panose="02010600030101010101" pitchFamily="2" charset="-122"/>
              </a:rPr>
              <a:t>问刘十九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6D74675D-FA6E-53A0-F6AC-FFF71312A99E}"/>
              </a:ext>
            </a:extLst>
          </p:cNvPr>
          <p:cNvSpPr txBox="1"/>
          <p:nvPr/>
        </p:nvSpPr>
        <p:spPr>
          <a:xfrm>
            <a:off x="4403228" y="2981325"/>
            <a:ext cx="553998" cy="27813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spc="500">
                <a:latin typeface="宋体" panose="02010600030101010101" pitchFamily="2" charset="-122"/>
                <a:ea typeface="宋体" panose="02010600030101010101" pitchFamily="2" charset="-122"/>
              </a:rPr>
              <a:t>——</a:t>
            </a:r>
            <a:r>
              <a:rPr lang="zh-CN" altLang="en-US" sz="2400" spc="500">
                <a:latin typeface="宋体" panose="02010600030101010101" pitchFamily="2" charset="-122"/>
                <a:ea typeface="宋体" panose="02010600030101010101" pitchFamily="2" charset="-122"/>
              </a:rPr>
              <a:t>唐</a:t>
            </a:r>
            <a:r>
              <a:rPr lang="en-US" altLang="zh-CN" sz="2400" spc="500">
                <a:latin typeface="宋体" panose="02010600030101010101" pitchFamily="2" charset="-122"/>
                <a:ea typeface="宋体" panose="02010600030101010101" pitchFamily="2" charset="-122"/>
              </a:rPr>
              <a:t>·</a:t>
            </a:r>
            <a:r>
              <a:rPr lang="zh-CN" altLang="en-US" sz="2400" spc="500">
                <a:latin typeface="宋体" panose="02010600030101010101" pitchFamily="2" charset="-122"/>
                <a:ea typeface="宋体" panose="02010600030101010101" pitchFamily="2" charset="-122"/>
              </a:rPr>
              <a:t>白居易</a:t>
            </a:r>
          </a:p>
        </p:txBody>
      </p:sp>
    </p:spTree>
    <p:extLst>
      <p:ext uri="{BB962C8B-B14F-4D97-AF65-F5344CB8AC3E}">
        <p14:creationId xmlns:p14="http://schemas.microsoft.com/office/powerpoint/2010/main" val="327493058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>
            <a:extLst>
              <a:ext uri="{FF2B5EF4-FFF2-40B4-BE49-F238E27FC236}">
                <a16:creationId xmlns:a16="http://schemas.microsoft.com/office/drawing/2014/main" id="{1B1FF40B-C924-05C6-E98C-F93A54B4C2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8075" y="4000500"/>
            <a:ext cx="4762500" cy="2857500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73474129-CD4C-853D-E6D6-A635F78A8EB6}"/>
              </a:ext>
            </a:extLst>
          </p:cNvPr>
          <p:cNvSpPr txBox="1"/>
          <p:nvPr/>
        </p:nvSpPr>
        <p:spPr>
          <a:xfrm>
            <a:off x="2133601" y="2152650"/>
            <a:ext cx="381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</a:rPr>
              <a:t>第一章 作者简介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26F9EE3B-B47B-3165-8501-634243412CDE}"/>
              </a:ext>
            </a:extLst>
          </p:cNvPr>
          <p:cNvSpPr txBox="1"/>
          <p:nvPr/>
        </p:nvSpPr>
        <p:spPr>
          <a:xfrm>
            <a:off x="6248399" y="2152649"/>
            <a:ext cx="381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</a:rPr>
              <a:t>第二章 诗词内容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2176FCA2-11A6-C53A-4C67-B7808B909991}"/>
              </a:ext>
            </a:extLst>
          </p:cNvPr>
          <p:cNvSpPr txBox="1"/>
          <p:nvPr/>
        </p:nvSpPr>
        <p:spPr>
          <a:xfrm>
            <a:off x="2133601" y="3384114"/>
            <a:ext cx="381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</a:rPr>
              <a:t>第三章 诗词赏析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EB381EBC-4803-9955-35C1-1FA7A82A2C7D}"/>
              </a:ext>
            </a:extLst>
          </p:cNvPr>
          <p:cNvSpPr txBox="1"/>
          <p:nvPr/>
        </p:nvSpPr>
        <p:spPr>
          <a:xfrm>
            <a:off x="6248399" y="3429000"/>
            <a:ext cx="381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</a:rPr>
              <a:t>第四章 诗人趣事</a:t>
            </a:r>
          </a:p>
        </p:txBody>
      </p:sp>
    </p:spTree>
    <p:extLst>
      <p:ext uri="{BB962C8B-B14F-4D97-AF65-F5344CB8AC3E}">
        <p14:creationId xmlns:p14="http://schemas.microsoft.com/office/powerpoint/2010/main" val="367931924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>
            <a:extLst>
              <a:ext uri="{FF2B5EF4-FFF2-40B4-BE49-F238E27FC236}">
                <a16:creationId xmlns:a16="http://schemas.microsoft.com/office/drawing/2014/main" id="{BA19F1C3-C937-9096-1467-E2308FE0A4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86050"/>
            <a:ext cx="4171950" cy="4171950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AFABF420-8AFC-401B-2948-B2C1EF713848}"/>
              </a:ext>
            </a:extLst>
          </p:cNvPr>
          <p:cNvSpPr txBox="1"/>
          <p:nvPr/>
        </p:nvSpPr>
        <p:spPr>
          <a:xfrm>
            <a:off x="4652962" y="2247900"/>
            <a:ext cx="273367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latin typeface="宋体" panose="02010600030101010101" pitchFamily="2" charset="-122"/>
                <a:ea typeface="宋体" panose="02010600030101010101" pitchFamily="2" charset="-122"/>
              </a:rPr>
              <a:t>作者简介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F8D344B5-9242-614E-6649-B9A420DA5665}"/>
              </a:ext>
            </a:extLst>
          </p:cNvPr>
          <p:cNvSpPr txBox="1"/>
          <p:nvPr/>
        </p:nvSpPr>
        <p:spPr>
          <a:xfrm>
            <a:off x="2105025" y="3488830"/>
            <a:ext cx="78295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500">
                <a:latin typeface="宋体" panose="02010600030101010101" pitchFamily="2" charset="-122"/>
                <a:ea typeface="宋体" panose="02010600030101010101" pitchFamily="2" charset="-122"/>
              </a:rPr>
              <a:t>白居易，字乐天，号香山居士，汉族，公元</a:t>
            </a:r>
            <a:r>
              <a:rPr lang="en-US" altLang="zh-CN" spc="500">
                <a:latin typeface="宋体" panose="02010600030101010101" pitchFamily="2" charset="-122"/>
                <a:ea typeface="宋体" panose="02010600030101010101" pitchFamily="2" charset="-122"/>
              </a:rPr>
              <a:t>772</a:t>
            </a:r>
            <a:r>
              <a:rPr lang="zh-CN" altLang="en-US" spc="500">
                <a:latin typeface="宋体" panose="02010600030101010101" pitchFamily="2" charset="-122"/>
                <a:ea typeface="宋体" panose="02010600030101010101" pitchFamily="2" charset="-122"/>
              </a:rPr>
              <a:t>年</a:t>
            </a:r>
            <a:r>
              <a:rPr lang="en-US" altLang="zh-CN" spc="500">
                <a:latin typeface="宋体" panose="02010600030101010101" pitchFamily="2" charset="-122"/>
                <a:ea typeface="宋体" panose="02010600030101010101" pitchFamily="2" charset="-122"/>
              </a:rPr>
              <a:t>2</a:t>
            </a:r>
            <a:r>
              <a:rPr lang="zh-CN" altLang="en-US" spc="500">
                <a:latin typeface="宋体" panose="02010600030101010101" pitchFamily="2" charset="-122"/>
                <a:ea typeface="宋体" panose="02010600030101010101" pitchFamily="2" charset="-122"/>
              </a:rPr>
              <a:t>月</a:t>
            </a:r>
            <a:r>
              <a:rPr lang="en-US" altLang="zh-CN" spc="500">
                <a:latin typeface="宋体" panose="02010600030101010101" pitchFamily="2" charset="-122"/>
                <a:ea typeface="宋体" panose="02010600030101010101" pitchFamily="2" charset="-122"/>
              </a:rPr>
              <a:t>28</a:t>
            </a:r>
            <a:r>
              <a:rPr lang="zh-CN" altLang="en-US" spc="500">
                <a:latin typeface="宋体" panose="02010600030101010101" pitchFamily="2" charset="-122"/>
                <a:ea typeface="宋体" panose="02010600030101010101" pitchFamily="2" charset="-122"/>
              </a:rPr>
              <a:t>日生，河南新郑人，进士学历，历任秘书省校书郎、翰林学士、左赞善大夫，后因得罪权贵，贬为江州司马，再后又升迁杭州、苏州刺史，晚年官至太子少傅、刑部尚书等职。</a:t>
            </a:r>
          </a:p>
        </p:txBody>
      </p:sp>
    </p:spTree>
    <p:extLst>
      <p:ext uri="{BB962C8B-B14F-4D97-AF65-F5344CB8AC3E}">
        <p14:creationId xmlns:p14="http://schemas.microsoft.com/office/powerpoint/2010/main" val="33503209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>
            <a:extLst>
              <a:ext uri="{FF2B5EF4-FFF2-40B4-BE49-F238E27FC236}">
                <a16:creationId xmlns:a16="http://schemas.microsoft.com/office/drawing/2014/main" id="{187EF40F-F5D9-BC84-4CF2-95A8F4A310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01862"/>
            <a:ext cx="12192000" cy="3810000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98E3C787-2419-D72C-73D5-EE2CEC8B34CC}"/>
              </a:ext>
            </a:extLst>
          </p:cNvPr>
          <p:cNvSpPr txBox="1"/>
          <p:nvPr/>
        </p:nvSpPr>
        <p:spPr>
          <a:xfrm>
            <a:off x="942975" y="2905218"/>
            <a:ext cx="4962529" cy="3766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白居易十六岁时，拿着自己的诗作去京城长安应考。考前，白居易将自己写好的</a:t>
            </a:r>
            <a:r>
              <a:rPr lang="en-US" altLang="zh-CN" spc="300">
                <a:latin typeface="宋体" panose="02010600030101010101" pitchFamily="2" charset="-122"/>
                <a:ea typeface="宋体" panose="02010600030101010101" pitchFamily="2" charset="-122"/>
              </a:rPr>
              <a:t>《</a:t>
            </a: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赋得古原草送别</a:t>
            </a:r>
            <a:r>
              <a:rPr lang="en-US" altLang="zh-CN" spc="300">
                <a:latin typeface="宋体" panose="02010600030101010101" pitchFamily="2" charset="-122"/>
                <a:ea typeface="宋体" panose="02010600030101010101" pitchFamily="2" charset="-122"/>
              </a:rPr>
              <a:t>》</a:t>
            </a: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诗，呈递给当时的诗坛领袖人物顾况看。顾况没看诗作，先看署名后，讥讽笑道：“长安百物贵，白居大不易</a:t>
            </a:r>
            <a:r>
              <a:rPr lang="en-US" altLang="zh-CN" spc="300">
                <a:latin typeface="宋体" panose="02010600030101010101" pitchFamily="2" charset="-122"/>
                <a:ea typeface="宋体" panose="02010600030101010101" pitchFamily="2" charset="-122"/>
              </a:rPr>
              <a:t>!”</a:t>
            </a: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然而当他读到诗中“野火烧不尽，春风吹又生”的诗句，转而又惊又喜地说：“有句如此，居天下何难</a:t>
            </a:r>
            <a:r>
              <a:rPr lang="en-US" altLang="zh-CN" spc="300">
                <a:latin typeface="宋体" panose="02010600030101010101" pitchFamily="2" charset="-122"/>
                <a:ea typeface="宋体" panose="02010600030101010101" pitchFamily="2" charset="-122"/>
              </a:rPr>
              <a:t>!</a:t>
            </a: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老夫前言戏之耳</a:t>
            </a:r>
            <a:r>
              <a:rPr lang="en-US" altLang="zh-CN" spc="300">
                <a:latin typeface="宋体" panose="02010600030101010101" pitchFamily="2" charset="-122"/>
                <a:ea typeface="宋体" panose="02010600030101010101" pitchFamily="2" charset="-122"/>
              </a:rPr>
              <a:t>!”</a:t>
            </a:r>
            <a:endParaRPr lang="zh-CN" altLang="en-US" spc="3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AAE3424D-F8DF-4B1F-855E-C4FB898C8862}"/>
              </a:ext>
            </a:extLst>
          </p:cNvPr>
          <p:cNvSpPr txBox="1"/>
          <p:nvPr/>
        </p:nvSpPr>
        <p:spPr>
          <a:xfrm>
            <a:off x="6848479" y="1437284"/>
            <a:ext cx="4571998" cy="2935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在顾况的大力推荐下，白居易考中进士，从此名扬天下，此桩轶事亦传为美谈。白居易还与元稹共同发起了诗歌文学的“新乐府运动”，世称“元白”</a:t>
            </a:r>
            <a:r>
              <a:rPr lang="en-US" altLang="zh-CN" spc="300">
                <a:latin typeface="宋体" panose="02010600030101010101" pitchFamily="2" charset="-122"/>
                <a:ea typeface="宋体" panose="02010600030101010101" pitchFamily="2" charset="-122"/>
              </a:rPr>
              <a:t>;</a:t>
            </a: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白居易在洛阳时，还以诗、酒、禅、琴及山水自娱，常与刘禹锡唱和，时称“刘白”。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1C03F211-7CD4-C2B5-B45B-C0FEEAC3DFBB}"/>
              </a:ext>
            </a:extLst>
          </p:cNvPr>
          <p:cNvSpPr txBox="1"/>
          <p:nvPr/>
        </p:nvSpPr>
        <p:spPr>
          <a:xfrm>
            <a:off x="1819275" y="892195"/>
            <a:ext cx="2266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</a:rPr>
              <a:t>社会关系</a:t>
            </a:r>
          </a:p>
        </p:txBody>
      </p:sp>
    </p:spTree>
    <p:extLst>
      <p:ext uri="{BB962C8B-B14F-4D97-AF65-F5344CB8AC3E}">
        <p14:creationId xmlns:p14="http://schemas.microsoft.com/office/powerpoint/2010/main" val="310569143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id="{1F68BDBC-FE32-5B7C-1362-AFBA2E7EE7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8627" y="2114550"/>
            <a:ext cx="3857624" cy="3857624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314A2613-DB6D-72BF-D92A-B3F9C0BA4C6D}"/>
              </a:ext>
            </a:extLst>
          </p:cNvPr>
          <p:cNvSpPr txBox="1"/>
          <p:nvPr/>
        </p:nvSpPr>
        <p:spPr>
          <a:xfrm>
            <a:off x="1381125" y="1316802"/>
            <a:ext cx="2714625" cy="5013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白居易的政治生涯以</a:t>
            </a:r>
            <a:r>
              <a:rPr lang="en-US" altLang="zh-CN" spc="300">
                <a:latin typeface="宋体" panose="02010600030101010101" pitchFamily="2" charset="-122"/>
                <a:ea typeface="宋体" panose="02010600030101010101" pitchFamily="2" charset="-122"/>
              </a:rPr>
              <a:t>44</a:t>
            </a: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岁被贬江州司马为界，可分为前后两期。前期是兼济天下时期，后期是独善其身时期。公元</a:t>
            </a:r>
            <a:r>
              <a:rPr lang="en-US" altLang="zh-CN" spc="300">
                <a:latin typeface="宋体" panose="02010600030101010101" pitchFamily="2" charset="-122"/>
                <a:ea typeface="宋体" panose="02010600030101010101" pitchFamily="2" charset="-122"/>
              </a:rPr>
              <a:t>800</a:t>
            </a: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年，</a:t>
            </a:r>
            <a:r>
              <a:rPr lang="en-US" altLang="zh-CN" spc="300">
                <a:latin typeface="宋体" panose="02010600030101010101" pitchFamily="2" charset="-122"/>
                <a:ea typeface="宋体" panose="02010600030101010101" pitchFamily="2" charset="-122"/>
              </a:rPr>
              <a:t>29</a:t>
            </a: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岁的白居易考中进士后任翰林学士，成为很有发展前途的唐朝后备干部。这期间，白居易虽然官职不高，但很有政治热情。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A39A18F2-755A-9D10-6812-5901D9657F43}"/>
              </a:ext>
            </a:extLst>
          </p:cNvPr>
          <p:cNvSpPr txBox="1"/>
          <p:nvPr/>
        </p:nvSpPr>
        <p:spPr>
          <a:xfrm>
            <a:off x="8096249" y="657593"/>
            <a:ext cx="2590800" cy="58443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但是在</a:t>
            </a:r>
            <a:r>
              <a:rPr lang="en-US" altLang="zh-CN" spc="300">
                <a:latin typeface="宋体" panose="02010600030101010101" pitchFamily="2" charset="-122"/>
                <a:ea typeface="宋体" panose="02010600030101010101" pitchFamily="2" charset="-122"/>
              </a:rPr>
              <a:t>815</a:t>
            </a: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年</a:t>
            </a:r>
            <a:r>
              <a:rPr lang="en-US" altLang="zh-CN" spc="300">
                <a:latin typeface="宋体" panose="02010600030101010101" pitchFamily="2" charset="-122"/>
                <a:ea typeface="宋体" panose="02010600030101010101" pitchFamily="2" charset="-122"/>
              </a:rPr>
              <a:t>6</a:t>
            </a: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月，白居易</a:t>
            </a:r>
            <a:r>
              <a:rPr lang="en-US" altLang="zh-CN" spc="300">
                <a:latin typeface="宋体" panose="02010600030101010101" pitchFamily="2" charset="-122"/>
                <a:ea typeface="宋体" panose="02010600030101010101" pitchFamily="2" charset="-122"/>
              </a:rPr>
              <a:t>44</a:t>
            </a: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岁时，唐朝官场发生了一件大事：宰相武元衡和督察百官的御史中丞裴度遭人暗杀，武元衡当场身死，裴度受了重伤。事情发生后，当时掌权的宦官集团和旧官僚集团居然保持镇静，不急于处理。白居易十分气愤，便上书力主严查凶手，以肃法纪。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F3E32D98-3237-FF0C-A28D-D49CDC2345A8}"/>
              </a:ext>
            </a:extLst>
          </p:cNvPr>
          <p:cNvSpPr txBox="1"/>
          <p:nvPr/>
        </p:nvSpPr>
        <p:spPr>
          <a:xfrm>
            <a:off x="5081587" y="885826"/>
            <a:ext cx="20288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</a:rPr>
              <a:t>政治生涯</a:t>
            </a:r>
          </a:p>
        </p:txBody>
      </p:sp>
    </p:spTree>
    <p:extLst>
      <p:ext uri="{BB962C8B-B14F-4D97-AF65-F5344CB8AC3E}">
        <p14:creationId xmlns:p14="http://schemas.microsoft.com/office/powerpoint/2010/main" val="314683251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7F7F2D86-E586-252B-0CAA-83D1FDF773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80900">
            <a:off x="-561974" y="2800350"/>
            <a:ext cx="4762500" cy="2857500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6DA19047-CEC4-947B-BF22-486319693FF0}"/>
              </a:ext>
            </a:extLst>
          </p:cNvPr>
          <p:cNvSpPr txBox="1"/>
          <p:nvPr/>
        </p:nvSpPr>
        <p:spPr>
          <a:xfrm>
            <a:off x="4400550" y="866775"/>
            <a:ext cx="20383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</a:rPr>
              <a:t>个人爱好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281F39CF-AAAC-1EC1-DB5C-C447BD5FEBE1}"/>
              </a:ext>
            </a:extLst>
          </p:cNvPr>
          <p:cNvSpPr txBox="1"/>
          <p:nvPr/>
        </p:nvSpPr>
        <p:spPr>
          <a:xfrm>
            <a:off x="4400550" y="1657350"/>
            <a:ext cx="6776436" cy="5013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500">
                <a:latin typeface="宋体" panose="02010600030101010101" pitchFamily="2" charset="-122"/>
                <a:ea typeface="宋体" panose="02010600030101010101" pitchFamily="2" charset="-122"/>
              </a:rPr>
              <a:t>白居易和李白、杜甫一样，也嗜酒成性。但李白、杜甫虽然爱好喝酒，但由于他们经济条件所限，与他们喝酒的人也大多是落魄文人，市井百姓等。而白居易喝的酒是自己家专门酿制的品味极高的美酒。他每次喝酒时也很排场，必有丝竹伴奏，僮妓侍奉。与他喝酒的也都是社会上的名流，如大将军裴度、大官僚刘禹锡等。</a:t>
            </a:r>
          </a:p>
          <a:p>
            <a:pPr>
              <a:lnSpc>
                <a:spcPct val="150000"/>
              </a:lnSpc>
            </a:pPr>
            <a:r>
              <a:rPr lang="zh-CN" altLang="en-US" spc="500">
                <a:latin typeface="宋体" panose="02010600030101010101" pitchFamily="2" charset="-122"/>
                <a:ea typeface="宋体" panose="02010600030101010101" pitchFamily="2" charset="-122"/>
              </a:rPr>
              <a:t>又据</a:t>
            </a:r>
            <a:r>
              <a:rPr lang="en-US" altLang="zh-CN" spc="500">
                <a:latin typeface="宋体" panose="02010600030101010101" pitchFamily="2" charset="-122"/>
                <a:ea typeface="宋体" panose="02010600030101010101" pitchFamily="2" charset="-122"/>
              </a:rPr>
              <a:t>《</a:t>
            </a:r>
            <a:r>
              <a:rPr lang="zh-CN" altLang="en-US" spc="500">
                <a:latin typeface="宋体" panose="02010600030101010101" pitchFamily="2" charset="-122"/>
                <a:ea typeface="宋体" panose="02010600030101010101" pitchFamily="2" charset="-122"/>
              </a:rPr>
              <a:t>穷幽记</a:t>
            </a:r>
            <a:r>
              <a:rPr lang="en-US" altLang="zh-CN" spc="500">
                <a:latin typeface="宋体" panose="02010600030101010101" pitchFamily="2" charset="-122"/>
                <a:ea typeface="宋体" panose="02010600030101010101" pitchFamily="2" charset="-122"/>
              </a:rPr>
              <a:t>》</a:t>
            </a:r>
            <a:r>
              <a:rPr lang="zh-CN" altLang="en-US" spc="500">
                <a:latin typeface="宋体" panose="02010600030101010101" pitchFamily="2" charset="-122"/>
                <a:ea typeface="宋体" panose="02010600030101010101" pitchFamily="2" charset="-122"/>
              </a:rPr>
              <a:t>记载，白居易家里有池塘，大得可以泛舟游弋。他宴请宾客，有时就在游船上。他命仆人在船旁悬吊百余只空囊，里面装有美酒佳肴，随船而行，要吃喝时，就拉起，吃喝完一只再拉起一只，直至吃喝完为止。</a:t>
            </a:r>
          </a:p>
        </p:txBody>
      </p:sp>
    </p:spTree>
    <p:extLst>
      <p:ext uri="{BB962C8B-B14F-4D97-AF65-F5344CB8AC3E}">
        <p14:creationId xmlns:p14="http://schemas.microsoft.com/office/powerpoint/2010/main" val="16777203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B86BE240-EF54-B770-58E1-F20C95C6FC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2425" y="3889593"/>
            <a:ext cx="2968407" cy="2968407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C8505241-7555-7709-BE01-85EA397E9791}"/>
              </a:ext>
            </a:extLst>
          </p:cNvPr>
          <p:cNvSpPr txBox="1"/>
          <p:nvPr/>
        </p:nvSpPr>
        <p:spPr>
          <a:xfrm>
            <a:off x="4048125" y="1171575"/>
            <a:ext cx="20764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</a:rPr>
              <a:t>诗歌成就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DB6B7E85-E48C-25D8-DE47-7187A544F0A3}"/>
              </a:ext>
            </a:extLst>
          </p:cNvPr>
          <p:cNvSpPr txBox="1"/>
          <p:nvPr/>
        </p:nvSpPr>
        <p:spPr>
          <a:xfrm>
            <a:off x="4048125" y="1894106"/>
            <a:ext cx="5619750" cy="41823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叙事诗</a:t>
            </a:r>
            <a:r>
              <a:rPr lang="en-US" altLang="zh-CN" spc="300">
                <a:latin typeface="宋体" panose="02010600030101010101" pitchFamily="2" charset="-122"/>
                <a:ea typeface="宋体" panose="02010600030101010101" pitchFamily="2" charset="-122"/>
              </a:rPr>
              <a:t>《</a:t>
            </a: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长恨歌</a:t>
            </a:r>
            <a:r>
              <a:rPr lang="en-US" altLang="zh-CN" spc="300">
                <a:latin typeface="宋体" panose="02010600030101010101" pitchFamily="2" charset="-122"/>
                <a:ea typeface="宋体" panose="02010600030101010101" pitchFamily="2" charset="-122"/>
              </a:rPr>
              <a:t>》</a:t>
            </a: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与</a:t>
            </a:r>
            <a:r>
              <a:rPr lang="en-US" altLang="zh-CN" spc="300">
                <a:latin typeface="宋体" panose="02010600030101010101" pitchFamily="2" charset="-122"/>
                <a:ea typeface="宋体" panose="02010600030101010101" pitchFamily="2" charset="-122"/>
              </a:rPr>
              <a:t>《</a:t>
            </a: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琵琶行</a:t>
            </a:r>
            <a:r>
              <a:rPr lang="en-US" altLang="zh-CN" spc="300">
                <a:latin typeface="宋体" panose="02010600030101010101" pitchFamily="2" charset="-122"/>
                <a:ea typeface="宋体" panose="02010600030101010101" pitchFamily="2" charset="-122"/>
              </a:rPr>
              <a:t>》</a:t>
            </a: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是白居易写得最成功的作品。</a:t>
            </a:r>
            <a:r>
              <a:rPr lang="en-US" altLang="zh-CN" spc="300">
                <a:latin typeface="宋体" panose="02010600030101010101" pitchFamily="2" charset="-122"/>
                <a:ea typeface="宋体" panose="02010600030101010101" pitchFamily="2" charset="-122"/>
              </a:rPr>
              <a:t>《</a:t>
            </a: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长恨歌</a:t>
            </a:r>
            <a:r>
              <a:rPr lang="en-US" altLang="zh-CN" spc="300">
                <a:latin typeface="宋体" panose="02010600030101010101" pitchFamily="2" charset="-122"/>
                <a:ea typeface="宋体" panose="02010600030101010101" pitchFamily="2" charset="-122"/>
              </a:rPr>
              <a:t>》</a:t>
            </a: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作于</a:t>
            </a:r>
            <a:r>
              <a:rPr lang="en-US" altLang="zh-CN" spc="300">
                <a:latin typeface="宋体" panose="02010600030101010101" pitchFamily="2" charset="-122"/>
                <a:ea typeface="宋体" panose="02010600030101010101" pitchFamily="2" charset="-122"/>
              </a:rPr>
              <a:t>806</a:t>
            </a: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年，这首诗是他和友人陈鸿、王质夫同游仙游寺，有感于唐玄宗、杨贵妃的故事而创作的。在这首长篇叙事诗里，作者以精炼的语言，优美的形象，叙事和抒情结合的手法，叙述了唐玄宗、杨贵妃在安史之乱中的爱情悲剧。由于诗中的故事、人物都是艺术化的，是现实中人的复杂真实的再现，所以能够在历代读者的心中引起强烈的共鸣。</a:t>
            </a:r>
          </a:p>
        </p:txBody>
      </p:sp>
    </p:spTree>
    <p:extLst>
      <p:ext uri="{BB962C8B-B14F-4D97-AF65-F5344CB8AC3E}">
        <p14:creationId xmlns:p14="http://schemas.microsoft.com/office/powerpoint/2010/main" val="392192542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>
            <a:extLst>
              <a:ext uri="{FF2B5EF4-FFF2-40B4-BE49-F238E27FC236}">
                <a16:creationId xmlns:a16="http://schemas.microsoft.com/office/drawing/2014/main" id="{BA19F1C3-C937-9096-1467-E2308FE0A4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86050"/>
            <a:ext cx="4171950" cy="4171950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AFABF420-8AFC-401B-2948-B2C1EF713848}"/>
              </a:ext>
            </a:extLst>
          </p:cNvPr>
          <p:cNvSpPr txBox="1"/>
          <p:nvPr/>
        </p:nvSpPr>
        <p:spPr>
          <a:xfrm>
            <a:off x="4652962" y="2247900"/>
            <a:ext cx="273367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latin typeface="宋体" panose="02010600030101010101" pitchFamily="2" charset="-122"/>
                <a:ea typeface="宋体" panose="02010600030101010101" pitchFamily="2" charset="-122"/>
              </a:rPr>
              <a:t>诗词内容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F8D344B5-9242-614E-6649-B9A420DA5665}"/>
              </a:ext>
            </a:extLst>
          </p:cNvPr>
          <p:cNvSpPr txBox="1"/>
          <p:nvPr/>
        </p:nvSpPr>
        <p:spPr>
          <a:xfrm>
            <a:off x="2105025" y="3488830"/>
            <a:ext cx="78295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500">
                <a:latin typeface="宋体" panose="02010600030101010101" pitchFamily="2" charset="-122"/>
                <a:ea typeface="宋体" panose="02010600030101010101" pitchFamily="2" charset="-122"/>
              </a:rPr>
              <a:t>本部分包括诗词、关键字词解释、诗句翻译，是古诗词的重点内容。</a:t>
            </a:r>
          </a:p>
        </p:txBody>
      </p:sp>
    </p:spTree>
    <p:extLst>
      <p:ext uri="{BB962C8B-B14F-4D97-AF65-F5344CB8AC3E}">
        <p14:creationId xmlns:p14="http://schemas.microsoft.com/office/powerpoint/2010/main" val="175952719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950A6A70-0A2F-8437-5D78-EC1D6607EB95}"/>
              </a:ext>
            </a:extLst>
          </p:cNvPr>
          <p:cNvSpPr txBox="1"/>
          <p:nvPr/>
        </p:nvSpPr>
        <p:spPr>
          <a:xfrm>
            <a:off x="2828430" y="1249144"/>
            <a:ext cx="65351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</a:rPr>
              <a:t>问刘十九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47FA066A-E525-9A2D-84FC-9AA09B25A802}"/>
              </a:ext>
            </a:extLst>
          </p:cNvPr>
          <p:cNvSpPr txBox="1"/>
          <p:nvPr/>
        </p:nvSpPr>
        <p:spPr>
          <a:xfrm>
            <a:off x="3625227" y="2617056"/>
            <a:ext cx="5261321" cy="12840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spc="500">
                <a:latin typeface="宋体" panose="02010600030101010101" pitchFamily="2" charset="-122"/>
                <a:ea typeface="宋体" panose="02010600030101010101" pitchFamily="2" charset="-122"/>
              </a:rPr>
              <a:t>绿蚁新醅酒，红泥小火炉。</a:t>
            </a:r>
          </a:p>
          <a:p>
            <a:pPr>
              <a:lnSpc>
                <a:spcPct val="150000"/>
              </a:lnSpc>
            </a:pPr>
            <a:r>
              <a:rPr lang="zh-CN" altLang="en-US" sz="2800" spc="500">
                <a:latin typeface="宋体" panose="02010600030101010101" pitchFamily="2" charset="-122"/>
                <a:ea typeface="宋体" panose="02010600030101010101" pitchFamily="2" charset="-122"/>
              </a:rPr>
              <a:t>晚来天欲雪，能饮一杯无？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8A01D9CF-9035-0AFE-052F-11BCFC5E216B}"/>
              </a:ext>
            </a:extLst>
          </p:cNvPr>
          <p:cNvSpPr txBox="1"/>
          <p:nvPr/>
        </p:nvSpPr>
        <p:spPr>
          <a:xfrm>
            <a:off x="5372099" y="2034659"/>
            <a:ext cx="144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唐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</a:rPr>
              <a:t>·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白居易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AA28F13E-C54D-5409-8D12-4C415C46951F}"/>
              </a:ext>
            </a:extLst>
          </p:cNvPr>
          <p:cNvSpPr txBox="1"/>
          <p:nvPr/>
        </p:nvSpPr>
        <p:spPr>
          <a:xfrm>
            <a:off x="1552575" y="400050"/>
            <a:ext cx="1162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</a:rPr>
              <a:t>原文</a:t>
            </a:r>
          </a:p>
        </p:txBody>
      </p:sp>
    </p:spTree>
    <p:extLst>
      <p:ext uri="{BB962C8B-B14F-4D97-AF65-F5344CB8AC3E}">
        <p14:creationId xmlns:p14="http://schemas.microsoft.com/office/powerpoint/2010/main" val="351403681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63D95EE1-3665-0347-3407-9B502F6BA98A}"/>
              </a:ext>
            </a:extLst>
          </p:cNvPr>
          <p:cNvSpPr txBox="1"/>
          <p:nvPr/>
        </p:nvSpPr>
        <p:spPr>
          <a:xfrm>
            <a:off x="1733550" y="1919066"/>
            <a:ext cx="8724900" cy="33513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刘十九：白居易留下的诗作中，提到刘十九的不多，仅两首。但提到刘二十八、二十八使君的，就很多了。刘二十八就是刘禹锡。刘十九乃其堂兄刘禹铜，系洛阳一富商，与白居易常有应酬。</a:t>
            </a:r>
          </a:p>
          <a:p>
            <a:pPr>
              <a:lnSpc>
                <a:spcPct val="150000"/>
              </a:lnSpc>
            </a:pP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绿蚁：指浮在新酿的没有过滤的米酒上的绿色泡沫。醅（</a:t>
            </a:r>
            <a:r>
              <a:rPr lang="en-US" altLang="zh-CN" spc="300" err="1">
                <a:latin typeface="宋体" panose="02010600030101010101" pitchFamily="2" charset="-122"/>
                <a:ea typeface="宋体" panose="02010600030101010101" pitchFamily="2" charset="-122"/>
              </a:rPr>
              <a:t>pēi</a:t>
            </a: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）：酿造。</a:t>
            </a:r>
          </a:p>
          <a:p>
            <a:pPr>
              <a:lnSpc>
                <a:spcPct val="150000"/>
              </a:lnSpc>
            </a:pP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绿蚁新醅酒：酒是新酿的酒。新酿酒未滤清时，酒面浮起酒渣，色微绿，细如蚁，称为“绿蚁”。</a:t>
            </a:r>
          </a:p>
          <a:p>
            <a:pPr>
              <a:lnSpc>
                <a:spcPct val="150000"/>
              </a:lnSpc>
            </a:pP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雪：下雪，这里作动词用。</a:t>
            </a:r>
          </a:p>
          <a:p>
            <a:pPr>
              <a:lnSpc>
                <a:spcPct val="150000"/>
              </a:lnSpc>
            </a:pPr>
            <a:r>
              <a:rPr lang="zh-CN" altLang="en-US" spc="300">
                <a:latin typeface="宋体" panose="02010600030101010101" pitchFamily="2" charset="-122"/>
                <a:ea typeface="宋体" panose="02010600030101010101" pitchFamily="2" charset="-122"/>
              </a:rPr>
              <a:t>无：表示疑问的语气词，相当于“么”或“吗”。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F079781E-E105-9755-9294-F20EDDB9CB35}"/>
              </a:ext>
            </a:extLst>
          </p:cNvPr>
          <p:cNvSpPr txBox="1"/>
          <p:nvPr/>
        </p:nvSpPr>
        <p:spPr>
          <a:xfrm>
            <a:off x="1733550" y="781385"/>
            <a:ext cx="12858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</a:rPr>
              <a:t>注释</a:t>
            </a:r>
          </a:p>
        </p:txBody>
      </p:sp>
    </p:spTree>
    <p:extLst>
      <p:ext uri="{BB962C8B-B14F-4D97-AF65-F5344CB8AC3E}">
        <p14:creationId xmlns:p14="http://schemas.microsoft.com/office/powerpoint/2010/main" val="6461366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6049F200-0706-70DD-27DD-51B5ABD6DF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44495"/>
            <a:ext cx="4762500" cy="4762500"/>
          </a:xfrm>
          <a:prstGeom prst="rect">
            <a:avLst/>
          </a:prstGeom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C3666B26-32B2-FFE5-A3E9-0439039E965C}"/>
              </a:ext>
            </a:extLst>
          </p:cNvPr>
          <p:cNvSpPr txBox="1"/>
          <p:nvPr/>
        </p:nvSpPr>
        <p:spPr>
          <a:xfrm>
            <a:off x="1757362" y="762185"/>
            <a:ext cx="12477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</a:rPr>
              <a:t>翻译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EDCC0AAE-A0E0-2CB7-4A09-B555AB05FA5D}"/>
              </a:ext>
            </a:extLst>
          </p:cNvPr>
          <p:cNvSpPr txBox="1"/>
          <p:nvPr/>
        </p:nvSpPr>
        <p:spPr>
          <a:xfrm>
            <a:off x="1757362" y="1995829"/>
            <a:ext cx="7581947" cy="2775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spc="300">
                <a:latin typeface="宋体" panose="02010600030101010101" pitchFamily="2" charset="-122"/>
                <a:ea typeface="宋体" panose="02010600030101010101" pitchFamily="2" charset="-122"/>
              </a:rPr>
              <a:t>我家新酿的米酒还未过滤，酒面上泛起一层绿泡，香气扑鼻。用红泥烧制成的烫酒用的小火炉也已准备好了。</a:t>
            </a:r>
          </a:p>
          <a:p>
            <a:pPr>
              <a:lnSpc>
                <a:spcPct val="150000"/>
              </a:lnSpc>
            </a:pPr>
            <a:r>
              <a:rPr lang="zh-CN" altLang="en-US" sz="2400" spc="300">
                <a:latin typeface="宋体" panose="02010600030101010101" pitchFamily="2" charset="-122"/>
                <a:ea typeface="宋体" panose="02010600030101010101" pitchFamily="2" charset="-122"/>
              </a:rPr>
              <a:t>天色阴沉，看样子晚上即将要下雪，能否留下与我共饮一杯？</a:t>
            </a:r>
            <a:endParaRPr lang="en-US" altLang="zh-CN" sz="2400" spc="3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4865281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https://d.book118.com/588040140056006024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 panose="020f030202020403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等线" panose="020f050202020403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等线 Light</vt:lpstr>
      <vt:lpstr>等线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2024-08-31T13:17:08.691</cp:lastPrinted>
  <dcterms:created xsi:type="dcterms:W3CDTF">2024-08-31T05:17:08Z</dcterms:created>
  <dcterms:modified xsi:type="dcterms:W3CDTF">2024-08-31T05:17:10Z</dcterms:modified>
</cp:coreProperties>
</file>