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90.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D50EDB-9F4D-426F-B3CA-5A8C74001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DC093-0624-4966-AAB7-EA63DBD5B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0FD6F9-7F4A-4F49-8D61-B52060C42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B2725A-CAF5-46EF-9B01-D96314487A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6D4B81-1AC2-48C1-ACD8-FFD80EA28A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B3D312-BC89-4909-BEFC-788AE60130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AD2E5C-DEC9-44CA-8365-B414B144BB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AF0DF3-7608-417E-B44C-7073536E7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CE7DE3-CFBB-4254-83B1-0929729A06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BCF776-B6D0-4922-AEC9-1538E2791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AFAD6E-80EA-4331-A25C-B8EEEF79F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23"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5"/>
            </p:custDataLst>
          </p:nvPr>
        </p:nvSpPr>
        <p:spPr/>
        <p:txBody>
          <a:bodyPr/>
          <a:lstStyle/>
          <a:p>
            <a:endParaRPr lang="zh-CN" altLang="en-US"/>
          </a:p>
        </p:txBody>
      </p:sp>
      <p:sp>
        <p:nvSpPr>
          <p:cNvPr id="9"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
        <p:nvSpPr>
          <p:cNvPr id="10"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p:txBody>
          <a:bodyPr/>
          <a:lstStyle/>
          <a:p>
            <a:endParaRPr lang="zh-CN" altLang="en-US"/>
          </a:p>
        </p:txBody>
      </p:sp>
      <p:sp>
        <p:nvSpPr>
          <p:cNvPr id="6"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3"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23"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18" Type="http://schemas.openxmlformats.org/officeDocument/2006/relationships/tags" Target="../tags/tag203.xml" /><Relationship Id="rId19" Type="http://schemas.openxmlformats.org/officeDocument/2006/relationships/tags" Target="../tags/tag204.xml" /><Relationship Id="rId2" Type="http://schemas.openxmlformats.org/officeDocument/2006/relationships/tags" Target="../tags/tag187.xml" /><Relationship Id="rId20" Type="http://schemas.openxmlformats.org/officeDocument/2006/relationships/tags" Target="../tags/tag205.xml" /><Relationship Id="rId21" Type="http://schemas.openxmlformats.org/officeDocument/2006/relationships/tags" Target="../tags/tag206.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14" Type="http://schemas.openxmlformats.org/officeDocument/2006/relationships/tags" Target="../tags/tag257.xml" /><Relationship Id="rId15" Type="http://schemas.openxmlformats.org/officeDocument/2006/relationships/tags" Target="../tags/tag258.xml" /><Relationship Id="rId16" Type="http://schemas.openxmlformats.org/officeDocument/2006/relationships/tags" Target="../tags/tag259.xml" /><Relationship Id="rId17" Type="http://schemas.openxmlformats.org/officeDocument/2006/relationships/tags" Target="../tags/tag260.xml" /><Relationship Id="rId18" Type="http://schemas.openxmlformats.org/officeDocument/2006/relationships/tags" Target="../tags/tag261.xml" /><Relationship Id="rId19" Type="http://schemas.openxmlformats.org/officeDocument/2006/relationships/tags" Target="../tags/tag262.xml" /><Relationship Id="rId2" Type="http://schemas.openxmlformats.org/officeDocument/2006/relationships/tags" Target="../tags/tag245.xml" /><Relationship Id="rId20" Type="http://schemas.openxmlformats.org/officeDocument/2006/relationships/tags" Target="../tags/tag263.xml" /><Relationship Id="rId21" Type="http://schemas.openxmlformats.org/officeDocument/2006/relationships/tags" Target="../tags/tag264.xml" /><Relationship Id="rId22" Type="http://schemas.openxmlformats.org/officeDocument/2006/relationships/tags" Target="../tags/tag265.xml" /><Relationship Id="rId23" Type="http://schemas.openxmlformats.org/officeDocument/2006/relationships/tags" Target="../tags/tag266.xml" /><Relationship Id="rId24" Type="http://schemas.openxmlformats.org/officeDocument/2006/relationships/tags" Target="../tags/tag267.xml" /><Relationship Id="rId25" Type="http://schemas.openxmlformats.org/officeDocument/2006/relationships/tags" Target="../tags/tag268.xml" /><Relationship Id="rId26" Type="http://schemas.openxmlformats.org/officeDocument/2006/relationships/tags" Target="../tags/tag269.xml" /><Relationship Id="rId27" Type="http://schemas.openxmlformats.org/officeDocument/2006/relationships/tags" Target="../tags/tag270.xml" /><Relationship Id="rId28" Type="http://schemas.openxmlformats.org/officeDocument/2006/relationships/tags" Target="../tags/tag271.xml" /><Relationship Id="rId29" Type="http://schemas.openxmlformats.org/officeDocument/2006/relationships/tags" Target="../tags/tag272.xml" /><Relationship Id="rId3" Type="http://schemas.openxmlformats.org/officeDocument/2006/relationships/tags" Target="../tags/tag246.xml" /><Relationship Id="rId30" Type="http://schemas.openxmlformats.org/officeDocument/2006/relationships/tags" Target="../tags/tag273.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tags" Target="../tags/tag289.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4105412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手术患者术后营养支持与饮食调理实践经验分享</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术后营养支持的重要性</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术后饮食调理原则</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术后营养支持方案推荐</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术后饮食调理注意事项</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实践经验分享与案例分析</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术后营养支持的重要性</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促进伤口愈合</a:t>
            </a:r>
            <a:endParaRPr lang="zh-CN" altLang="en-US"/>
          </a:p>
        </p:txBody>
      </p:sp>
      <p:sp>
        <p:nvSpPr>
          <p:cNvPr id="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营养支持有助于提供伤口愈合所需的能量和营养素。</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蛋白质是伤口愈合过程中必不可少的营养素。</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维生素和矿物质对伤口愈合有重要作用，如维生素C和锌。</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不良的饮食习惯会影响伤口愈合的速度和效果。</a:t>
            </a:r>
            <a:endParaRPr lang="zh-CN" altLang="en-US" sz="2000" spc="150">
              <a:solidFill>
                <a:schemeClr val="tx1">
                  <a:lumMod val="85000"/>
                  <a:lumOff val="15000"/>
                </a:schemeClr>
              </a:solidFill>
              <a:latin typeface="+mn-ea"/>
              <a:sym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加速身体恢复</a:t>
            </a:r>
            <a:endParaRPr lang="zh-CN" altLang="en-US"/>
          </a:p>
        </p:txBody>
      </p:sp>
      <p:sp>
        <p:nvSpPr>
          <p:cNvPr id="6"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术后营养支持有助于促进伤口愈合</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营养支持能够提高患者的免疫力和抵抗力</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充足的营养摄入有助于减少并发症的发生</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合理的饮食调理有助于患者快速康复</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预防并发症</a:t>
            </a:r>
            <a:endParaRPr lang="zh-CN" altLang="en-US"/>
          </a:p>
        </p:txBody>
      </p:sp>
      <p:sp>
        <p:nvSpPr>
          <p:cNvPr id="31"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营养不良导致免疫力下降，增加感染风险</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术后营养支持有助于减少并发症的发生</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合理的营养支持可以促进伤口愈合</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营养支持对于术后恢复具有重要意义</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提高免疫力</a:t>
            </a:r>
            <a:endParaRPr lang="zh-CN" altLang="en-US"/>
          </a:p>
        </p:txBody>
      </p:sp>
      <p:sp>
        <p:nvSpPr>
          <p:cNvPr id="4" name="五边形 16"/>
          <p:cNvSpPr/>
          <p:nvPr>
            <p:custDataLst>
              <p:tags r:id="rId2"/>
            </p:custDataLst>
          </p:nvPr>
        </p:nvSpPr>
        <p:spPr>
          <a:xfrm rot="16200000" flipH="1">
            <a:off x="7089075" y="1610071"/>
            <a:ext cx="820236" cy="2386711"/>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09348"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620865" y="1610685"/>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642367"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术后营养支持有助于提高患者的免疫力，加速康复</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避免过度依赖药物，通过营养支持增强自身抵抗力</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425312" y="1622972"/>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446199" y="4281207"/>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751610" y="1646931"/>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772498" y="4303937"/>
            <a:ext cx="779748" cy="2143084"/>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根据患者的病情和恢复情况，制定个性化的营养支持方案</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合理饮食搭配，摄入足够的蛋白质、维生素和矿物质等营养素</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术后饮食调理原则</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术后饮食调理原则</a:t>
            </a:r>
            <a:endParaRPr lang="zh-CN" altLang="en-US"/>
          </a:p>
        </p:txBody>
      </p:sp>
      <p:sp>
        <p:nvSpPr>
          <p:cNvPr id="27"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清淡易消化：术后饮食应以清淡、易消化为主，避免过于油腻、辛辣或刺激性食物。</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665904" y="2256680"/>
            <a:ext cx="2185815" cy="3265652"/>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高蛋白低脂肪：适当增加蛋白质和维生素的摄入，如鱼肉、鸡肉、豆类等，同时减少脂肪的摄入，以降低术后并发症的风险。</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多喝水：术后应多喝水，以促进新陈代谢和体内毒素的排出。</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定时定量：术后饮食应定时定量，避免暴饮暴食，以免影响消化功能。</a:t>
            </a:r>
            <a:endParaRPr lang="zh-CN" altLang="en-US" sz="2000" spc="200">
              <a:solidFill>
                <a:schemeClr val="tx1">
                  <a:lumMod val="85000"/>
                  <a:lumOff val="15000"/>
                </a:schemeClr>
              </a:solidFill>
              <a:uFillTx/>
              <a:latin typeface="+mn-ea"/>
              <a:sym typeface="+mn-ea"/>
            </a:endParaRPr>
          </a:p>
        </p:txBody>
      </p:sp>
    </p:spTree>
    <p:custDataLst>
      <p:tags r:id="rId1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术后饮食调理原则</a:t>
            </a:r>
            <a:endParaRPr lang="zh-CN" altLang="en-US"/>
          </a:p>
        </p:txBody>
      </p:sp>
      <p:sp>
        <p:nvSpPr>
          <p:cNvPr id="8" name="五边形 2"/>
          <p:cNvSpPr/>
          <p:nvPr>
            <p:custDataLst>
              <p:tags r:id="rId2"/>
            </p:custDataLst>
          </p:nvPr>
        </p:nvSpPr>
        <p:spPr>
          <a:xfrm rot="16200000" flipH="1">
            <a:off x="3896151" y="1161855"/>
            <a:ext cx="995867" cy="2896066"/>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3"/>
            </p:custDataLst>
          </p:nvPr>
        </p:nvSpPr>
        <p:spPr>
          <a:xfrm rot="16200000" flipH="1">
            <a:off x="3922683" y="4389637"/>
            <a:ext cx="946710" cy="2600273"/>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4"/>
            </p:custDataLst>
          </p:nvPr>
        </p:nvSpPr>
        <p:spPr>
          <a:xfrm>
            <a:off x="3095030" y="2108576"/>
            <a:ext cx="2600273" cy="392414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5"/>
            </p:custDataLst>
          </p:nvPr>
        </p:nvSpPr>
        <p:spPr>
          <a:xfrm flipV="1">
            <a:off x="2946195" y="1364400"/>
            <a:ext cx="2896066" cy="139251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6"/>
            </p:custDataLst>
          </p:nvPr>
        </p:nvSpPr>
        <p:spPr bwMode="auto">
          <a:xfrm>
            <a:off x="3095030" y="2934287"/>
            <a:ext cx="2600273" cy="2342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高蛋白：有助于伤口愈合和恢复体力</a:t>
            </a:r>
            <a:endParaRPr kumimoji="0" lang="zh-CN" altLang="en-US" sz="2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5" name="五边形 9"/>
          <p:cNvSpPr/>
          <p:nvPr>
            <p:custDataLst>
              <p:tags r:id="rId7"/>
            </p:custDataLst>
          </p:nvPr>
        </p:nvSpPr>
        <p:spPr>
          <a:xfrm rot="16200000" flipH="1">
            <a:off x="7300594" y="1177385"/>
            <a:ext cx="995867" cy="2896066"/>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8"/>
            </p:custDataLst>
          </p:nvPr>
        </p:nvSpPr>
        <p:spPr>
          <a:xfrm rot="16200000" flipH="1">
            <a:off x="7325831" y="4404520"/>
            <a:ext cx="946710" cy="2600273"/>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9"/>
            </p:custDataLst>
          </p:nvPr>
        </p:nvSpPr>
        <p:spPr>
          <a:xfrm>
            <a:off x="6499473" y="2123459"/>
            <a:ext cx="2600273" cy="392414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0"/>
            </p:custDataLst>
          </p:nvPr>
        </p:nvSpPr>
        <p:spPr>
          <a:xfrm flipV="1">
            <a:off x="6350638" y="1379931"/>
            <a:ext cx="2896066" cy="139251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99473" y="2934287"/>
            <a:ext cx="2600273" cy="2342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低脂肪：减少心血管疾病的风险，降低术后并发症的发生率</a:t>
            </a:r>
            <a:endParaRPr kumimoji="0" lang="zh-CN" altLang="en-US" sz="2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多摄入新鲜蔬果</a:t>
            </a:r>
            <a:endParaRPr lang="zh-CN" altLang="en-US"/>
          </a:p>
        </p:txBody>
      </p:sp>
      <p:sp>
        <p:nvSpPr>
          <p:cNvPr id="21"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蔬果富含维生素和矿物质，有助于伤口愈合和身体恢复。</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新鲜蔬果中的膳食纤维有助于改善肠道功能，预防便秘。</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避免摄入过多高糖分和高热量的水果，以免影响血糖和体重。</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根据个人口味和偏好选择不同种类的蔬果，以增加营养的多样性。</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适量补充维生素和矿物质</a:t>
            </a:r>
            <a:endParaRPr lang="zh-CN" altLang="en-US"/>
          </a:p>
        </p:txBody>
      </p:sp>
      <p:sp>
        <p:nvSpPr>
          <p:cNvPr id="263" name="椭圆 262"/>
          <p:cNvSpPr/>
          <p:nvPr>
            <p:custDataLst>
              <p:tags r:id="rId2"/>
            </p:custDataLst>
          </p:nvPr>
        </p:nvSpPr>
        <p:spPr>
          <a:xfrm>
            <a:off x="2569289" y="4012839"/>
            <a:ext cx="7052933" cy="1845208"/>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386278" y="4089901"/>
            <a:ext cx="5347427" cy="1584600"/>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151266" y="4316703"/>
            <a:ext cx="3816590" cy="1130968"/>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97840" y="4508420"/>
            <a:ext cx="2523202" cy="747699"/>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维生素和矿物质对术后恢复至关重要，可促进伤口愈合和身体机能恢复。</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患者可采用分餐制或选择营养补充剂来保证摄入足够的维生素和矿物质。</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富含维生素和矿物质的食物包括新鲜蔬菜、水果、全谷类食物和坚果等。</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患者应根据医生建议适量补充维生素和矿物质，避免过量摄入带来的副作用。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术后营养支持方案推荐</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流质食物</a:t>
            </a:r>
            <a:endParaRPr lang="zh-CN" altLang="en-US"/>
          </a:p>
        </p:txBody>
      </p:sp>
      <p:sp>
        <p:nvSpPr>
          <p:cNvPr id="65"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6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定义：易于消化吸收，含渣量少，呈液体状态的食物</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推荐方案：米汤、牛奶、果汁等</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75"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适用人群：术后患者，特别是胃肠道手术患者</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注意事项：避免过甜、过酸、过冷等刺激性较强的食物</a:t>
            </a:r>
            <a:endParaRPr lang="zh-CN" altLang="en-US" sz="2000" spc="150">
              <a:solidFill>
                <a:schemeClr val="tx1">
                  <a:lumMod val="75000"/>
                  <a:lumOff val="25000"/>
                </a:schemeClr>
              </a:solidFill>
              <a:latin typeface="Arial" pitchFamily="34" charset="0"/>
              <a:ea typeface="微软雅黑"/>
              <a:sym typeface="+mn-ea"/>
            </a:endParaRPr>
          </a:p>
        </p:txBody>
      </p:sp>
    </p:spTree>
    <p:custDataLst>
      <p:tags r:id="rId1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https://d.book118.com/588041054123006024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66.xml><?xml version="1.0" encoding="utf-8"?>
<p:tagLst xmlns:p="http://schemas.openxmlformats.org/presentationml/2006/main">
  <p:tag name="KSO_WM_TEMPLATE_CATEGORY" val="custom"/>
  <p:tag name="KSO_WM_TEMPLATE_INDEX" val="20230979"/>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09.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22.xml><?xml version="1.0" encoding="utf-8"?>
<p:tagLst xmlns:p="http://schemas.openxmlformats.org/presentationml/2006/main">
  <p:tag name="KSO_WM_TEMPLATE_CATEGORY" val="custom"/>
  <p:tag name="KSO_WM_TEMPLATE_INDEX" val="20230979"/>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1*l_h_i*1_1_3"/>
  <p:tag name="KSO_WM_UNIT_INDEX" val="1_1_3"/>
  <p:tag name="KSO_WM_UNIT_LAYERLEVEL" val="1_1_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1*l_h_i*1_1_4"/>
  <p:tag name="KSO_WM_UNIT_INDEX" val="1_1_4"/>
  <p:tag name="KSO_WM_UNIT_LAYERLEVEL" val="1_1_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1*l_h_i*1_1_1"/>
  <p:tag name="KSO_WM_UNIT_INDEX" val="1_1_1"/>
  <p:tag name="KSO_WM_UNIT_LAYERLEVEL" val="1_1_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1*l_h_i*1_1_2"/>
  <p:tag name="KSO_WM_UNIT_INDEX" val="1_1_2"/>
  <p:tag name="KSO_WM_UNIT_LAYERLEVEL" val="1_1_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1*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4"/>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1*l_h_i*1_2_3"/>
  <p:tag name="KSO_WM_UNIT_INDEX" val="1_2_3"/>
  <p:tag name="KSO_WM_UNIT_LAYERLEVEL" val="1_1_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1*l_h_i*1_2_4"/>
  <p:tag name="KSO_WM_UNIT_INDEX" val="1_2_4"/>
  <p:tag name="KSO_WM_UNIT_LAYERLEVEL" val="1_1_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1*l_h_i*1_2_1"/>
  <p:tag name="KSO_WM_UNIT_INDEX" val="1_2_1"/>
  <p:tag name="KSO_WM_UNIT_LAYERLEVEL" val="1_1_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1*l_h_i*1_2_2"/>
  <p:tag name="KSO_WM_UNIT_INDEX" val="1_2_2"/>
  <p:tag name="KSO_WM_UNIT_LAYERLEVEL" val="1_1_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1*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4"/>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ORE_SCHEMECOLOR_INDEX" val="5"/>
  <p:tag name="KSO_WM_UNIT_TYPE" val="l_i"/>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ORE_SCHEMECOLOR_INDEX" val="5"/>
  <p:tag name="KSO_WM_UNIT_TYPE" val="l_i"/>
  <p:tag name="KSO_WM_UNIT_USESOURCEFORMAT_APPLY" val="0"/>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ORE_SCHEMECOLOR_INDEX" val="5"/>
  <p:tag name="KSO_WM_UNIT_TYPE" val="l_i"/>
  <p:tag name="KSO_WM_UNIT_USESOURCEFORMAT_APPLY" val="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ORE_SCHEMECOLOR_INDEX" val="5"/>
  <p:tag name="KSO_WM_UNIT_TYPE" val="l_i"/>
  <p:tag name="KSO_WM_UNIT_USESOURCEFORMAT_APPLY" val="0"/>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ORE_SCHEMECOLOR_INDEX" val="5"/>
  <p:tag name="KSO_WM_UNIT_TYPE" val="l_i"/>
  <p:tag name="KSO_WM_UNIT_USESOURCEFORMAT_APPLY" val="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ORE_SCHEMECOLOR_INDEX" val="5"/>
  <p:tag name="KSO_WM_UNIT_TYPE" val="l_i"/>
  <p:tag name="KSO_WM_UNIT_USESOURCEFORMAT_APPLY" val="0"/>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ORE_SCHEMECOLOR_INDEX" val="5"/>
  <p:tag name="KSO_WM_UNIT_TYPE" val="l_i"/>
  <p:tag name="KSO_WM_UNIT_USESOURCEFORMAT_APPLY" val="0"/>
</p:tagLst>
</file>

<file path=ppt/tags/tag26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6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6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6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76.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8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89.xml><?xml version="1.0" encoding="utf-8"?>
<p:tagLst xmlns:p="http://schemas.openxmlformats.org/presentationml/2006/main">
  <p:tag name="KSO_WM_TEMPLATE_CATEGORY" val="custom"/>
  <p:tag name="KSO_WM_TEMPLATE_INDEX" val="20230979"/>
</p:tagLst>
</file>

<file path=ppt/tags/tag29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宋体</vt:lpstr>
      <vt:lpstr>Office Theme</vt:lpstr>
      <vt:lpstr>手术患者术后营养支持与饮食调理实践经验分享</vt:lpstr>
      <vt:lpstr>目录</vt:lpstr>
      <vt:lpstr>术后营养支持的重要性</vt:lpstr>
      <vt:lpstr>促进伤口愈合</vt:lpstr>
      <vt:lpstr>加速身体恢复</vt:lpstr>
      <vt:lpstr>预防并发症</vt:lpstr>
      <vt:lpstr>提高免疫力</vt:lpstr>
      <vt:lpstr>术后饮食调理原则</vt:lpstr>
      <vt:lpstr>术后饮食调理原则</vt:lpstr>
      <vt:lpstr>术后饮食调理原则</vt:lpstr>
      <vt:lpstr>多摄入新鲜蔬果</vt:lpstr>
      <vt:lpstr>适量补充维生素和矿物质</vt:lpstr>
      <vt:lpstr>术后营养支持方案推荐</vt:lpstr>
      <vt:lpstr>流质食物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2024-09-01T03:35:04.798</cp:lastPrinted>
  <dcterms:created xsi:type="dcterms:W3CDTF">2024-08-31T19:35:04Z</dcterms:created>
  <dcterms:modified xsi:type="dcterms:W3CDTF">2024-08-31T19:35:07Z</dcterms:modified>
</cp:coreProperties>
</file>