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1" r:id="rId34"/>
  </p:sldIdLst>
  <p:sldSz cx="7562850" cy="10693400"/>
  <p:notesSz cx="6858000" cy="9144000"/>
  <p:custDataLst>
    <p:tags r:id="rId3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tags" Target="tags/tag1.xml" /><Relationship Id="rId36" Type="http://schemas.openxmlformats.org/officeDocument/2006/relationships/presProps" Target="presProps.xml" /><Relationship Id="rId37" Type="http://schemas.openxmlformats.org/officeDocument/2006/relationships/viewProps" Target="viewProps.xml" /><Relationship Id="rId38" Type="http://schemas.openxmlformats.org/officeDocument/2006/relationships/theme" Target="theme/theme1.xml" /><Relationship Id="rId39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D4346-25FD-44AF-A3CB-86E7D9A2B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62D9A-4992-47A8-8552-BF65B2A48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E571B-DC5E-469F-8193-7FDC52B38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1060F5-CD8E-488D-8B54-A630E8766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7CC9EA-2F8C-409B-A6B7-3B5855660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9DC91C-889A-4054-A473-0CD33F35A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A46143-62FA-48C0-B03D-EDD0297A3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535268-8E91-4B17-ADC3-E4878AEEC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33486B-4F30-40FB-8BA7-EC8F1FFA3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67A70-6D89-47F6-8F7B-716157E64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89356-04C3-40A3-A178-7E43B1024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" Target="slide1.xml" TargetMode="Interna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" Target="slide5.xml" TargetMode="Interna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hyperlink" Target="https://www.quantum.gov/the" TargetMode="External" /><Relationship Id="rId3" Type="http://schemas.openxmlformats.org/officeDocument/2006/relationships/hyperlink" Target="https://science.house.gov/2023/11/the" TargetMode="Externa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hyperlink" Target="https://qt.eu//app/uploads/2022/11/Quantum" TargetMode="External" /><Relationship Id="rId3" Type="http://schemas.openxmlformats.org/officeDocument/2006/relationships/hyperlink" Target="https://www.opensuperqplus.eu/" TargetMode="External" /><Relationship Id="rId4" Type="http://schemas.openxmlformats.org/officeDocument/2006/relationships/hyperlink" Target="https://pasquans2.eu/" TargetMode="Externa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hyperlink" Target="https://www.ipms.fraunhofer.de/en/press" TargetMode="External" /><Relationship Id="rId3" Type="http://schemas.openxmlformats.org/officeDocument/2006/relationships/hyperlink" Target="https://www.gov.uk/government/publications/national" TargetMode="External" /><Relationship Id="rId4" Type="http://schemas.openxmlformats.org/officeDocument/2006/relationships/hyperlink" Target="https://www8.cao.go.jp/cstp/siryo/haihui048/siryo4" TargetMode="Externa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hyperlink" Target="https://www8.cao.go.jp/cstp/tougosenryaku/11kai/11kai.html" TargetMode="External" /><Relationship Id="rId3" Type="http://schemas.openxmlformats.org/officeDocument/2006/relationships/hyperlink" Target="https://www.mext.go.jp/content/20220128" TargetMode="External" /><Relationship Id="rId4" Type="http://schemas.openxmlformats.org/officeDocument/2006/relationships/hyperlink" Target="https://www.newswire.ca/news" TargetMode="External" /><Relationship Id="rId5" Type="http://schemas.openxmlformats.org/officeDocument/2006/relationships/hyperlink" Target="https://thequantuminsider.com/2023/04/20/india" TargetMode="Externa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hyperlink" Target="https://www.industry.gov.au/sites/default/files/2023" TargetMode="External" /><Relationship Id="rId3" Type="http://schemas.openxmlformats.org/officeDocument/2006/relationships/hyperlink" Target="https://ufm.dk/en/newsroom/press" TargetMode="Externa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hyperlink" Target="https://www.kedglobal.com/tech" TargetMode="External" /><Relationship Id="rId3" Type="http://schemas.openxmlformats.org/officeDocument/2006/relationships/hyperlink" Target="https://www.gov.ie/en/press" TargetMode="Externa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hyperlink" Target="https://www.hefei.gov.cn/ssxw/ztzl/zt/jjhflh/zfgzbg/zfgzbg/108461122.html" TargetMode="External" /><Relationship Id="rId3" Type="http://schemas.openxmlformats.org/officeDocument/2006/relationships/hyperlink" Target="http://www.gd.gov" TargetMode="External" /><Relationship Id="rId4" Type="http://schemas.openxmlformats.org/officeDocument/2006/relationships/hyperlink" Target="https://www.gov" TargetMode="External" /><Relationship Id="rId5" Type="http://schemas.openxmlformats.org/officeDocument/2006/relationships/hyperlink" Target="https://www.beijing.gov.cn/zhengce/zhengcefagui/202309/t20230908" TargetMode="Externa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hyperlink" Target="https://www.miit.gov.cn/zwgk/zcwj/wjfb/tz/art/2023/art" TargetMode="External" /><Relationship Id="rId3" Type="http://schemas.openxmlformats.org/officeDocument/2006/relationships/hyperlink" Target="http://www.hubei.gov.cn/zwgk/hbyw/hbywqb/202311/t20231116" TargetMode="External" /><Relationship Id="rId4" Type="http://schemas.openxmlformats.org/officeDocument/2006/relationships/hyperlink" Target="https://www.ah.gov.cn/zmhd/xwfbhx/564281791.html" TargetMode="External" /><Relationship Id="rId5" Type="http://schemas.openxmlformats.org/officeDocument/2006/relationships/hyperlink" Target="https://sjzyj.ah.gov.cn/public/7061/40684913.html" TargetMode="External" /><Relationship Id="rId6" Type="http://schemas.openxmlformats.org/officeDocument/2006/relationships/hyperlink" Target="https://wap.miit.gov.cn/xwdt/gxdt/ldhd/art/2023/art" TargetMode="External" /><Relationship Id="rId7" Type="http://schemas.openxmlformats.org/officeDocument/2006/relationships/hyperlink" Target="https://www.gov.cn/yaowen/liebiao/202312/content" TargetMode="Externa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hyperlink" Target="https://tech.eu/2023/02/23/quantware" TargetMode="External" /><Relationship Id="rId3" Type="http://schemas.openxmlformats.org/officeDocument/2006/relationships/hyperlink" Target="https://www.chinadaily.com.cn/a/202303/08/WS6407d466a31057c47ebb2f6e.html" TargetMode="External" /><Relationship Id="rId4" Type="http://schemas.openxmlformats.org/officeDocument/2006/relationships/hyperlink" Target="https://www.nature.com/articles/s41586" TargetMode="External" /><Relationship Id="rId5" Type="http://schemas.openxmlformats.org/officeDocument/2006/relationships/hyperlink" Target="https://medium.com/rigetti/introducing" TargetMode="External" /><Relationship Id="rId6" Type="http://schemas.openxmlformats.org/officeDocument/2006/relationships/hyperlink" Target="https://journals.aps.org/prl/abstract/10.1103/PhysRevLett.131.080401" TargetMode="External" /><Relationship Id="rId7" Type="http://schemas.openxmlformats.org/officeDocument/2006/relationships/hyperlink" Target="https://www.fujitsu.com/global/about/resources/news/press" TargetMode="External" /><Relationship Id="rId8" Type="http://schemas.openxmlformats.org/officeDocument/2006/relationships/hyperlink" Target="https://newsroom.ibm.com/2023" TargetMode="Externa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hyperlink" Target="https://arxiv.org/pdf/2305.03766.pdf" TargetMode="External" /><Relationship Id="rId3" Type="http://schemas.openxmlformats.org/officeDocument/2006/relationships/hyperlink" Target="https://www.quantinuum.com/news/quantinuum" TargetMode="External" /><Relationship Id="rId4" Type="http://schemas.openxmlformats.org/officeDocument/2006/relationships/hyperlink" Target="https://www.hyqubit.com/simulator" TargetMode="External" /><Relationship Id="rId5" Type="http://schemas.openxmlformats.org/officeDocument/2006/relationships/hyperlink" Target="https://mp.weixin.qq.com/s/TdkxA8KJWtfFrOc3GjpMVg" TargetMode="External" /><Relationship Id="rId6" Type="http://schemas.openxmlformats.org/officeDocument/2006/relationships/hyperlink" Target="https://journals.aps.org/prl/issues/131/15" TargetMode="External" /><Relationship Id="rId7" Type="http://schemas.openxmlformats.org/officeDocument/2006/relationships/hyperlink" Target="https://physics.aps.org/articles/v16/s64" TargetMode="External" /><Relationship Id="rId8" Type="http://schemas.openxmlformats.org/officeDocument/2006/relationships/hyperlink" Target="https://phys.org/news/2023" TargetMode="External" /><Relationship Id="rId9" Type="http://schemas.openxmlformats.org/officeDocument/2006/relationships/hyperlink" Target="https://www.qboson.com/index/" TargetMode="Externa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hyperlink" Target="https://www.intel.com/content/www/us/en/research/quantum" TargetMode="External" /><Relationship Id="rId3" Type="http://schemas.openxmlformats.org/officeDocument/2006/relationships/hyperlink" Target="https://www.science.org/doi/10.1126/sciadv.add9408" TargetMode="External" /><Relationship Id="rId4" Type="http://schemas.openxmlformats.org/officeDocument/2006/relationships/hyperlink" Target="https://www.nature.com/articles/s41565" TargetMode="External" /><Relationship Id="rId5" Type="http://schemas.openxmlformats.org/officeDocument/2006/relationships/hyperlink" Target="https://www.nature.com/articles/s41586" TargetMode="External" /><Relationship Id="rId6" Type="http://schemas.openxmlformats.org/officeDocument/2006/relationships/hyperlink" Target="https://pubs.acs.org/doi/10.1021/acs.nanolett.3c00213" TargetMode="External" /><Relationship Id="rId7" Type="http://schemas.openxmlformats.org/officeDocument/2006/relationships/hyperlink" Target="https://physics.aps.org/articles/v16/s105" TargetMode="Externa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hyperlink" Target="https://physics.aps.org/articles/v16/s122" TargetMode="Externa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hyperlink" Target="https://www.nature.com/articles/s41586" TargetMode="External" /><Relationship Id="rId3" Type="http://schemas.openxmlformats.org/officeDocument/2006/relationships/hyperlink" Target="https://www.nature.com/articles/s41534" TargetMode="Externa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8.jpeg" /><Relationship Id="rId2" Type="http://schemas.openxmlformats.org/officeDocument/2006/relationships/image" Target="../media/image1.jpeg" /><Relationship Id="rId3" Type="http://schemas.openxmlformats.org/officeDocument/2006/relationships/image" Target="../media/image2.jpeg" /><Relationship Id="rId4" Type="http://schemas.openxmlformats.org/officeDocument/2006/relationships/image" Target="../media/image3.jpeg" /><Relationship Id="rId5" Type="http://schemas.openxmlformats.org/officeDocument/2006/relationships/image" Target="../media/image4.jpeg" /><Relationship Id="rId6" Type="http://schemas.openxmlformats.org/officeDocument/2006/relationships/image" Target="../media/image5.jpeg" /><Relationship Id="rId7" Type="http://schemas.openxmlformats.org/officeDocument/2006/relationships/image" Target="../media/image6.jpeg" /><Relationship Id="rId8" Type="http://schemas.openxmlformats.org/officeDocument/2006/relationships/image" Target="../media/image7.jpeg" /><Relationship Id="rId9" Type="http://schemas.openxmlformats.org/officeDocument/2006/relationships/hyperlink" Target="https://www.intel.com/content/www/us/en/newsroom/news/intel-releases-quantum-sdk.html#gs.riwex3" TargetMode="Externa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hyperlink" Target="https://www.hpcwire.com/2023/04/17/qc" TargetMode="External" /><Relationship Id="rId3" Type="http://schemas.openxmlformats.org/officeDocument/2006/relationships/hyperlink" Target="https://www.einpresswire.com/article/638267292/quantum" TargetMode="External" /><Relationship Id="rId4" Type="http://schemas.openxmlformats.org/officeDocument/2006/relationships/hyperlink" Target="https://www.pasqal.com/articles/pulser" TargetMode="External" /><Relationship Id="rId5" Type="http://schemas.openxmlformats.org/officeDocument/2006/relationships/slide" Target="slide1.xml" TargetMode="Internal" /><Relationship Id="rId6" Type="http://schemas.openxmlformats.org/officeDocument/2006/relationships/hyperlink" Target="https://github.com/microsoft/qsharp/wiki/Installation" TargetMode="External" /><Relationship Id="rId7" Type="http://schemas.openxmlformats.org/officeDocument/2006/relationships/hyperlink" Target="http://www.qudoor.com/index.php?c=show&amp;id=139" TargetMode="External" /><Relationship Id="rId8" Type="http://schemas.openxmlformats.org/officeDocument/2006/relationships/hyperlink" Target="https://aws.amazon.com/cn/blogs/quantum" TargetMode="External" /><Relationship Id="rId9" Type="http://schemas.openxmlformats.org/officeDocument/2006/relationships/hyperlink" Target="https://www.spinq.cn/newsDetail/a915d803" TargetMode="Externa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hyperlink" Target="73htps://strangeworks.com/press/strangeworks-announces-general-availability-of-advanced-compute-platform" TargetMode="External" /><Relationship Id="rId3" Type="http://schemas.openxmlformats.org/officeDocument/2006/relationships/image" Target="../media/image8.jpe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hyperlink" Target="https://www.riken.jp/pr/news/2023/20230324" TargetMode="External" /><Relationship Id="rId3" Type="http://schemas.openxmlformats.org/officeDocument/2006/relationships/hyperlink" Target="https://quafu.baqis.ac.cn/#/home" TargetMode="External" /><Relationship Id="rId4" Type="http://schemas.openxmlformats.org/officeDocument/2006/relationships/hyperlink" Target="https://www.cnii.com.cn/rmydb/202308/t20230819" TargetMode="External" /><Relationship Id="rId5" Type="http://schemas.openxmlformats.org/officeDocument/2006/relationships/hyperlink" Target="https://qcloud.originqc.com.cn/zh/qhComputing/home" TargetMode="External" /><Relationship Id="rId6" Type="http://schemas.openxmlformats.org/officeDocument/2006/relationships/hyperlink" Target="https://qc.zdxlz.com/home" TargetMode="Externa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hyperlink" Target="https://doi.org/10.1364/OL.492082" TargetMode="External" /><Relationship Id="rId3" Type="http://schemas.openxmlformats.org/officeDocument/2006/relationships/hyperlink" Target="https://doi.org/10.1364/OL.485913" TargetMode="External" /><Relationship Id="rId4" Type="http://schemas.openxmlformats.org/officeDocument/2006/relationships/hyperlink" Target="https://doi.org/10.1364/PRJ.473328" TargetMode="External" /><Relationship Id="rId5" Type="http://schemas.openxmlformats.org/officeDocument/2006/relationships/hyperlink" Target="https://arxiv.org/abs/2305.19642" TargetMode="Externa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4107704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/>
          <p:nvPr/>
        </p:nvSpPr>
        <p:spPr>
          <a:xfrm>
            <a:off x="1069996" y="1186453"/>
            <a:ext cx="5420359" cy="84994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2232660" algn="l" rtl="0" eaLnBrk="0">
              <a:lnSpc>
                <a:spcPts val="2792"/>
              </a:lnSpc>
            </a:pPr>
            <a:r>
              <a:rPr sz="2300" b="1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目</a:t>
            </a:r>
            <a:r>
              <a:rPr sz="2300" kern="0" spc="5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300" b="1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录</a:t>
            </a:r>
            <a:endParaRPr lang="SimSun" altLang="SimSun" sz="2300"/>
          </a:p>
          <a:p>
            <a:pPr algn="l" rtl="0" eaLnBrk="0">
              <a:lnSpc>
                <a:spcPct val="195000"/>
              </a:lnSpc>
            </a:pPr>
            <a:endParaRPr lang="Arial" altLang="Arial" sz="1000"/>
          </a:p>
          <a:p>
            <a:pPr marL="15240" algn="l" rtl="0" eaLnBrk="0">
              <a:lnSpc>
                <a:spcPct val="95000"/>
              </a:lnSpc>
              <a:spcBef>
                <a:spcPts val="460"/>
              </a:spcBef>
            </a:pPr>
            <a:r>
              <a:rPr sz="15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一.总体发展态势</a:t>
            </a:r>
            <a:r>
              <a:rPr sz="15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 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</a:t>
            </a:r>
            <a:r>
              <a:rPr sz="1700" kern="0" spc="60" baseline="6128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  <a:hlinkClick r:id="rId2" action="ppaction://hlinksldjump?num=1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1</a:t>
            </a:r>
            <a:endParaRPr lang="SimSun" altLang="SimSun" sz="1700" baseline="6128"/>
          </a:p>
          <a:p>
            <a:pPr marL="348615" algn="l" rtl="0" eaLnBrk="0">
              <a:lnSpc>
                <a:spcPct val="95000"/>
              </a:lnSpc>
              <a:spcBef>
                <a:spcPts val="1162"/>
              </a:spcBef>
            </a:pPr>
            <a:r>
              <a:rPr sz="15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(一)三大领域发展</a:t>
            </a:r>
            <a:r>
              <a:rPr sz="15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态势</a:t>
            </a:r>
            <a:r>
              <a:rPr sz="15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700" kern="0" spc="80" baseline="6128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  <a:hlinkClick r:id="rId2" action="ppaction://hlinksldjump?num=1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1</a:t>
            </a:r>
            <a:endParaRPr lang="SimSun" altLang="SimSun" sz="1700" baseline="6128"/>
          </a:p>
          <a:p>
            <a:pPr marL="342265" algn="l" rtl="0" eaLnBrk="0">
              <a:lnSpc>
                <a:spcPct val="95000"/>
              </a:lnSpc>
              <a:spcBef>
                <a:spcPts val="1090"/>
              </a:spcBef>
            </a:pPr>
            <a:r>
              <a:rPr sz="15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(二)热点话题事件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      </a:t>
            </a:r>
            <a:r>
              <a:rPr sz="1700" kern="0" spc="90" baseline="3064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endParaRPr lang="SimSun" altLang="SimSun" sz="1700" baseline="3064"/>
          </a:p>
          <a:p>
            <a:pPr marL="12700" algn="l" rtl="0" eaLnBrk="0">
              <a:lnSpc>
                <a:spcPct val="94000"/>
              </a:lnSpc>
              <a:spcBef>
                <a:spcPts val="1148"/>
              </a:spcBef>
            </a:pP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二·政策布局投资                                  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</a:t>
            </a:r>
            <a:r>
              <a:rPr sz="1700" kern="0" spc="-10" baseline="3064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</a:t>
            </a:r>
            <a:endParaRPr lang="SimSun" altLang="SimSun" sz="1700" baseline="3064"/>
          </a:p>
          <a:p>
            <a:pPr algn="r" rtl="0" eaLnBrk="0">
              <a:lnSpc>
                <a:spcPct val="94000"/>
              </a:lnSpc>
              <a:spcBef>
                <a:spcPts val="1158"/>
              </a:spcBef>
            </a:pPr>
            <a:r>
              <a:rPr sz="15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(一)国际政策布局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</a:t>
            </a:r>
            <a:r>
              <a:rPr sz="1700" kern="0" spc="90" baseline="3064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</a:t>
            </a:r>
            <a:endParaRPr lang="SimSun" altLang="SimSun" sz="1700" baseline="3064"/>
          </a:p>
          <a:p>
            <a:pPr marL="348615" algn="l" rtl="0" eaLnBrk="0">
              <a:lnSpc>
                <a:spcPct val="94000"/>
              </a:lnSpc>
              <a:spcBef>
                <a:spcPts val="1108"/>
              </a:spcBef>
            </a:pPr>
            <a:r>
              <a:rPr sz="15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(二)国内政策布局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     </a:t>
            </a:r>
            <a:r>
              <a:rPr sz="1700" kern="0" spc="80" baseline="3064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15</a:t>
            </a:r>
            <a:endParaRPr lang="SimSun" altLang="SimSun" sz="1700" baseline="3064"/>
          </a:p>
          <a:p>
            <a:pPr marL="12700" algn="l" rtl="0" eaLnBrk="0">
              <a:lnSpc>
                <a:spcPct val="94000"/>
              </a:lnSpc>
              <a:spcBef>
                <a:spcPts val="1158"/>
              </a:spcBef>
            </a:pPr>
            <a:r>
              <a:rPr sz="15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三.科研进展成果                       </a:t>
            </a:r>
            <a:r>
              <a:rPr sz="15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</a:t>
            </a:r>
            <a:r>
              <a:rPr sz="1700" kern="0" spc="40" baseline="3064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17</a:t>
            </a:r>
            <a:endParaRPr lang="SimSun" altLang="SimSun" sz="1700" baseline="3064"/>
          </a:p>
          <a:p>
            <a:pPr marL="342265" algn="l" rtl="0" eaLnBrk="0">
              <a:lnSpc>
                <a:spcPct val="95000"/>
              </a:lnSpc>
              <a:spcBef>
                <a:spcPts val="1151"/>
              </a:spcBef>
            </a:pPr>
            <a:r>
              <a:rPr sz="15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(一)量子计算         </a:t>
            </a: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</a:t>
            </a:r>
            <a:r>
              <a:rPr sz="1700" kern="0" spc="70" baseline="6128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17</a:t>
            </a:r>
            <a:endParaRPr lang="SimSun" altLang="SimSun" sz="1700" baseline="6128"/>
          </a:p>
          <a:p>
            <a:pPr marL="342265" algn="l" rtl="0" eaLnBrk="0">
              <a:lnSpc>
                <a:spcPct val="95000"/>
              </a:lnSpc>
              <a:spcBef>
                <a:spcPts val="1090"/>
              </a:spcBef>
            </a:pPr>
            <a:r>
              <a:rPr sz="15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(二)量子通信</a:t>
            </a:r>
            <a:r>
              <a:rPr sz="15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        </a:t>
            </a:r>
            <a:r>
              <a:rPr sz="1700" kern="0" spc="100" baseline="3064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27</a:t>
            </a:r>
            <a:endParaRPr lang="SimSun" altLang="SimSun" sz="1700" baseline="3064"/>
          </a:p>
          <a:p>
            <a:pPr marL="342265" algn="l" rtl="0" eaLnBrk="0">
              <a:lnSpc>
                <a:spcPct val="95000"/>
              </a:lnSpc>
              <a:spcBef>
                <a:spcPts val="1152"/>
              </a:spcBef>
            </a:pPr>
            <a:r>
              <a:rPr sz="15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(三)量子测量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         </a:t>
            </a:r>
            <a:r>
              <a:rPr sz="1700" kern="0" spc="100" baseline="6128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34</a:t>
            </a:r>
            <a:endParaRPr lang="SimSun" altLang="SimSun" sz="1700" baseline="6128"/>
          </a:p>
          <a:p>
            <a:pPr marL="18415" algn="l" rtl="0" eaLnBrk="0">
              <a:lnSpc>
                <a:spcPct val="95000"/>
              </a:lnSpc>
              <a:spcBef>
                <a:spcPts val="1128"/>
              </a:spcBef>
            </a:pPr>
            <a:r>
              <a:rPr sz="15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四.应用场景探索</a:t>
            </a:r>
            <a:r>
              <a:rPr sz="15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</a:t>
            </a:r>
            <a:r>
              <a:rPr sz="1700" kern="0" spc="60" baseline="6128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39</a:t>
            </a:r>
            <a:endParaRPr lang="SimSun" altLang="SimSun" sz="1700" baseline="6128"/>
          </a:p>
          <a:p>
            <a:pPr marL="348615" algn="l" rtl="0" eaLnBrk="0">
              <a:lnSpc>
                <a:spcPct val="94000"/>
              </a:lnSpc>
              <a:spcBef>
                <a:spcPts val="1097"/>
              </a:spcBef>
            </a:pP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(一)量子模拟助力探索微观系统性</a:t>
            </a:r>
            <a:r>
              <a:rPr sz="15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质与规律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</a:t>
            </a:r>
            <a:r>
              <a:rPr sz="1700" kern="0" spc="60" baseline="3064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39</a:t>
            </a:r>
            <a:endParaRPr lang="SimSun" altLang="SimSun" sz="1700" baseline="3064"/>
          </a:p>
          <a:p>
            <a:pPr marL="348615" algn="l" rtl="0" eaLnBrk="0">
              <a:lnSpc>
                <a:spcPct val="94000"/>
              </a:lnSpc>
              <a:spcBef>
                <a:spcPts val="1109"/>
              </a:spcBef>
            </a:pP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(一)量子组合优化提升搜索最佳方案</a:t>
            </a:r>
            <a:r>
              <a:rPr sz="15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准确性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</a:t>
            </a:r>
            <a:r>
              <a:rPr sz="1700" kern="0" spc="60" baseline="3064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41</a:t>
            </a:r>
            <a:endParaRPr lang="SimSun" altLang="SimSun" sz="1700" baseline="3064"/>
          </a:p>
          <a:p>
            <a:pPr marL="342265" algn="l" rtl="0" eaLnBrk="0">
              <a:lnSpc>
                <a:spcPct val="95000"/>
              </a:lnSpc>
              <a:spcBef>
                <a:spcPts val="1151"/>
              </a:spcBef>
            </a:pP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(一)多方合作开展量子保密通信应用探索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</a:t>
            </a:r>
            <a:r>
              <a:rPr sz="1700" kern="0" spc="70" baseline="3064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43</a:t>
            </a:r>
            <a:endParaRPr lang="SimSun" altLang="SimSun" sz="1700" baseline="3064"/>
          </a:p>
          <a:p>
            <a:pPr marL="348615" algn="l" rtl="0" eaLnBrk="0">
              <a:lnSpc>
                <a:spcPct val="94000"/>
              </a:lnSpc>
              <a:spcBef>
                <a:spcPts val="1147"/>
              </a:spcBef>
            </a:pPr>
            <a:r>
              <a:rPr sz="15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(一)首批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PQC</a:t>
            </a:r>
            <a:r>
              <a:rPr sz="15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标准草案发布，应用存在难度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</a:t>
            </a:r>
            <a:r>
              <a:rPr sz="1700" kern="0" spc="110" baseline="6128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44</a:t>
            </a:r>
            <a:endParaRPr lang="SimSun" altLang="SimSun" sz="1700" baseline="6128"/>
          </a:p>
          <a:p>
            <a:pPr marL="348615" algn="l" rtl="0" eaLnBrk="0">
              <a:lnSpc>
                <a:spcPct val="95000"/>
              </a:lnSpc>
              <a:spcBef>
                <a:spcPts val="1101"/>
              </a:spcBef>
            </a:pP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(一)量子探测成像助力环境</a:t>
            </a:r>
            <a:r>
              <a:rPr sz="15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监测与生物医疗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</a:t>
            </a:r>
            <a:r>
              <a:rPr sz="1700" kern="0" spc="60" baseline="3064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47</a:t>
            </a:r>
            <a:endParaRPr lang="SimSun" altLang="SimSun" sz="1700" baseline="3064"/>
          </a:p>
          <a:p>
            <a:pPr marL="348615" algn="l" rtl="0" eaLnBrk="0">
              <a:lnSpc>
                <a:spcPct val="95000"/>
              </a:lnSpc>
              <a:spcBef>
                <a:spcPts val="1152"/>
              </a:spcBef>
            </a:pP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(一)量子测量推动调整能源结构与双</a:t>
            </a:r>
            <a:r>
              <a:rPr sz="15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碳达标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</a:t>
            </a:r>
            <a:r>
              <a:rPr sz="1700" kern="0" spc="60" baseline="6128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48</a:t>
            </a:r>
            <a:endParaRPr lang="SimSun" altLang="SimSun" sz="1700" baseline="6128"/>
          </a:p>
          <a:p>
            <a:pPr marL="15240" algn="l" rtl="0" eaLnBrk="0">
              <a:lnSpc>
                <a:spcPct val="95000"/>
              </a:lnSpc>
              <a:spcBef>
                <a:spcPts val="1106"/>
              </a:spcBef>
            </a:pPr>
            <a:r>
              <a:rPr sz="15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五.产业发展分析</a:t>
            </a:r>
            <a:r>
              <a:rPr sz="15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</a:t>
            </a:r>
            <a:r>
              <a:rPr sz="15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  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50</a:t>
            </a:r>
            <a:endParaRPr lang="SimSun" altLang="SimSun" sz="1100"/>
          </a:p>
          <a:p>
            <a:pPr marL="348615" algn="l" rtl="0" eaLnBrk="0">
              <a:lnSpc>
                <a:spcPct val="95000"/>
              </a:lnSpc>
              <a:spcBef>
                <a:spcPts val="1062"/>
              </a:spcBef>
            </a:pP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(一)量子计算产业生态培育仍处初期阶段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50</a:t>
            </a:r>
            <a:endParaRPr lang="SimSun" altLang="SimSun" sz="1100"/>
          </a:p>
          <a:p>
            <a:pPr marL="348615" algn="l" rtl="0" eaLnBrk="0">
              <a:lnSpc>
                <a:spcPct val="95000"/>
              </a:lnSpc>
              <a:spcBef>
                <a:spcPts val="1190"/>
              </a:spcBef>
            </a:pP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(二)量子保密通信领域产业化持续探索</a:t>
            </a:r>
            <a:r>
              <a:rPr sz="15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51</a:t>
            </a:r>
            <a:endParaRPr lang="SimSun" altLang="SimSun" sz="1100"/>
          </a:p>
          <a:p>
            <a:pPr marL="348615" algn="l" rtl="0" eaLnBrk="0">
              <a:lnSpc>
                <a:spcPct val="94000"/>
              </a:lnSpc>
              <a:spcBef>
                <a:spcPts val="1048"/>
              </a:spcBef>
            </a:pPr>
            <a:r>
              <a:rPr sz="15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(三)量子测量产业链基本形成，大规模商</a:t>
            </a: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用仍存挑战</a:t>
            </a:r>
            <a:endParaRPr lang="SimSun" altLang="SimSun" sz="15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5000"/>
              </a:lnSpc>
              <a:spcBef>
                <a:spcPts val="6"/>
              </a:spcBef>
            </a:pP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六·未来趋势展望                             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56</a:t>
            </a:r>
            <a:endParaRPr lang="SimSun" altLang="SimSun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/>
          <p:nvPr/>
        </p:nvSpPr>
        <p:spPr>
          <a:xfrm>
            <a:off x="1069996" y="2026936"/>
            <a:ext cx="5395595" cy="16776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243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图1量子计算技术体系框架                           </a:t>
            </a:r>
            <a:r>
              <a:rPr sz="15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25</a:t>
            </a:r>
            <a:endParaRPr lang="SimSun" altLang="SimSun" sz="1100"/>
          </a:p>
          <a:p>
            <a:pPr marL="12700" algn="l" rtl="0" eaLnBrk="0">
              <a:lnSpc>
                <a:spcPct val="95000"/>
              </a:lnSpc>
              <a:spcBef>
                <a:spcPts val="1140"/>
              </a:spcBef>
            </a:pPr>
            <a:r>
              <a:rPr sz="1500" kern="0" spc="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图2美国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NIST</a:t>
            </a:r>
            <a:r>
              <a:rPr sz="1500" kern="0" spc="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后量子加密(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PQC</a:t>
            </a:r>
            <a:r>
              <a:rPr sz="1500" kern="0" spc="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)算法标准化历程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</a:t>
            </a:r>
            <a:r>
              <a:rPr sz="1600" kern="0" spc="210" baseline="3255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47</a:t>
            </a:r>
            <a:endParaRPr lang="SimSun" altLang="SimSun" sz="1600" baseline="3255"/>
          </a:p>
          <a:p>
            <a:pPr marL="12700" algn="l" rtl="0" eaLnBrk="0">
              <a:lnSpc>
                <a:spcPct val="95000"/>
              </a:lnSpc>
              <a:spcBef>
                <a:spcPts val="1090"/>
              </a:spcBef>
            </a:pP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图3量子计算产业生态与国内</a:t>
            </a:r>
            <a:r>
              <a:rPr sz="15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外代表性企业概况           </a:t>
            </a:r>
            <a:r>
              <a:rPr sz="1600" kern="0" spc="60" baseline="3255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53</a:t>
            </a:r>
            <a:endParaRPr lang="SimSun" altLang="SimSun" sz="1600" baseline="3255"/>
          </a:p>
          <a:p>
            <a:pPr marL="12700" algn="l" rtl="0" eaLnBrk="0">
              <a:lnSpc>
                <a:spcPct val="95000"/>
              </a:lnSpc>
              <a:spcBef>
                <a:spcPts val="1090"/>
              </a:spcBef>
            </a:pPr>
            <a:r>
              <a:rPr sz="15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图3量子通信产业总体视图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 </a:t>
            </a: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55</a:t>
            </a:r>
            <a:endParaRPr lang="SimSun" altLang="SimSun" sz="11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marL="12700" algn="l" rtl="0" eaLnBrk="0">
              <a:lnSpc>
                <a:spcPct val="95000"/>
              </a:lnSpc>
              <a:spcBef>
                <a:spcPts val="6"/>
              </a:spcBef>
            </a:pP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图4量子测量产业链与代表性企业概况</a:t>
            </a:r>
            <a:r>
              <a:rPr sz="15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58</a:t>
            </a:r>
            <a:endParaRPr lang="SimSun" altLang="SimSun" sz="1100"/>
          </a:p>
        </p:txBody>
      </p:sp>
      <p:sp>
        <p:nvSpPr>
          <p:cNvPr id="6" name="textbox 6"/>
          <p:cNvSpPr/>
          <p:nvPr/>
        </p:nvSpPr>
        <p:spPr>
          <a:xfrm>
            <a:off x="1069996" y="5537475"/>
            <a:ext cx="5417184" cy="16484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5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kern="0" spc="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表1全球量子信息领域战略规划和投资情</a:t>
            </a:r>
            <a:r>
              <a:rPr sz="1300" kern="0" spc="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况(不完全统计)   </a:t>
            </a:r>
            <a:r>
              <a:rPr sz="1400" kern="0" spc="260" baseline="7441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endParaRPr lang="SimSun" altLang="SimSun" sz="1400" baseline="7441"/>
          </a:p>
          <a:p>
            <a:pPr marL="12700" algn="l" rtl="0" eaLnBrk="0">
              <a:lnSpc>
                <a:spcPct val="95000"/>
              </a:lnSpc>
              <a:spcBef>
                <a:spcPts val="1318"/>
              </a:spcBef>
            </a:pPr>
            <a:r>
              <a:rPr sz="1300" kern="0" spc="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表2国内外代表性量子计算云平台发展概况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</a:t>
            </a:r>
            <a:r>
              <a:rPr sz="1300" kern="0" spc="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27</a:t>
            </a:r>
            <a:endParaRPr lang="SimSun" altLang="SimSun" sz="1300"/>
          </a:p>
          <a:p>
            <a:pPr marL="12700" algn="l" rtl="0" eaLnBrk="0">
              <a:lnSpc>
                <a:spcPct val="94000"/>
              </a:lnSpc>
              <a:spcBef>
                <a:spcPts val="1325"/>
              </a:spcBef>
            </a:pPr>
            <a:r>
              <a:rPr sz="1300" kern="0" spc="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表32023年全球量子信息网络代表性科研成果  </a:t>
            </a:r>
            <a:r>
              <a:rPr sz="1300" kern="0" spc="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</a:t>
            </a:r>
            <a:r>
              <a:rPr sz="1300" kern="0" spc="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31</a:t>
            </a:r>
            <a:endParaRPr lang="SimSun" altLang="SimSun" sz="1300"/>
          </a:p>
          <a:p>
            <a:pPr marL="12700" algn="l" rtl="0" eaLnBrk="0">
              <a:lnSpc>
                <a:spcPct val="94000"/>
              </a:lnSpc>
              <a:spcBef>
                <a:spcPts val="1434"/>
              </a:spcBef>
            </a:pPr>
            <a:r>
              <a:rPr sz="1300" kern="0" spc="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表4量子模拟行业应用探索概况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220" baseline="5208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41</a:t>
            </a:r>
            <a:endParaRPr lang="SimSun" altLang="SimSun" sz="2000" baseline="5208"/>
          </a:p>
          <a:p>
            <a:pPr algn="l" rtl="0" eaLnBrk="0">
              <a:lnSpc>
                <a:spcPct val="100000"/>
              </a:lnSpc>
            </a:pPr>
            <a:endParaRPr lang="Arial" altLang="Arial" sz="1100"/>
          </a:p>
          <a:p>
            <a:pPr marL="12700" algn="l" rtl="0" eaLnBrk="0">
              <a:lnSpc>
                <a:spcPct val="95000"/>
              </a:lnSpc>
              <a:spcBef>
                <a:spcPts val="7"/>
              </a:spcBef>
            </a:pPr>
            <a:r>
              <a:rPr sz="1300" kern="0" spc="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表5量子组合优化行</a:t>
            </a:r>
            <a:r>
              <a:rPr sz="1300" kern="0" spc="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业应用探索概况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</a:t>
            </a:r>
            <a:r>
              <a:rPr sz="1400" kern="0" spc="220" baseline="7441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43</a:t>
            </a:r>
            <a:endParaRPr lang="SimSun" altLang="SimSun" sz="1400" baseline="7441"/>
          </a:p>
        </p:txBody>
      </p:sp>
      <p:sp>
        <p:nvSpPr>
          <p:cNvPr id="8" name="textbox 8"/>
          <p:cNvSpPr/>
          <p:nvPr/>
        </p:nvSpPr>
        <p:spPr>
          <a:xfrm>
            <a:off x="3227066" y="1178900"/>
            <a:ext cx="1098550" cy="3790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783"/>
              </a:lnSpc>
            </a:pPr>
            <a:r>
              <a:rPr sz="2300" b="1" kern="0" spc="-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</a:t>
            </a:r>
            <a:r>
              <a:rPr sz="23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b="1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目</a:t>
            </a:r>
            <a:r>
              <a:rPr sz="2300" kern="0" spc="-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b="1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录</a:t>
            </a:r>
            <a:endParaRPr lang="SimSun" altLang="SimSun" sz="2300"/>
          </a:p>
        </p:txBody>
      </p:sp>
      <p:sp>
        <p:nvSpPr>
          <p:cNvPr id="10" name="textbox 10"/>
          <p:cNvSpPr/>
          <p:nvPr/>
        </p:nvSpPr>
        <p:spPr>
          <a:xfrm>
            <a:off x="3227066" y="4671364"/>
            <a:ext cx="1098550" cy="381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41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400" b="1" kern="0" spc="4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表目录</a:t>
            </a:r>
            <a:endParaRPr lang="SimSun" altLang="SimSun" sz="2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textbox 12"/>
          <p:cNvSpPr/>
          <p:nvPr/>
        </p:nvSpPr>
        <p:spPr>
          <a:xfrm>
            <a:off x="1135038" y="1291466"/>
            <a:ext cx="5439409" cy="79736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743"/>
              </a:lnSpc>
            </a:pPr>
            <a:endParaRPr lang="Arial" altLang="Arial" sz="100"/>
          </a:p>
          <a:p>
            <a:pPr marL="425450" algn="l" rtl="0" eaLnBrk="0">
              <a:lnSpc>
                <a:spcPct val="100000"/>
              </a:lnSpc>
            </a:pPr>
            <a:r>
              <a:rPr sz="15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一、总体发展态势</a:t>
            </a:r>
            <a:endParaRPr lang="SimHei" altLang="SimHei" sz="15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r" rtl="0" eaLnBrk="0">
              <a:lnSpc>
                <a:spcPct val="84000"/>
              </a:lnSpc>
              <a:spcBef>
                <a:spcPts val="430"/>
              </a:spcBef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上世纪量子力学创立和发展，开启了人类对微观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物理世界的认识。</a:t>
            </a:r>
            <a:endParaRPr lang="FangSong" altLang="FangSong" sz="1400"/>
          </a:p>
          <a:p>
            <a:pPr marL="12700" indent="6350" algn="l" rtl="0" eaLnBrk="0">
              <a:lnSpc>
                <a:spcPct val="187000"/>
              </a:lnSpc>
              <a:spcBef>
                <a:spcPts val="10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通过对光电效应、受激辐射光放大、固体能带与能级跃迁等现象和规  律的阐释与利用，诞生了以半导体、激光器和传感器为代表的信息测 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量、传输与处理技术，成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为从工业社会迈向信息社会的核心驱动力。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本世纪量子调控技术研究和发展，将进一步深化人类对微观物理世界  的理解。通过开发新材料、构筑新结构、发现新物态和研发新测控手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段，</a:t>
            </a:r>
            <a:r>
              <a:rPr sz="1400" kern="0" spc="-2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对量子叠加、量子纠缠、量子隧穿等新颖物理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现象加以利用，并  与通信、信息、材料和能源等领域交叉融合而形成的量子科技， 有望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成为未来重大技术范式变革和颠覆式创新应用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的新源泉。</a:t>
            </a:r>
            <a:endParaRPr lang="FangSong" altLang="FangSong" sz="1400"/>
          </a:p>
          <a:p>
            <a:pPr algn="r" rtl="0" eaLnBrk="0">
              <a:lnSpc>
                <a:spcPct val="84000"/>
              </a:lnSpc>
              <a:spcBef>
                <a:spcPts val="1532"/>
              </a:spcBef>
            </a:pP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量子信息技术是量子科技重要组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成部分，</a:t>
            </a:r>
            <a:r>
              <a:rPr sz="1400" kern="0" spc="-3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以量子力学原理为基础，</a:t>
            </a:r>
            <a:endParaRPr lang="FangSong" altLang="FangSong" sz="1400"/>
          </a:p>
          <a:p>
            <a:pPr marL="19050" algn="l" rtl="0" eaLnBrk="0">
              <a:lnSpc>
                <a:spcPct val="189000"/>
              </a:lnSpc>
              <a:spcBef>
                <a:spcPts val="4"/>
              </a:spcBef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通过对微观量子系统中物理状态的制备、调控和观测，实现信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息感知、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计算和传输。未来，量子信息技术有望在前沿科学、信息通信和数字  经济等诸多领域引发颠覆性技术创新和改变游戏规则的变革性应用。</a:t>
            </a:r>
            <a:endParaRPr lang="FangSong" altLang="FangSong" sz="14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466725" algn="l" rtl="0" eaLnBrk="0">
              <a:lnSpc>
                <a:spcPct val="99000"/>
              </a:lnSpc>
              <a:spcBef>
                <a:spcPts val="453"/>
              </a:spcBef>
            </a:pPr>
            <a:r>
              <a:rPr sz="1500" b="1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(一)三大领域发展</a:t>
            </a:r>
            <a:r>
              <a:rPr sz="1500" b="1" kern="0" spc="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态势</a:t>
            </a:r>
            <a:endParaRPr lang="KaiTi" altLang="KaiTi" sz="15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algn="r" rtl="0" eaLnBrk="0">
              <a:lnSpc>
                <a:spcPct val="84000"/>
              </a:lnSpc>
              <a:spcBef>
                <a:spcPts val="424"/>
              </a:spcBef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量子信息技术主要包括量子计算、量子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通信和量子测量三大领域，</a:t>
            </a:r>
            <a:endParaRPr lang="FangSong" altLang="FangSong" sz="1400"/>
          </a:p>
          <a:p>
            <a:pPr marL="20320" indent="-3810" algn="l" rtl="0" eaLnBrk="0">
              <a:lnSpc>
                <a:spcPct val="191000"/>
              </a:lnSpc>
              <a:spcBef>
                <a:spcPts val="3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在提升计算困难问题运算处理能力、加强信息安全保护能力、提高传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感测量精度等方面，具备超越经典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信息技术的潜力。</a:t>
            </a:r>
            <a:endParaRPr lang="FangSong" altLang="FangSong" sz="1400"/>
          </a:p>
          <a:p>
            <a:pPr marL="374015" algn="l" rtl="0" eaLnBrk="0">
              <a:lnSpc>
                <a:spcPct val="84000"/>
              </a:lnSpc>
              <a:spcBef>
                <a:spcPts val="1532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量子计算以量子比特为基本单元，利用量子叠加和干涉等原理实</a:t>
            </a:r>
            <a:endParaRPr lang="FangSong" altLang="FangSong" sz="1400"/>
          </a:p>
          <a:p>
            <a:pPr marL="20320" algn="l" rtl="0" eaLnBrk="0">
              <a:lnSpc>
                <a:spcPts val="3119"/>
              </a:lnSpc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现并行计算，</a:t>
            </a:r>
            <a:r>
              <a:rPr sz="1400" kern="0" spc="-2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能在某些计算困难问题上提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供指数级加速，是未来计算</a:t>
            </a:r>
            <a:endParaRPr lang="FangSong" altLang="FangSong" sz="1400"/>
          </a:p>
        </p:txBody>
      </p:sp>
      <p:sp>
        <p:nvSpPr>
          <p:cNvPr id="14" name="textbox 14"/>
          <p:cNvSpPr/>
          <p:nvPr/>
        </p:nvSpPr>
        <p:spPr>
          <a:xfrm>
            <a:off x="2626341" y="763384"/>
            <a:ext cx="2307589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6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量子信息技术产业发展报告（2023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年）</a:t>
            </a:r>
            <a:endParaRPr lang="SimHei" altLang="SimHei" sz="1000"/>
          </a:p>
        </p:txBody>
      </p:sp>
      <p:sp>
        <p:nvSpPr>
          <p:cNvPr id="16" name="path"/>
          <p:cNvSpPr/>
          <p:nvPr/>
        </p:nvSpPr>
        <p:spPr>
          <a:xfrm>
            <a:off x="1124635" y="941578"/>
            <a:ext cx="5316601" cy="9143"/>
          </a:xfrm>
          <a:custGeom>
            <a:rect l="0" t="0" r="0" b="0"/>
            <a:pathLst>
              <a:path w="8372" h="14">
                <a:moveTo>
                  <a:pt x="0" y="14"/>
                </a:moveTo>
                <a:lnTo>
                  <a:pt x="8372" y="14"/>
                </a:lnTo>
                <a:lnTo>
                  <a:pt x="8372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textbox 18"/>
          <p:cNvSpPr/>
          <p:nvPr/>
        </p:nvSpPr>
        <p:spPr>
          <a:xfrm>
            <a:off x="3866585" y="9443941"/>
            <a:ext cx="76835" cy="14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77"/>
              </a:lnSpc>
            </a:pPr>
            <a:endParaRPr lang="Arial" altLang="Arial" sz="100"/>
          </a:p>
          <a:p>
            <a:pPr algn="r" rtl="0" eaLnBrk="0">
              <a:lnSpc>
                <a:spcPct val="79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textbox 20"/>
          <p:cNvSpPr/>
          <p:nvPr/>
        </p:nvSpPr>
        <p:spPr>
          <a:xfrm>
            <a:off x="1132363" y="1227069"/>
            <a:ext cx="5351145" cy="8152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56"/>
              </a:lnSpc>
            </a:pPr>
            <a:endParaRPr lang="Arial" altLang="Arial" sz="100"/>
          </a:p>
          <a:p>
            <a:pPr marL="32384" algn="l" rtl="0" eaLnBrk="0">
              <a:lnSpc>
                <a:spcPct val="84000"/>
              </a:lnSpc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能力跨越式发展的重要方向。现阶段超导、离子阱、光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量子、 硅半导</a:t>
            </a:r>
            <a:endParaRPr lang="FangSong" altLang="FangSong" sz="1400"/>
          </a:p>
          <a:p>
            <a:pPr marL="13970" indent="-635" algn="l" rtl="0" eaLnBrk="0">
              <a:lnSpc>
                <a:spcPct val="188000"/>
              </a:lnSpc>
              <a:spcBef>
                <a:spcPts val="9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体、中性原子等技术路线竞相争鸣，已迈入中等规模含噪声量子处理 器阶段，大规模可容错通用量子计算机仍是需要长期探索和集中攻关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的目标。量子计算应用场景探索持续开展， 但“杀手级”应用尚未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出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现，产业生态发展稳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步推进。</a:t>
            </a:r>
            <a:endParaRPr lang="FangSong" altLang="FangSong" sz="1400"/>
          </a:p>
          <a:p>
            <a:pPr marL="376554" algn="l" rtl="0" eaLnBrk="0">
              <a:lnSpc>
                <a:spcPct val="84000"/>
              </a:lnSpc>
              <a:spcBef>
                <a:spcPts val="1548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量子通信基于量子叠加态或纠缠效应，在经典通信辅助下实现密</a:t>
            </a:r>
            <a:endParaRPr lang="FangSong" altLang="FangSong" sz="1400"/>
          </a:p>
          <a:p>
            <a:pPr marL="12700" indent="7620" algn="l" rtl="0" eaLnBrk="0">
              <a:lnSpc>
                <a:spcPct val="187000"/>
              </a:lnSpc>
              <a:spcBef>
                <a:spcPts val="82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钥分发或信息传输，理论协议层面具有信息论可证明安全性。基于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 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子密钥分发和量子安全直接通信等技术方案的量子保密通信系统初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步实用化， 在新型协议研究和实验系统研制等方面取得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阶段性成果，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样机产品研制和示范应用探索持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续开展，应用探索与产业发展均面临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诸多挑战。量子信息网络是未来重点发展方向之一，国内外在基础科 研探索和系统原型实验等方面取得一定进展，但距离实用化仍有较大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差距。</a:t>
            </a:r>
            <a:endParaRPr lang="FangSong" altLang="FangSong" sz="1400"/>
          </a:p>
          <a:p>
            <a:pPr marL="376554" algn="l" rtl="0" eaLnBrk="0">
              <a:lnSpc>
                <a:spcPct val="84000"/>
              </a:lnSpc>
              <a:spcBef>
                <a:spcPts val="1482"/>
              </a:spcBef>
            </a:pP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量子测量对外界物理量变化导致的微观系统量子态变化进行调</a:t>
            </a:r>
            <a:endParaRPr lang="FangSong" altLang="FangSong" sz="1400"/>
          </a:p>
          <a:p>
            <a:pPr marL="15240" indent="3810" algn="l" rtl="0" eaLnBrk="0">
              <a:lnSpc>
                <a:spcPct val="187000"/>
              </a:lnSpc>
              <a:spcBef>
                <a:spcPts val="31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控和观测，实现精密传感测量，</a:t>
            </a:r>
            <a:r>
              <a:rPr sz="1400" kern="0" spc="-2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在精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度、灵敏度和稳定性等核心指标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相较传统技术具有数量级提升。当前量子测量技术与应用发展的主要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方向包括用于新一代定位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导航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授时的光学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原子钟、光学时频传输、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原子陀螺仪与重力仪等，</a:t>
            </a:r>
            <a:r>
              <a:rPr sz="1400" kern="0" spc="-2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以及用于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高灵敏度检测与目标识别的光量子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雷达、磁场精密测量、物质痕量检测等。主要应用场景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涵盖国防军工、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航空航天、地质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资源勘测和生物医疗等诸多领域，多类型量子测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量样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机和产品进入实用化与产业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化阶段。</a:t>
            </a:r>
            <a:endParaRPr lang="FangSong" altLang="FangSong" sz="1400"/>
          </a:p>
        </p:txBody>
      </p:sp>
      <p:sp>
        <p:nvSpPr>
          <p:cNvPr id="22" name="textbox 22"/>
          <p:cNvSpPr/>
          <p:nvPr/>
        </p:nvSpPr>
        <p:spPr>
          <a:xfrm>
            <a:off x="2626341" y="763384"/>
            <a:ext cx="2307589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6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量子信息技术产业发展报告（2023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年）</a:t>
            </a:r>
            <a:endParaRPr lang="SimHei" altLang="SimHei" sz="1000"/>
          </a:p>
        </p:txBody>
      </p:sp>
      <p:sp>
        <p:nvSpPr>
          <p:cNvPr id="24" name="path"/>
          <p:cNvSpPr/>
          <p:nvPr/>
        </p:nvSpPr>
        <p:spPr>
          <a:xfrm>
            <a:off x="1124635" y="941578"/>
            <a:ext cx="5316601" cy="9143"/>
          </a:xfrm>
          <a:custGeom>
            <a:rect l="0" t="0" r="0" b="0"/>
            <a:pathLst>
              <a:path w="8372" h="14">
                <a:moveTo>
                  <a:pt x="0" y="14"/>
                </a:moveTo>
                <a:lnTo>
                  <a:pt x="8372" y="14"/>
                </a:lnTo>
                <a:lnTo>
                  <a:pt x="8372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textbox 26"/>
          <p:cNvSpPr/>
          <p:nvPr/>
        </p:nvSpPr>
        <p:spPr>
          <a:xfrm>
            <a:off x="3853710" y="9443941"/>
            <a:ext cx="90169" cy="14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77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textbox 28"/>
          <p:cNvSpPr/>
          <p:nvPr/>
        </p:nvSpPr>
        <p:spPr>
          <a:xfrm>
            <a:off x="1130477" y="1215266"/>
            <a:ext cx="5305425" cy="5146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76"/>
              </a:lnSpc>
            </a:pPr>
            <a:endParaRPr lang="Arial" altLang="Arial" sz="100"/>
          </a:p>
          <a:p>
            <a:pPr marL="471169" algn="l" rtl="0" eaLnBrk="0">
              <a:lnSpc>
                <a:spcPct val="99000"/>
              </a:lnSpc>
            </a:pPr>
            <a:r>
              <a:rPr sz="1500" b="1" kern="0" spc="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(二)热点话题事件</a:t>
            </a:r>
            <a:endParaRPr lang="KaiTi" altLang="KaiTi" sz="15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433705" algn="l" rtl="0" eaLnBrk="0">
              <a:lnSpc>
                <a:spcPct val="100000"/>
              </a:lnSpc>
              <a:spcBef>
                <a:spcPts val="456"/>
              </a:spcBef>
            </a:pPr>
            <a:r>
              <a:rPr sz="1500" b="1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</a:t>
            </a:r>
            <a:r>
              <a:rPr sz="1500" b="1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全球多国发布国家量子</a:t>
            </a:r>
            <a:r>
              <a:rPr sz="1500" b="1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战略</a:t>
            </a:r>
            <a:endParaRPr lang="KaiTi" altLang="KaiTi" sz="15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r" rtl="0" eaLnBrk="0">
              <a:lnSpc>
                <a:spcPct val="84000"/>
              </a:lnSpc>
              <a:spcBef>
                <a:spcPts val="430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量子信息技术作为对传统技术体系产生冲击、进行重构的一项重</a:t>
            </a:r>
            <a:endParaRPr lang="FangSong" altLang="FangSong" sz="1400"/>
          </a:p>
          <a:p>
            <a:pPr marL="23495" indent="3175" algn="l" rtl="0" eaLnBrk="0">
              <a:lnSpc>
                <a:spcPct val="191000"/>
              </a:lnSpc>
              <a:spcBef>
                <a:spcPts val="6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大颠覆性创新，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有望在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未来引领新一轮科技革命和产业变革方向，已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成为全球科技竞争关注焦点之一。</a:t>
            </a:r>
            <a:endParaRPr lang="FangSong" altLang="FangSong" sz="1400"/>
          </a:p>
          <a:p>
            <a:pPr marL="370840" algn="l" rtl="0" eaLnBrk="0">
              <a:lnSpc>
                <a:spcPct val="84000"/>
              </a:lnSpc>
              <a:spcBef>
                <a:spcPts val="1526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2018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年，欧盟发布“量子旗舰计划”，美国发布《国家量子倡议</a:t>
            </a:r>
            <a:endParaRPr lang="FangSong" altLang="FangSong" sz="1400"/>
          </a:p>
          <a:p>
            <a:pPr marL="13334" indent="87630" algn="l" rtl="0" eaLnBrk="0">
              <a:lnSpc>
                <a:spcPct val="188000"/>
              </a:lnSpc>
              <a:spcBef>
                <a:spcPts val="28"/>
              </a:spcBef>
            </a:pP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NQI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）》法案，这两项战略规划的推出正式开启了国家层面支撑量子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信息技术领域发展的序幕，近五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年来全球各国在量子信息领域的规划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布局持续加速。截至</a:t>
            </a:r>
            <a:r>
              <a:rPr sz="1400" kern="0" spc="-2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r>
              <a:rPr sz="14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400" kern="0" spc="-1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</a:t>
            </a:r>
            <a:r>
              <a:rPr sz="14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 已有</a:t>
            </a:r>
            <a:r>
              <a:rPr sz="14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30</a:t>
            </a:r>
            <a:r>
              <a:rPr sz="14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个国家和地区相继制定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了量子信息领域的战略规划或法案， 总计投资额已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超过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280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亿美元</a:t>
            </a:r>
            <a:endParaRPr lang="FangSong" altLang="FangSong" sz="1400"/>
          </a:p>
          <a:p>
            <a:pPr marL="101600" algn="l" rtl="0" eaLnBrk="0">
              <a:lnSpc>
                <a:spcPct val="94000"/>
              </a:lnSpc>
              <a:spcBef>
                <a:spcPts val="1535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（根据公开信息不完全统计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），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全球量子信息领域战略规划和投资情</a:t>
            </a:r>
            <a:endParaRPr lang="FangSong" altLang="FangSong" sz="1400"/>
          </a:p>
          <a:p>
            <a:pPr marL="24765" algn="l" rtl="0" eaLnBrk="0">
              <a:lnSpc>
                <a:spcPts val="3120"/>
              </a:lnSpc>
              <a:spcBef>
                <a:spcPts val="681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况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  <a:hlinkClick r:id="rId2" action="ppaction://hlinksldjump?num=5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如表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 action="ppaction://hlinksldjump?num=5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1</a:t>
            </a:r>
            <a:r>
              <a:rPr sz="1400" kern="0" spc="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 action="ppaction://hlinksldjump?num=5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  <a:hlinkClick r:id="rId2" action="ppaction://hlinksldjump?num=5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所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示。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r>
              <a:rPr sz="1400" kern="0" spc="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年，共有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r>
              <a:rPr sz="1400" kern="0" spc="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个国家相继发布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量子信息领域国家</a:t>
            </a:r>
            <a:endParaRPr lang="FangSong" altLang="FangSong" sz="1400"/>
          </a:p>
          <a:p>
            <a:pPr algn="l" rtl="0" eaLnBrk="0">
              <a:lnSpc>
                <a:spcPct val="103000"/>
              </a:lnSpc>
            </a:pPr>
            <a:endParaRPr lang="Arial" altLang="Arial" sz="700"/>
          </a:p>
          <a:p>
            <a:pPr algn="l" rtl="0" eaLnBrk="0">
              <a:lnSpc>
                <a:spcPct val="6369"/>
              </a:lnSpc>
            </a:pPr>
            <a:endParaRPr lang="Arial" altLang="Arial" sz="100"/>
          </a:p>
          <a:p>
            <a:pPr marL="23495" algn="l" rtl="0" eaLnBrk="0">
              <a:lnSpc>
                <a:spcPct val="94000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层面的战略规划，计划投资总额达到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67</a:t>
            </a:r>
            <a:r>
              <a:rPr sz="14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亿美元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</a:t>
            </a:r>
            <a:endParaRPr lang="FangSong" altLang="FangSong" sz="1400"/>
          </a:p>
        </p:txBody>
      </p:sp>
      <p:graphicFrame>
        <p:nvGraphicFramePr>
          <p:cNvPr id="30" name="table 30"/>
          <p:cNvGraphicFramePr>
            <a:graphicFrameLocks noGrp="1"/>
          </p:cNvGraphicFramePr>
          <p:nvPr/>
        </p:nvGraphicFramePr>
        <p:xfrm>
          <a:off x="1133779" y="6633082"/>
          <a:ext cx="5296535" cy="2658110"/>
        </p:xfrm>
        <a:graphic>
          <a:graphicData uri="http://schemas.openxmlformats.org/drawingml/2006/table">
            <a:tbl>
              <a:tblPr/>
              <a:tblGrid>
                <a:gridCol w="556259"/>
                <a:gridCol w="955675"/>
                <a:gridCol w="1981200"/>
                <a:gridCol w="1803400"/>
              </a:tblGrid>
              <a:tr h="2070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8000"/>
                        </a:lnSpc>
                      </a:pPr>
                      <a:endParaRPr lang="Arial" altLang="Arial" sz="100"/>
                    </a:p>
                    <a:p>
                      <a:pPr marL="137795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时间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8000"/>
                        </a:lnSpc>
                      </a:pPr>
                      <a:endParaRPr lang="Arial" altLang="Arial" sz="100"/>
                    </a:p>
                    <a:p>
                      <a:pPr marL="171450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国家</a:t>
                      </a:r>
                      <a:r>
                        <a:rPr sz="12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/</a:t>
                      </a:r>
                      <a:r>
                        <a:rPr sz="12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地区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8000"/>
                        </a:lnSpc>
                      </a:pPr>
                      <a:endParaRPr lang="Arial" altLang="Arial" sz="100"/>
                    </a:p>
                    <a:p>
                      <a:pPr marL="523240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战略规划</a:t>
                      </a:r>
                      <a:r>
                        <a:rPr sz="12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/</a:t>
                      </a:r>
                      <a:r>
                        <a:rPr sz="12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法案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8000"/>
                        </a:lnSpc>
                      </a:pPr>
                      <a:endParaRPr lang="Arial" altLang="Arial" sz="100"/>
                    </a:p>
                    <a:p>
                      <a:pPr marL="295909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b="1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投资规模（美元）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44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129539" algn="l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2014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2000"/>
                        </a:lnSpc>
                      </a:pPr>
                      <a:endParaRPr lang="Arial" altLang="Arial" sz="100"/>
                    </a:p>
                    <a:p>
                      <a:pPr marL="332104" algn="l" rtl="0" eaLnBrk="0">
                        <a:lnSpc>
                          <a:spcPct val="94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英国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2000"/>
                        </a:lnSpc>
                      </a:pPr>
                      <a:endParaRPr lang="Arial" altLang="Arial" sz="100"/>
                    </a:p>
                    <a:p>
                      <a:pPr marL="401954" algn="l" rtl="0" eaLnBrk="0">
                        <a:lnSpc>
                          <a:spcPct val="94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国家量子技术计划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2000"/>
                        </a:lnSpc>
                      </a:pPr>
                      <a:endParaRPr lang="Arial" altLang="Arial" sz="100"/>
                    </a:p>
                    <a:p>
                      <a:pPr marL="231140" algn="l" rtl="0" eaLnBrk="0">
                        <a:lnSpc>
                          <a:spcPct val="94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10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年投资约</a:t>
                      </a:r>
                      <a:r>
                        <a:rPr sz="1200" kern="0" spc="-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12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.15</a:t>
                      </a:r>
                      <a:r>
                        <a:rPr sz="12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亿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44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129539" algn="l" rtl="0" eaLnBrk="0">
                        <a:lnSpc>
                          <a:spcPct val="76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2018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2000"/>
                        </a:lnSpc>
                      </a:pPr>
                      <a:endParaRPr lang="Arial" altLang="Arial" sz="100"/>
                    </a:p>
                    <a:p>
                      <a:pPr marL="358140" algn="l" rtl="0" eaLnBrk="0">
                        <a:lnSpc>
                          <a:spcPct val="94000"/>
                        </a:lnSpc>
                      </a:pPr>
                      <a:r>
                        <a:rPr sz="12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日本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2000"/>
                        </a:lnSpc>
                      </a:pPr>
                      <a:endParaRPr lang="Arial" altLang="Arial" sz="100"/>
                    </a:p>
                    <a:p>
                      <a:pPr marL="311784" algn="l" rtl="0" eaLnBrk="0">
                        <a:lnSpc>
                          <a:spcPct val="94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光量子跃迁旗舰计划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2000"/>
                        </a:lnSpc>
                      </a:pPr>
                      <a:endParaRPr lang="Arial" altLang="Arial" sz="100"/>
                    </a:p>
                    <a:p>
                      <a:pPr marL="372109" algn="l" rtl="0" eaLnBrk="0">
                        <a:lnSpc>
                          <a:spcPct val="94000"/>
                        </a:lnSpc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投资约</a:t>
                      </a:r>
                      <a:r>
                        <a:rPr sz="12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1.2 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亿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/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年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57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129539" algn="l" rtl="0" eaLnBrk="0">
                        <a:lnSpc>
                          <a:spcPct val="76000"/>
                        </a:lnSpc>
                        <a:spcBef>
                          <a:spcPts val="3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2018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0000"/>
                        </a:lnSpc>
                      </a:pPr>
                      <a:endParaRPr lang="Arial" altLang="Arial" sz="100"/>
                    </a:p>
                    <a:p>
                      <a:pPr marL="337184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欧盟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0000"/>
                        </a:lnSpc>
                      </a:pPr>
                      <a:endParaRPr lang="Arial" altLang="Arial" sz="100"/>
                    </a:p>
                    <a:p>
                      <a:pPr marL="539115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量子旗舰计划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0000"/>
                        </a:lnSpc>
                      </a:pPr>
                      <a:endParaRPr lang="Arial" altLang="Arial" sz="100"/>
                    </a:p>
                    <a:p>
                      <a:pPr marL="327659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10 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年投资约</a:t>
                      </a:r>
                      <a:r>
                        <a:rPr sz="1200" kern="0" spc="-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11</a:t>
                      </a:r>
                      <a:r>
                        <a:rPr sz="12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亿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5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marL="129539" algn="l" rtl="0" eaLnBrk="0">
                        <a:lnSpc>
                          <a:spcPct val="76000"/>
                        </a:lnSpc>
                        <a:spcBef>
                          <a:spcPts val="7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2018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800"/>
                    </a:p>
                    <a:p>
                      <a:pPr marL="332740" algn="l" rtl="0" eaLnBrk="0">
                        <a:lnSpc>
                          <a:spcPct val="95000"/>
                        </a:lnSpc>
                        <a:spcBef>
                          <a:spcPts val="7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美国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4000"/>
                        </a:lnSpc>
                      </a:pPr>
                      <a:endParaRPr lang="Arial" altLang="Arial" sz="100"/>
                    </a:p>
                    <a:p>
                      <a:pPr marL="113664" indent="135254" algn="l" rtl="0" eaLnBrk="0">
                        <a:lnSpc>
                          <a:spcPct val="101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国家量子信息科学战略</a:t>
                      </a: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国家量子倡议（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NQI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）法案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6000"/>
                        </a:lnSpc>
                      </a:pPr>
                      <a:endParaRPr lang="Arial" altLang="Arial" sz="100"/>
                    </a:p>
                    <a:p>
                      <a:pPr marL="166370" indent="-79375" algn="l" rtl="0" eaLnBrk="0">
                        <a:lnSpc>
                          <a:spcPct val="101000"/>
                        </a:lnSpc>
                      </a:pPr>
                      <a:r>
                        <a:rPr sz="12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计划</a:t>
                      </a:r>
                      <a:r>
                        <a:rPr sz="1200" kern="0" spc="-2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2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 </a:t>
                      </a:r>
                      <a:r>
                        <a:rPr sz="12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年投资</a:t>
                      </a:r>
                      <a:r>
                        <a:rPr sz="1200" kern="0" spc="-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2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12.75</a:t>
                      </a:r>
                      <a:r>
                        <a:rPr sz="12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2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亿， 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实际投资已达</a:t>
                      </a:r>
                      <a:r>
                        <a:rPr sz="1200" kern="0" spc="-2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37.38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亿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38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300"/>
                    </a:p>
                    <a:p>
                      <a:pPr marL="129539" algn="l" rtl="0" eaLnBrk="0">
                        <a:lnSpc>
                          <a:spcPct val="76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2018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7000"/>
                        </a:lnSpc>
                      </a:pPr>
                      <a:endParaRPr lang="Arial" altLang="Arial" sz="100"/>
                    </a:p>
                    <a:p>
                      <a:pPr marL="332104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德国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7000"/>
                        </a:lnSpc>
                      </a:pPr>
                      <a:endParaRPr lang="Arial" altLang="Arial" sz="100"/>
                    </a:p>
                    <a:p>
                      <a:pPr marL="234315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量子技术从科研到市场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7000"/>
                        </a:lnSpc>
                      </a:pPr>
                      <a:endParaRPr lang="Arial" altLang="Arial" sz="100"/>
                    </a:p>
                    <a:p>
                      <a:pPr marL="469900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投资约</a:t>
                      </a:r>
                      <a:r>
                        <a:rPr sz="1200" kern="0" spc="-2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7.1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亿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447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129539" algn="l" rtl="0" eaLnBrk="0">
                        <a:lnSpc>
                          <a:spcPct val="76000"/>
                        </a:lnSpc>
                        <a:spcBef>
                          <a:spcPts val="3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2019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2000"/>
                        </a:lnSpc>
                      </a:pPr>
                      <a:endParaRPr lang="Arial" altLang="Arial" sz="100"/>
                    </a:p>
                    <a:p>
                      <a:pPr marL="330834" algn="l" rtl="0" eaLnBrk="0">
                        <a:lnSpc>
                          <a:spcPct val="94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荷兰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2000"/>
                        </a:lnSpc>
                      </a:pPr>
                      <a:endParaRPr lang="Arial" altLang="Arial" sz="100"/>
                    </a:p>
                    <a:p>
                      <a:pPr marL="234315" algn="l" rtl="0" eaLnBrk="0">
                        <a:lnSpc>
                          <a:spcPct val="94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量子技术发展国家计划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2000"/>
                        </a:lnSpc>
                      </a:pPr>
                      <a:endParaRPr lang="Arial" altLang="Arial" sz="100"/>
                    </a:p>
                    <a:p>
                      <a:pPr marL="333375" algn="l" rtl="0" eaLnBrk="0">
                        <a:lnSpc>
                          <a:spcPct val="94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7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年投资约</a:t>
                      </a:r>
                      <a:r>
                        <a:rPr sz="1200" kern="0" spc="-2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7.4</a:t>
                      </a:r>
                      <a:r>
                        <a:rPr sz="12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亿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44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129539" algn="l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2019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2000"/>
                        </a:lnSpc>
                      </a:pPr>
                      <a:endParaRPr lang="Arial" altLang="Arial" sz="100"/>
                    </a:p>
                    <a:p>
                      <a:pPr marL="273050" algn="l" rtl="0" eaLnBrk="0">
                        <a:lnSpc>
                          <a:spcPct val="94000"/>
                        </a:lnSpc>
                      </a:pPr>
                      <a:r>
                        <a:rPr sz="12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以色列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2000"/>
                        </a:lnSpc>
                      </a:pPr>
                      <a:endParaRPr lang="Arial" altLang="Arial" sz="100"/>
                    </a:p>
                    <a:p>
                      <a:pPr marL="401954" algn="l" rtl="0" eaLnBrk="0">
                        <a:lnSpc>
                          <a:spcPct val="94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国家量子技术计划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2000"/>
                        </a:lnSpc>
                      </a:pPr>
                      <a:endParaRPr lang="Arial" altLang="Arial" sz="100"/>
                    </a:p>
                    <a:p>
                      <a:pPr marL="335279" algn="l" rtl="0" eaLnBrk="0">
                        <a:lnSpc>
                          <a:spcPct val="94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年投资约</a:t>
                      </a:r>
                      <a:r>
                        <a:rPr sz="1200" kern="0" spc="-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3.3</a:t>
                      </a:r>
                      <a:r>
                        <a:rPr sz="12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亿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44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300"/>
                    </a:p>
                    <a:p>
                      <a:pPr marL="129539" algn="l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2019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2000"/>
                        </a:lnSpc>
                      </a:pPr>
                      <a:endParaRPr lang="Arial" altLang="Arial" sz="100"/>
                    </a:p>
                    <a:p>
                      <a:pPr marL="254000" algn="l" rtl="0" eaLnBrk="0">
                        <a:lnSpc>
                          <a:spcPct val="94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俄罗斯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2000"/>
                        </a:lnSpc>
                      </a:pPr>
                      <a:endParaRPr lang="Arial" altLang="Arial" sz="100"/>
                    </a:p>
                    <a:p>
                      <a:pPr marL="401954" algn="l" rtl="0" eaLnBrk="0">
                        <a:lnSpc>
                          <a:spcPct val="94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国家量子行动计划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2000"/>
                        </a:lnSpc>
                      </a:pPr>
                      <a:endParaRPr lang="Arial" altLang="Arial" sz="100"/>
                    </a:p>
                    <a:p>
                      <a:pPr marL="335279" algn="l" rtl="0" eaLnBrk="0">
                        <a:lnSpc>
                          <a:spcPct val="94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年投资约</a:t>
                      </a:r>
                      <a:r>
                        <a:rPr sz="1200" kern="0" spc="-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5.3</a:t>
                      </a:r>
                      <a:r>
                        <a:rPr sz="12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亿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57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129539" algn="l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2020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0000"/>
                        </a:lnSpc>
                      </a:pPr>
                      <a:endParaRPr lang="Arial" altLang="Arial" sz="100"/>
                    </a:p>
                    <a:p>
                      <a:pPr marL="332104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法国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0000"/>
                        </a:lnSpc>
                      </a:pPr>
                      <a:endParaRPr lang="Arial" altLang="Arial" sz="100"/>
                    </a:p>
                    <a:p>
                      <a:pPr marL="249554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国家量子技术投资计划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0000"/>
                        </a:lnSpc>
                      </a:pPr>
                      <a:endParaRPr lang="Arial" altLang="Arial" sz="100"/>
                    </a:p>
                    <a:p>
                      <a:pPr marL="431800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投资约</a:t>
                      </a:r>
                      <a:r>
                        <a:rPr sz="1200" kern="0" spc="-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19.6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亿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38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300"/>
                    </a:p>
                    <a:p>
                      <a:pPr marL="129539" algn="l" rtl="0" eaLnBrk="0">
                        <a:lnSpc>
                          <a:spcPct val="76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2021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7000"/>
                        </a:lnSpc>
                      </a:pPr>
                      <a:endParaRPr lang="Arial" altLang="Arial" sz="100"/>
                    </a:p>
                    <a:p>
                      <a:pPr marL="332104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德国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7000"/>
                        </a:lnSpc>
                      </a:pPr>
                      <a:endParaRPr lang="Arial" altLang="Arial" sz="100"/>
                    </a:p>
                    <a:p>
                      <a:pPr marL="386715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量子系统研究计划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7000"/>
                        </a:lnSpc>
                      </a:pPr>
                      <a:endParaRPr lang="Arial" altLang="Arial" sz="100"/>
                    </a:p>
                    <a:p>
                      <a:pPr marL="297179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年投资约</a:t>
                      </a:r>
                      <a:r>
                        <a:rPr sz="1200" kern="0" spc="-2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21.7</a:t>
                      </a:r>
                      <a:r>
                        <a:rPr sz="12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亿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70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300"/>
                    </a:p>
                    <a:p>
                      <a:pPr marL="129539" algn="l" rtl="0" eaLnBrk="0">
                        <a:lnSpc>
                          <a:spcPct val="76000"/>
                        </a:lnSpc>
                        <a:spcBef>
                          <a:spcPts val="3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2022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4000"/>
                        </a:lnSpc>
                      </a:pPr>
                      <a:endParaRPr lang="Arial" altLang="Arial" sz="100"/>
                    </a:p>
                    <a:p>
                      <a:pPr marL="332104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法国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8000"/>
                        </a:lnSpc>
                      </a:pPr>
                      <a:endParaRPr lang="Arial" altLang="Arial" sz="100"/>
                    </a:p>
                    <a:p>
                      <a:pPr marL="401954" algn="l" rtl="0" eaLnBrk="0">
                        <a:lnSpc>
                          <a:spcPct val="95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国家量子计算平台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2000"/>
                        </a:lnSpc>
                      </a:pPr>
                      <a:endParaRPr lang="Arial" altLang="Arial" sz="100"/>
                    </a:p>
                    <a:p>
                      <a:pPr marL="431800" algn="l" rtl="0" eaLnBrk="0">
                        <a:lnSpc>
                          <a:spcPct val="95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投资约</a:t>
                      </a:r>
                      <a:r>
                        <a:rPr sz="1200" kern="0" spc="-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1.85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亿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2" name="textbox 32"/>
          <p:cNvSpPr/>
          <p:nvPr/>
        </p:nvSpPr>
        <p:spPr>
          <a:xfrm>
            <a:off x="1700911" y="6445275"/>
            <a:ext cx="4155440" cy="1981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5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全球量子信息领域战略规划和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投资情况（公开信息统计）</a:t>
            </a:r>
            <a:endParaRPr lang="SimHei" altLang="SimHei" sz="1200"/>
          </a:p>
        </p:txBody>
      </p:sp>
      <p:sp>
        <p:nvSpPr>
          <p:cNvPr id="34" name="textbox 34"/>
          <p:cNvSpPr/>
          <p:nvPr/>
        </p:nvSpPr>
        <p:spPr>
          <a:xfrm>
            <a:off x="2626341" y="763384"/>
            <a:ext cx="2307589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6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量子信息技术产业发展报告（2023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年）</a:t>
            </a:r>
            <a:endParaRPr lang="SimHei" altLang="SimHei" sz="1000"/>
          </a:p>
        </p:txBody>
      </p:sp>
      <p:sp>
        <p:nvSpPr>
          <p:cNvPr id="36" name="path"/>
          <p:cNvSpPr/>
          <p:nvPr/>
        </p:nvSpPr>
        <p:spPr>
          <a:xfrm>
            <a:off x="1124635" y="941578"/>
            <a:ext cx="5316601" cy="9143"/>
          </a:xfrm>
          <a:custGeom>
            <a:rect l="0" t="0" r="0" b="0"/>
            <a:pathLst>
              <a:path w="8372" h="14">
                <a:moveTo>
                  <a:pt x="0" y="14"/>
                </a:moveTo>
                <a:lnTo>
                  <a:pt x="8372" y="14"/>
                </a:lnTo>
                <a:lnTo>
                  <a:pt x="8372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textbox 38"/>
          <p:cNvSpPr/>
          <p:nvPr/>
        </p:nvSpPr>
        <p:spPr>
          <a:xfrm>
            <a:off x="3856392" y="9443941"/>
            <a:ext cx="86994" cy="14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92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" name="textbox 40"/>
          <p:cNvSpPr/>
          <p:nvPr/>
        </p:nvSpPr>
        <p:spPr>
          <a:xfrm>
            <a:off x="1132363" y="3074158"/>
            <a:ext cx="5356859" cy="63226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45"/>
              </a:lnSpc>
            </a:pPr>
            <a:endParaRPr lang="Arial" altLang="Arial" sz="100"/>
          </a:p>
          <a:p>
            <a:pPr marL="371475" algn="l" rtl="0" eaLnBrk="0">
              <a:lnSpc>
                <a:spcPct val="84000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全球各国量子信息战略规划具有普遍共识和共性举措。一是在量</a:t>
            </a:r>
            <a:endParaRPr lang="FangSong" altLang="FangSong" sz="1400"/>
          </a:p>
          <a:p>
            <a:pPr marL="12700" indent="8889" algn="l" rtl="0" eaLnBrk="0">
              <a:lnSpc>
                <a:spcPct val="189000"/>
              </a:lnSpc>
              <a:spcBef>
                <a:spcPts val="16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子信息三大领域中，</a:t>
            </a:r>
            <a:r>
              <a:rPr sz="1400" kern="0" spc="1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均以量子计算为头号发展目标。二是均在科研、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应用、产业、供应链、人才和生态等方面开展全方位布局。三是在科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研、应用、产业化等方面提出分阶段目标和推进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举措。</a:t>
            </a:r>
            <a:endParaRPr lang="FangSong" altLang="FangSong" sz="1400"/>
          </a:p>
          <a:p>
            <a:pPr marL="384175" algn="l" rtl="0" eaLnBrk="0">
              <a:lnSpc>
                <a:spcPct val="84000"/>
              </a:lnSpc>
              <a:spcBef>
                <a:spcPts val="1532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总体而言，量子信息领域从基础科研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探索， 转向集科研攻关、工</a:t>
            </a:r>
            <a:endParaRPr lang="FangSong" altLang="FangSong" sz="1400"/>
          </a:p>
          <a:p>
            <a:pPr marL="19684" indent="-635" algn="l" rtl="0" eaLnBrk="0">
              <a:lnSpc>
                <a:spcPct val="189000"/>
              </a:lnSpc>
              <a:spcBef>
                <a:spcPts val="15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程研发、应用开发、产业培育为一体的体系化竞争。 量子信息领域的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国际科技竞争正日趋白热化，全球主要国家采取各种措施全面加大布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局投入，竞相争夺量子信息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技术制高点。</a:t>
            </a:r>
            <a:endParaRPr lang="FangSong" altLang="FangSong" sz="14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423544" algn="l" rtl="0" eaLnBrk="0">
              <a:lnSpc>
                <a:spcPct val="99000"/>
              </a:lnSpc>
              <a:spcBef>
                <a:spcPts val="454"/>
              </a:spcBef>
            </a:pPr>
            <a:r>
              <a:rPr sz="1500" b="1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</a:t>
            </a:r>
            <a:r>
              <a:rPr sz="1500" b="1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量子纠错研究进展亮点纷呈</a:t>
            </a:r>
            <a:endParaRPr lang="KaiTi" altLang="KaiTi" sz="15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376554" algn="l" rtl="0" eaLnBrk="0">
              <a:lnSpc>
                <a:spcPct val="84000"/>
              </a:lnSpc>
              <a:spcBef>
                <a:spcPts val="424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量子计算未来有望引领新一轮科技革命和产业变革，前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提是量子</a:t>
            </a:r>
            <a:endParaRPr lang="FangSong" altLang="FangSong" sz="1400"/>
          </a:p>
          <a:p>
            <a:pPr marL="19050" indent="1905" algn="l" rtl="0" eaLnBrk="0">
              <a:lnSpc>
                <a:spcPct val="187000"/>
              </a:lnSpc>
              <a:spcBef>
                <a:spcPts val="63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计算机性能可满足实际应用的需求。量子纠错作为可容错量子信息处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理中必不可少的环节，需要大量的开销资源， 还可能由于纠错编码的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复杂性、不可逆性和环境噪声等影响造成“越纠越错”的尴尬局面，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也即量子纠错之后的效果远未达到不采用纠错情况下的最优值，无法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真正实现纠错编码规模与相干时间、错误率等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性能指标的正增益。</a:t>
            </a:r>
            <a:endParaRPr lang="FangSong" altLang="FangSong" sz="1400"/>
          </a:p>
          <a:p>
            <a:pPr algn="l" rtl="0" eaLnBrk="0">
              <a:lnSpc>
                <a:spcPct val="107000"/>
              </a:lnSpc>
            </a:pPr>
            <a:endParaRPr lang="Arial" altLang="Arial" sz="1200"/>
          </a:p>
          <a:p>
            <a:pPr marL="376554" algn="l" rtl="0" eaLnBrk="0">
              <a:lnSpc>
                <a:spcPct val="94000"/>
              </a:lnSpc>
              <a:spcBef>
                <a:spcPts val="5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近年来随着量子计算硬件及算法的不断发展，量子纠错技术研究</a:t>
            </a:r>
            <a:endParaRPr lang="FangSong" altLang="FangSong" sz="1400"/>
          </a:p>
        </p:txBody>
      </p:sp>
      <p:graphicFrame>
        <p:nvGraphicFramePr>
          <p:cNvPr id="42" name="table 42"/>
          <p:cNvGraphicFramePr>
            <a:graphicFrameLocks noGrp="1"/>
          </p:cNvGraphicFramePr>
          <p:nvPr/>
        </p:nvGraphicFramePr>
        <p:xfrm>
          <a:off x="1133779" y="1130554"/>
          <a:ext cx="5296535" cy="1847215"/>
        </p:xfrm>
        <a:graphic>
          <a:graphicData uri="http://schemas.openxmlformats.org/drawingml/2006/table">
            <a:tbl>
              <a:tblPr/>
              <a:tblGrid>
                <a:gridCol w="556259"/>
                <a:gridCol w="955675"/>
                <a:gridCol w="1981200"/>
                <a:gridCol w="1803400"/>
              </a:tblGrid>
              <a:tr h="2076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2000"/>
                        </a:lnSpc>
                      </a:pPr>
                      <a:endParaRPr lang="Arial" altLang="Arial" sz="100"/>
                    </a:p>
                    <a:p>
                      <a:pPr marL="137795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时间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2000"/>
                        </a:lnSpc>
                      </a:pPr>
                      <a:endParaRPr lang="Arial" altLang="Arial" sz="100"/>
                    </a:p>
                    <a:p>
                      <a:pPr marL="171450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国家</a:t>
                      </a:r>
                      <a:r>
                        <a:rPr sz="12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/</a:t>
                      </a:r>
                      <a:r>
                        <a:rPr sz="12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地区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2000"/>
                        </a:lnSpc>
                      </a:pPr>
                      <a:endParaRPr lang="Arial" altLang="Arial" sz="100"/>
                    </a:p>
                    <a:p>
                      <a:pPr marL="523240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战略规划</a:t>
                      </a:r>
                      <a:r>
                        <a:rPr sz="12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/</a:t>
                      </a:r>
                      <a:r>
                        <a:rPr sz="12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法案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2000"/>
                        </a:lnSpc>
                      </a:pPr>
                      <a:endParaRPr lang="Arial" altLang="Arial" sz="100"/>
                    </a:p>
                    <a:p>
                      <a:pPr marL="295909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b="1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投资规模（美元）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44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300"/>
                    </a:p>
                    <a:p>
                      <a:pPr marL="129539" algn="l" rtl="0" eaLnBrk="0">
                        <a:lnSpc>
                          <a:spcPct val="76000"/>
                        </a:lnSpc>
                        <a:spcBef>
                          <a:spcPts val="3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2022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2000"/>
                        </a:lnSpc>
                      </a:pPr>
                      <a:endParaRPr lang="Arial" altLang="Arial" sz="100"/>
                    </a:p>
                    <a:p>
                      <a:pPr marL="332740" algn="l" rtl="0" eaLnBrk="0">
                        <a:lnSpc>
                          <a:spcPct val="94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美国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2000"/>
                        </a:lnSpc>
                      </a:pPr>
                      <a:endParaRPr lang="Arial" altLang="Arial" sz="100"/>
                    </a:p>
                    <a:p>
                      <a:pPr marL="466090" algn="l" rtl="0" eaLnBrk="0">
                        <a:lnSpc>
                          <a:spcPct val="94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芯片与科学法案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2000"/>
                        </a:lnSpc>
                      </a:pPr>
                      <a:endParaRPr lang="Arial" altLang="Arial" sz="100"/>
                    </a:p>
                    <a:p>
                      <a:pPr marL="118110" algn="l" rtl="0" eaLnBrk="0">
                        <a:lnSpc>
                          <a:spcPct val="94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个量子项目</a:t>
                      </a:r>
                      <a:r>
                        <a:rPr sz="12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1.53</a:t>
                      </a:r>
                      <a:r>
                        <a:rPr sz="12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亿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/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年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38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300"/>
                    </a:p>
                    <a:p>
                      <a:pPr marL="129539" algn="l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2023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7000"/>
                        </a:lnSpc>
                      </a:pPr>
                      <a:endParaRPr lang="Arial" altLang="Arial" sz="100"/>
                    </a:p>
                    <a:p>
                      <a:pPr marL="255270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加拿大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7000"/>
                        </a:lnSpc>
                      </a:pPr>
                      <a:endParaRPr lang="Arial" altLang="Arial" sz="100"/>
                    </a:p>
                    <a:p>
                      <a:pPr marL="554355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国家量子战略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7000"/>
                        </a:lnSpc>
                      </a:pPr>
                      <a:endParaRPr lang="Arial" altLang="Arial" sz="100"/>
                    </a:p>
                    <a:p>
                      <a:pPr marL="469900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投资约</a:t>
                      </a:r>
                      <a:r>
                        <a:rPr sz="1200" kern="0" spc="-2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2.7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亿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57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129539" algn="l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2023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0000"/>
                        </a:lnSpc>
                      </a:pPr>
                      <a:endParaRPr lang="Arial" altLang="Arial" sz="100"/>
                    </a:p>
                    <a:p>
                      <a:pPr marL="332104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英国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4000"/>
                        </a:lnSpc>
                      </a:pPr>
                      <a:endParaRPr lang="Arial" altLang="Arial" sz="100"/>
                    </a:p>
                    <a:p>
                      <a:pPr marL="249554" algn="l" rtl="0" eaLnBrk="0">
                        <a:lnSpc>
                          <a:spcPct val="93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国家量子战略（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NQS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）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0000"/>
                        </a:lnSpc>
                      </a:pPr>
                      <a:endParaRPr lang="Arial" altLang="Arial" sz="100"/>
                    </a:p>
                    <a:p>
                      <a:pPr marL="345440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10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年投资</a:t>
                      </a:r>
                      <a:r>
                        <a:rPr sz="1200" kern="0" spc="-2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31.8</a:t>
                      </a:r>
                      <a:r>
                        <a:rPr sz="12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亿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44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129539" algn="l" rtl="0" eaLnBrk="0">
                        <a:lnSpc>
                          <a:spcPct val="76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2023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2000"/>
                        </a:lnSpc>
                      </a:pPr>
                      <a:endParaRPr lang="Arial" altLang="Arial" sz="100"/>
                    </a:p>
                    <a:p>
                      <a:pPr marL="179704" algn="l" rtl="0" eaLnBrk="0">
                        <a:lnSpc>
                          <a:spcPct val="94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澳大利亚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2000"/>
                        </a:lnSpc>
                      </a:pPr>
                      <a:endParaRPr lang="Arial" altLang="Arial" sz="100"/>
                    </a:p>
                    <a:p>
                      <a:pPr marL="554355" algn="l" rtl="0" eaLnBrk="0">
                        <a:lnSpc>
                          <a:spcPct val="94000"/>
                        </a:lnSpc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国家量子战略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2000"/>
                        </a:lnSpc>
                      </a:pPr>
                      <a:endParaRPr lang="Arial" altLang="Arial" sz="100"/>
                    </a:p>
                    <a:p>
                      <a:pPr marL="469900" algn="l" rtl="0" eaLnBrk="0">
                        <a:lnSpc>
                          <a:spcPct val="94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投资约</a:t>
                      </a:r>
                      <a:r>
                        <a:rPr sz="1200" kern="0" spc="-2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6.4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亿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38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300"/>
                    </a:p>
                    <a:p>
                      <a:pPr marL="129539" algn="l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2023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7000"/>
                        </a:lnSpc>
                      </a:pPr>
                      <a:endParaRPr lang="Arial" altLang="Arial" sz="100"/>
                    </a:p>
                    <a:p>
                      <a:pPr marL="330834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丹麦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7000"/>
                        </a:lnSpc>
                      </a:pPr>
                      <a:endParaRPr lang="Arial" altLang="Arial" sz="100"/>
                    </a:p>
                    <a:p>
                      <a:pPr marL="401954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国家量子技术战略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7000"/>
                        </a:lnSpc>
                      </a:pPr>
                      <a:endParaRPr lang="Arial" altLang="Arial" sz="100"/>
                    </a:p>
                    <a:p>
                      <a:pPr marL="393065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 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年投资约</a:t>
                      </a:r>
                      <a:r>
                        <a:rPr sz="12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r>
                        <a:rPr sz="12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亿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38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129539" algn="l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2023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7000"/>
                        </a:lnSpc>
                      </a:pPr>
                      <a:endParaRPr lang="Arial" altLang="Arial" sz="100"/>
                    </a:p>
                    <a:p>
                      <a:pPr marL="332104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韩国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7000"/>
                        </a:lnSpc>
                      </a:pPr>
                      <a:endParaRPr lang="Arial" altLang="Arial" sz="100"/>
                    </a:p>
                    <a:p>
                      <a:pPr marL="386715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量子科技发展战略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7000"/>
                        </a:lnSpc>
                      </a:pPr>
                      <a:endParaRPr lang="Arial" altLang="Arial" sz="100"/>
                    </a:p>
                    <a:p>
                      <a:pPr marL="178435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2035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年前投资</a:t>
                      </a:r>
                      <a:r>
                        <a:rPr sz="1200" kern="0" spc="-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7.9</a:t>
                      </a:r>
                      <a:r>
                        <a:rPr sz="12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亿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44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129539" algn="l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2023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2000"/>
                        </a:lnSpc>
                      </a:pPr>
                      <a:endParaRPr lang="Arial" altLang="Arial" sz="100"/>
                    </a:p>
                    <a:p>
                      <a:pPr marL="343534" algn="l" rtl="0" eaLnBrk="0">
                        <a:lnSpc>
                          <a:spcPct val="94000"/>
                        </a:lnSpc>
                      </a:pPr>
                      <a:r>
                        <a:rPr sz="12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印度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2000"/>
                        </a:lnSpc>
                      </a:pPr>
                      <a:endParaRPr lang="Arial" altLang="Arial" sz="100"/>
                    </a:p>
                    <a:p>
                      <a:pPr marL="554355" algn="l" rtl="0" eaLnBrk="0">
                        <a:lnSpc>
                          <a:spcPct val="94000"/>
                        </a:lnSpc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国家量子任务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2000"/>
                        </a:lnSpc>
                      </a:pPr>
                      <a:endParaRPr lang="Arial" altLang="Arial" sz="100"/>
                    </a:p>
                    <a:p>
                      <a:pPr marL="216534" algn="l" rtl="0" eaLnBrk="0">
                        <a:lnSpc>
                          <a:spcPct val="94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2030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年前投资</a:t>
                      </a:r>
                      <a:r>
                        <a:rPr sz="1200" kern="0" spc="-2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7.2</a:t>
                      </a:r>
                      <a:r>
                        <a:rPr sz="12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亿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89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129539" algn="l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2023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5000"/>
                        </a:lnSpc>
                      </a:pPr>
                      <a:endParaRPr lang="Arial" altLang="Arial" sz="100"/>
                    </a:p>
                    <a:p>
                      <a:pPr marL="260350" algn="l" rtl="0" eaLnBrk="0">
                        <a:lnSpc>
                          <a:spcPct val="95000"/>
                        </a:lnSpc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爱尔兰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1000"/>
                        </a:lnSpc>
                      </a:pPr>
                      <a:endParaRPr lang="Arial" altLang="Arial" sz="100"/>
                    </a:p>
                    <a:p>
                      <a:pPr marL="234315" algn="l" rtl="0" eaLnBrk="0">
                        <a:lnSpc>
                          <a:spcPct val="95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量子信息领域国家战略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600"/>
                    </a:p>
                    <a:p>
                      <a:pPr marL="751840" algn="l" rtl="0" eaLnBrk="0">
                        <a:lnSpc>
                          <a:spcPts val="753"/>
                        </a:lnSpc>
                        <a:spcBef>
                          <a:spcPts val="2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——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4" name="textbox 44"/>
          <p:cNvSpPr/>
          <p:nvPr/>
        </p:nvSpPr>
        <p:spPr>
          <a:xfrm>
            <a:off x="2626341" y="763384"/>
            <a:ext cx="2307589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6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量子信息技术产业发展报告（2023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年）</a:t>
            </a:r>
            <a:endParaRPr lang="SimHei" altLang="SimHei" sz="1000"/>
          </a:p>
        </p:txBody>
      </p:sp>
      <p:sp>
        <p:nvSpPr>
          <p:cNvPr id="46" name="path"/>
          <p:cNvSpPr/>
          <p:nvPr/>
        </p:nvSpPr>
        <p:spPr>
          <a:xfrm>
            <a:off x="1124635" y="941578"/>
            <a:ext cx="5316601" cy="9143"/>
          </a:xfrm>
          <a:custGeom>
            <a:rect l="0" t="0" r="0" b="0"/>
            <a:pathLst>
              <a:path w="8372" h="14">
                <a:moveTo>
                  <a:pt x="0" y="14"/>
                </a:moveTo>
                <a:lnTo>
                  <a:pt x="8372" y="14"/>
                </a:lnTo>
                <a:lnTo>
                  <a:pt x="8372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textbox 48"/>
          <p:cNvSpPr/>
          <p:nvPr/>
        </p:nvSpPr>
        <p:spPr>
          <a:xfrm>
            <a:off x="3853039" y="9443941"/>
            <a:ext cx="90805" cy="14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77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textbox 50"/>
          <p:cNvSpPr/>
          <p:nvPr/>
        </p:nvSpPr>
        <p:spPr>
          <a:xfrm>
            <a:off x="1135038" y="1227069"/>
            <a:ext cx="5434965" cy="79076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42"/>
              </a:lnSpc>
            </a:pPr>
            <a:endParaRPr lang="Arial" altLang="Arial" sz="100"/>
          </a:p>
          <a:p>
            <a:pPr marL="16509" algn="l" rtl="0" eaLnBrk="0">
              <a:lnSpc>
                <a:spcPct val="90000"/>
              </a:lnSpc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持续保持热度， 多类型的突破性成果不断涌现。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年，</a:t>
            </a:r>
            <a:r>
              <a:rPr sz="1400" kern="0" spc="-3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Google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、耶</a:t>
            </a:r>
            <a:endParaRPr lang="FangSong" altLang="FangSong" sz="1400"/>
          </a:p>
          <a:p>
            <a:pPr marL="14604" indent="3810" algn="l" rtl="0" eaLnBrk="0">
              <a:lnSpc>
                <a:spcPct val="186000"/>
              </a:lnSpc>
              <a:spcBef>
                <a:spcPts val="34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鲁大学、南方科大等多项实验验证表明量子纠错首次突破了盈亏平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衡 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点，</a:t>
            </a:r>
            <a:r>
              <a:rPr sz="1400" kern="0" spc="-3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实现越纠越对。此外，《自然》同期发表三篇中性原子量子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计算纠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错的最新成果，加州理工、普林斯顿大学、哈佛大学等多项实验验证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展示了量子纠错新方案，</a:t>
            </a:r>
            <a:r>
              <a:rPr sz="1400" kern="0" spc="-3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为持续提升逻辑门保真度等关键指标奠定基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础。</a:t>
            </a:r>
            <a:r>
              <a:rPr sz="1400" kern="0" spc="-3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上述成果均代表着量子纠错技术向前迈进了一大步，也意味着距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离实现实用化可扩展通用量子计算更进一步。可以预见，</a:t>
            </a:r>
            <a:r>
              <a:rPr sz="1400" kern="0" spc="-3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未来经过业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界的持续努力， 量子纠错领域将产出更多突破性成果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</a:t>
            </a:r>
            <a:endParaRPr lang="FangSong" altLang="FangSong" sz="14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419100" algn="l" rtl="0" eaLnBrk="0">
              <a:lnSpc>
                <a:spcPct val="99000"/>
              </a:lnSpc>
              <a:spcBef>
                <a:spcPts val="453"/>
              </a:spcBef>
            </a:pPr>
            <a:r>
              <a:rPr sz="1500" b="1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</a:t>
            </a:r>
            <a:r>
              <a:rPr sz="1500" b="1" kern="0" spc="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国内外加速布局量子</a:t>
            </a:r>
            <a:r>
              <a:rPr sz="1500" b="1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计算云平台</a:t>
            </a:r>
            <a:endParaRPr lang="KaiTi" altLang="KaiTi" sz="15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algn="r" rtl="0" eaLnBrk="0">
              <a:lnSpc>
                <a:spcPct val="84000"/>
              </a:lnSpc>
              <a:spcBef>
                <a:spcPts val="424"/>
              </a:spcBef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量子计算云平台是集成量子计算软硬件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能力，面向用户提供服务，</a:t>
            </a:r>
            <a:endParaRPr lang="FangSong" altLang="FangSong" sz="1400"/>
          </a:p>
          <a:p>
            <a:pPr marL="13970" indent="4444" algn="l" rtl="0" eaLnBrk="0">
              <a:lnSpc>
                <a:spcPct val="187000"/>
              </a:lnSpc>
              <a:spcBef>
                <a:spcPts val="67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支撑算法研究，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展开应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用探索和产业生态的重要汇聚点，已成为推动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应用探索和产业化发展的重要驱动力。科技巨头、初创企业与研究机  构为抢占应用产业生态核心地位，加大量子计算云平台建设投入和推  广力度，全球已有数十家公司和研究机构推出了不同类型量子计算云  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平台。</a:t>
            </a:r>
            <a:endParaRPr lang="FangSong" altLang="FangSong" sz="1400"/>
          </a:p>
          <a:p>
            <a:pPr marL="374015" algn="l" rtl="0" eaLnBrk="0">
              <a:lnSpc>
                <a:spcPct val="84000"/>
              </a:lnSpc>
              <a:spcBef>
                <a:spcPts val="1537"/>
              </a:spcBef>
            </a:pP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近年来，</a:t>
            </a:r>
            <a:r>
              <a:rPr sz="1400" kern="0" spc="3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已部署量子计算云平台的国内外企业机构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 例如</a:t>
            </a:r>
            <a:r>
              <a:rPr sz="1400" kern="0" spc="-2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IBM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</a:t>
            </a:r>
            <a:endParaRPr lang="FangSong" altLang="FangSong" sz="1400"/>
          </a:p>
          <a:p>
            <a:pPr marL="12700" indent="8254" algn="l" rtl="0" eaLnBrk="0">
              <a:lnSpc>
                <a:spcPct val="188000"/>
              </a:lnSpc>
              <a:spcBef>
                <a:spcPts val="23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亚马逊、谷歌、微软、华为、百度、本源量子、弧光量子、北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京量子  院等，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在原有云平台基础上不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断迭代开发新的硬件后端、应用案例以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及服务模式。此外，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年，</a:t>
            </a:r>
            <a:r>
              <a:rPr sz="1400" kern="0" spc="-3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多家企业和机构纷纷上线了各自的量子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计算云平台，主要包括日本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量子计算联合研究小组的超导量子计算机</a:t>
            </a:r>
            <a:endParaRPr lang="FangSong" altLang="FangSong" sz="1400"/>
          </a:p>
        </p:txBody>
      </p:sp>
      <p:sp>
        <p:nvSpPr>
          <p:cNvPr id="52" name="textbox 52"/>
          <p:cNvSpPr/>
          <p:nvPr/>
        </p:nvSpPr>
        <p:spPr>
          <a:xfrm>
            <a:off x="2626341" y="763384"/>
            <a:ext cx="2307589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6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量子信息技术产业发展报告（2023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年）</a:t>
            </a:r>
            <a:endParaRPr lang="SimHei" altLang="SimHei" sz="1000"/>
          </a:p>
        </p:txBody>
      </p:sp>
      <p:sp>
        <p:nvSpPr>
          <p:cNvPr id="54" name="path"/>
          <p:cNvSpPr/>
          <p:nvPr/>
        </p:nvSpPr>
        <p:spPr>
          <a:xfrm>
            <a:off x="1124635" y="941578"/>
            <a:ext cx="5316601" cy="9143"/>
          </a:xfrm>
          <a:custGeom>
            <a:rect l="0" t="0" r="0" b="0"/>
            <a:pathLst>
              <a:path w="8372" h="14">
                <a:moveTo>
                  <a:pt x="0" y="14"/>
                </a:moveTo>
                <a:lnTo>
                  <a:pt x="8372" y="14"/>
                </a:lnTo>
                <a:lnTo>
                  <a:pt x="8372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" name="textbox 56"/>
          <p:cNvSpPr/>
          <p:nvPr/>
        </p:nvSpPr>
        <p:spPr>
          <a:xfrm>
            <a:off x="3857331" y="9445819"/>
            <a:ext cx="86360" cy="1447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71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" name="textbox 58"/>
          <p:cNvSpPr/>
          <p:nvPr/>
        </p:nvSpPr>
        <p:spPr>
          <a:xfrm>
            <a:off x="1133076" y="1227069"/>
            <a:ext cx="5348604" cy="79063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56"/>
              </a:lnSpc>
            </a:pPr>
            <a:endParaRPr lang="Arial" altLang="Arial" sz="100"/>
          </a:p>
          <a:p>
            <a:pPr marL="23495" algn="l" rtl="0" eaLnBrk="0">
              <a:lnSpc>
                <a:spcPct val="84000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云平台，中科大与国盾量子的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祖冲之号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400" kern="0" spc="-2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量子计算云平台，中国移动</a:t>
            </a:r>
            <a:endParaRPr lang="FangSong" altLang="FangSong" sz="1400"/>
          </a:p>
          <a:p>
            <a:pPr marL="13334" indent="12700" algn="l" rtl="0" eaLnBrk="0">
              <a:lnSpc>
                <a:spcPct val="187000"/>
              </a:lnSpc>
              <a:spcBef>
                <a:spcPts val="76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与中国电科等共建的“五岳”量子计算云平台，本源量子等共建的量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超融合计算平台，中国电信的“天衍”量子计算云平台等。总的来说，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国内外诸多研究机构和企业布局推出了量子计算云平台产品和服务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依托云平台加快推动量子计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算算法研究、应用探索和产业生态建设已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逐渐成为业界共识。</a:t>
            </a:r>
            <a:endParaRPr lang="FangSong" altLang="FangSong" sz="14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422909" algn="l" rtl="0" eaLnBrk="0">
              <a:lnSpc>
                <a:spcPct val="100000"/>
              </a:lnSpc>
              <a:spcBef>
                <a:spcPts val="452"/>
              </a:spcBef>
            </a:pPr>
            <a:r>
              <a:rPr sz="1500" b="1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</a:t>
            </a:r>
            <a:r>
              <a:rPr sz="15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QKD</a:t>
            </a:r>
            <a:r>
              <a:rPr sz="1500" b="1" kern="0" spc="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500" b="1" kern="0" spc="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实验系统性能指标再创新高</a:t>
            </a:r>
            <a:endParaRPr lang="KaiTi" altLang="KaiTi" sz="15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375920" algn="l" rtl="0" eaLnBrk="0">
              <a:lnSpc>
                <a:spcPct val="90000"/>
              </a:lnSpc>
              <a:spcBef>
                <a:spcPts val="422"/>
              </a:spcBef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量子密钥分发（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QKD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）基于量子力学基本原理， 可在用户间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进行</a:t>
            </a:r>
            <a:endParaRPr lang="FangSong" altLang="FangSong" sz="1400"/>
          </a:p>
          <a:p>
            <a:pPr marL="24129" indent="-3175" algn="l" rtl="0" eaLnBrk="0">
              <a:lnSpc>
                <a:spcPct val="187000"/>
              </a:lnSpc>
              <a:spcBef>
                <a:spcPts val="19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安全的对称密钥分发，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结合“一次一密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”的加密方式，在理论协议层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面具备信息论安全性，基于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QKD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的保密通信称为量子保密通信。</a:t>
            </a:r>
            <a:endParaRPr lang="FangSong" altLang="FangSong" sz="1400"/>
          </a:p>
          <a:p>
            <a:pPr marL="375920" algn="l" rtl="0" eaLnBrk="0">
              <a:lnSpc>
                <a:spcPct val="90000"/>
              </a:lnSpc>
              <a:spcBef>
                <a:spcPts val="1546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近年来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QKD</a:t>
            </a:r>
            <a:r>
              <a:rPr sz="1400" kern="0" spc="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的实验系统研究不断突破传输距离和密钥成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码率的</a:t>
            </a:r>
            <a:endParaRPr lang="FangSong" altLang="FangSong" sz="1400"/>
          </a:p>
          <a:p>
            <a:pPr marL="12700" indent="8254" algn="l" rtl="0" eaLnBrk="0">
              <a:lnSpc>
                <a:spcPct val="186000"/>
              </a:lnSpc>
              <a:spcBef>
                <a:spcPts val="20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记录，为未来进一步推广应用和推进产业化发展奠定基础。在传输距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离方面，中科大联合团队首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次实现千公里级无中继光纤量子密钥分发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实验，创造了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1002</a:t>
            </a:r>
            <a:r>
              <a:rPr sz="1400" kern="0" spc="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公里的单跨段光纤传输最远距离， 对应密钥成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码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率</a:t>
            </a:r>
            <a:r>
              <a:rPr sz="14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0.0034bps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，对系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统参数进行优化后，在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200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公里光纤距离下获得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47.06 kbps</a:t>
            </a:r>
            <a:r>
              <a:rPr sz="14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成码率，该研究成果验证了远距离下双场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量子密钥分发方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案的可行性，并验证了在城际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光纤距离下可实现高成码率的量子密钥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分发。在密钥成码率方面， 中科大联合团队实现百兆比特率量子密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钥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分发实验，实现了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公里标准光纤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信道下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115.8Mbps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的密钥成码率，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相较之前纪录提高了约一个数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量级，实验系统稳定运行超过</a:t>
            </a:r>
            <a:r>
              <a:rPr sz="1400" kern="0" spc="-1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50</a:t>
            </a:r>
            <a:r>
              <a:rPr sz="1400" kern="0" spc="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个小</a:t>
            </a:r>
            <a:endParaRPr lang="FangSong" altLang="FangSong" sz="1400"/>
          </a:p>
        </p:txBody>
      </p:sp>
      <p:sp>
        <p:nvSpPr>
          <p:cNvPr id="60" name="textbox 60"/>
          <p:cNvSpPr/>
          <p:nvPr/>
        </p:nvSpPr>
        <p:spPr>
          <a:xfrm>
            <a:off x="2626341" y="763384"/>
            <a:ext cx="2307589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6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量子信息技术产业发展报告（2023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年）</a:t>
            </a:r>
            <a:endParaRPr lang="SimHei" altLang="SimHei" sz="1000"/>
          </a:p>
        </p:txBody>
      </p:sp>
      <p:sp>
        <p:nvSpPr>
          <p:cNvPr id="62" name="path"/>
          <p:cNvSpPr/>
          <p:nvPr/>
        </p:nvSpPr>
        <p:spPr>
          <a:xfrm>
            <a:off x="1124635" y="941578"/>
            <a:ext cx="5316601" cy="9143"/>
          </a:xfrm>
          <a:custGeom>
            <a:rect l="0" t="0" r="0" b="0"/>
            <a:pathLst>
              <a:path w="8372" h="14">
                <a:moveTo>
                  <a:pt x="0" y="14"/>
                </a:moveTo>
                <a:lnTo>
                  <a:pt x="8372" y="14"/>
                </a:lnTo>
                <a:lnTo>
                  <a:pt x="8372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4" name="textbox 64"/>
          <p:cNvSpPr/>
          <p:nvPr/>
        </p:nvSpPr>
        <p:spPr>
          <a:xfrm>
            <a:off x="3856660" y="9443941"/>
            <a:ext cx="86994" cy="14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92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textbox 66"/>
          <p:cNvSpPr/>
          <p:nvPr/>
        </p:nvSpPr>
        <p:spPr>
          <a:xfrm>
            <a:off x="1134324" y="1227069"/>
            <a:ext cx="5356859" cy="75101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12"/>
              </a:lnSpc>
            </a:pPr>
            <a:endParaRPr lang="Arial" altLang="Arial" sz="100"/>
          </a:p>
          <a:p>
            <a:pPr marL="31750" algn="l" rtl="0" eaLnBrk="0">
              <a:lnSpc>
                <a:spcPct val="90000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时，该研究成果表明，</a:t>
            </a:r>
            <a:r>
              <a:rPr sz="1400" kern="0" spc="-1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QKD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可实现百兆比特率的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实时密钥分发，有</a:t>
            </a:r>
            <a:endParaRPr lang="FangSong" altLang="FangSong" sz="1400"/>
          </a:p>
          <a:p>
            <a:pPr marL="19684" algn="l" rtl="0" eaLnBrk="0">
              <a:lnSpc>
                <a:spcPts val="3014"/>
              </a:lnSpc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望满足高带宽通信加密需求，对未来应用推广具有重要意义。</a:t>
            </a:r>
            <a:endParaRPr lang="FangSong" altLang="FangSong" sz="14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marL="423544" algn="l" rtl="0" eaLnBrk="0">
              <a:lnSpc>
                <a:spcPct val="100000"/>
              </a:lnSpc>
              <a:spcBef>
                <a:spcPts val="457"/>
              </a:spcBef>
            </a:pPr>
            <a:r>
              <a:rPr sz="1500" b="1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</a:t>
            </a:r>
            <a:r>
              <a:rPr sz="1500" b="1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量子测量持续突破经典测量极限</a:t>
            </a:r>
            <a:endParaRPr lang="KaiTi" altLang="KaiTi" sz="15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368934" algn="l" rtl="0" eaLnBrk="0">
              <a:lnSpc>
                <a:spcPct val="84000"/>
              </a:lnSpc>
              <a:spcBef>
                <a:spcPts val="424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精密测量技术作为从物理世界获取信息的主要途径，在信息技术</a:t>
            </a:r>
            <a:endParaRPr lang="FangSong" altLang="FangSong" sz="1400"/>
          </a:p>
          <a:p>
            <a:pPr marL="13334" indent="22859" algn="l" rtl="0" eaLnBrk="0">
              <a:lnSpc>
                <a:spcPct val="187000"/>
              </a:lnSpc>
              <a:spcBef>
                <a:spcPts val="42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中起着至关重要的作用。精密测量的本质是测量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系统与待测物理量的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相互作用，通过测量系统性质的变化表征待测物理量的大小。经典测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量方法的精度往往受限于衍射极限、散粒噪声和海森堡极限等因素，</a:t>
            </a:r>
            <a:r>
              <a:rPr sz="14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测量精度的提升面临一定困难。量子测量在此背景下应运而生， 其基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于微观粒子系统和量子力学特性实现对物理量进行高精度的测量，可 以突破经典力学框架下的测量极限，从而实现更加准确、精细和可靠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的测量。</a:t>
            </a:r>
            <a:endParaRPr lang="FangSong" altLang="FangSong" sz="1400"/>
          </a:p>
          <a:p>
            <a:pPr marL="374650" algn="l" rtl="0" eaLnBrk="0">
              <a:lnSpc>
                <a:spcPct val="84000"/>
              </a:lnSpc>
              <a:spcBef>
                <a:spcPts val="1523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近年来量子测量持续突破经典测量的物理极限，在不同测量领域</a:t>
            </a:r>
            <a:endParaRPr lang="FangSong" altLang="FangSong" sz="1400"/>
          </a:p>
          <a:p>
            <a:pPr marL="12700" indent="3175" algn="l" rtl="0" eaLnBrk="0">
              <a:lnSpc>
                <a:spcPct val="187000"/>
              </a:lnSpc>
              <a:spcBef>
                <a:spcPts val="15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展示了量子优势。 代表性样机产品涉及量子干涉仪、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量子磁梯度仪、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微波量子雷达等多种类型，被测物理量则涵盖了磁场、 频率、相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位、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光谱等多个方向。此类研究成果表明，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基于量子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测量的解决方案不仅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在理论上能够突破标准量子极限，同时验证了其性能优于当前已有的 同类型经典测量设备的最高水平，这为开拓可实用的量子测量技术打 开了新的空间。未来随着量子测量技术的发展，不同领域的量子测量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样机产品将会实现更大的量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子优势。</a:t>
            </a:r>
            <a:endParaRPr lang="FangSong" altLang="FangSong" sz="1400"/>
          </a:p>
        </p:txBody>
      </p:sp>
      <p:sp>
        <p:nvSpPr>
          <p:cNvPr id="68" name="textbox 68"/>
          <p:cNvSpPr/>
          <p:nvPr/>
        </p:nvSpPr>
        <p:spPr>
          <a:xfrm>
            <a:off x="2626341" y="763384"/>
            <a:ext cx="2307589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6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量子信息技术产业发展报告（2023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年）</a:t>
            </a:r>
            <a:endParaRPr lang="SimHei" altLang="SimHei" sz="1000"/>
          </a:p>
        </p:txBody>
      </p:sp>
      <p:sp>
        <p:nvSpPr>
          <p:cNvPr id="70" name="path"/>
          <p:cNvSpPr/>
          <p:nvPr/>
        </p:nvSpPr>
        <p:spPr>
          <a:xfrm>
            <a:off x="1124635" y="941578"/>
            <a:ext cx="5316601" cy="9143"/>
          </a:xfrm>
          <a:custGeom>
            <a:rect l="0" t="0" r="0" b="0"/>
            <a:pathLst>
              <a:path w="8372" h="14">
                <a:moveTo>
                  <a:pt x="0" y="14"/>
                </a:moveTo>
                <a:lnTo>
                  <a:pt x="8372" y="14"/>
                </a:lnTo>
                <a:lnTo>
                  <a:pt x="8372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2" name="textbox 72"/>
          <p:cNvSpPr/>
          <p:nvPr/>
        </p:nvSpPr>
        <p:spPr>
          <a:xfrm>
            <a:off x="3855856" y="9445819"/>
            <a:ext cx="87630" cy="1447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4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textbox 74"/>
          <p:cNvSpPr/>
          <p:nvPr/>
        </p:nvSpPr>
        <p:spPr>
          <a:xfrm>
            <a:off x="1130477" y="1215266"/>
            <a:ext cx="5450204" cy="8072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26"/>
              </a:lnSpc>
            </a:pPr>
            <a:endParaRPr lang="Arial" altLang="Arial" sz="100"/>
          </a:p>
          <a:p>
            <a:pPr marL="431800" algn="l" rtl="0" eaLnBrk="0">
              <a:lnSpc>
                <a:spcPct val="100000"/>
              </a:lnSpc>
            </a:pP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二、</a:t>
            </a:r>
            <a:r>
              <a:rPr sz="15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政策布局投资</a:t>
            </a:r>
            <a:endParaRPr lang="SimHei" altLang="SimHei" sz="15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marL="471169" algn="l" rtl="0" eaLnBrk="0">
              <a:lnSpc>
                <a:spcPct val="99000"/>
              </a:lnSpc>
              <a:spcBef>
                <a:spcPts val="451"/>
              </a:spcBef>
            </a:pPr>
            <a:r>
              <a:rPr sz="1500" b="1" kern="0" spc="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(一)国际政策布局</a:t>
            </a:r>
            <a:endParaRPr lang="KaiTi" altLang="KaiTi" sz="15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algn="r" rtl="0" eaLnBrk="0">
              <a:lnSpc>
                <a:spcPct val="84000"/>
              </a:lnSpc>
              <a:spcBef>
                <a:spcPts val="424"/>
              </a:spcBef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欧美多国持续在量子科技领域提供政策资金支持，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围绕战略规划、</a:t>
            </a:r>
            <a:endParaRPr lang="FangSong" altLang="FangSong" sz="1400"/>
          </a:p>
          <a:p>
            <a:pPr marL="19050" indent="3175" algn="l" rtl="0" eaLnBrk="0">
              <a:lnSpc>
                <a:spcPct val="191000"/>
              </a:lnSpc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政策措施、组织机制前沿研究、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应用探索、</a:t>
            </a:r>
            <a:r>
              <a:rPr sz="1400" kern="0" spc="-1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产业培育和人才培养等领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域，积极争夺量子信息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技术制高点。</a:t>
            </a:r>
            <a:endParaRPr lang="FangSong" altLang="FangSong" sz="14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432434" algn="l" rtl="0" eaLnBrk="0">
              <a:lnSpc>
                <a:spcPct val="100000"/>
              </a:lnSpc>
              <a:spcBef>
                <a:spcPts val="457"/>
              </a:spcBef>
            </a:pPr>
            <a:r>
              <a:rPr sz="1500" b="1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</a:t>
            </a:r>
            <a:r>
              <a:rPr sz="1500" b="1" kern="0" spc="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美国</a:t>
            </a:r>
            <a:endParaRPr lang="KaiTi" altLang="KaiTi" sz="15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381634" algn="l" rtl="0" eaLnBrk="0">
              <a:lnSpc>
                <a:spcPct val="84000"/>
              </a:lnSpc>
              <a:spcBef>
                <a:spcPts val="430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美国是世界上最早开展量子信息技术研究的国家之一，尤其注重</a:t>
            </a:r>
            <a:endParaRPr lang="FangSong" altLang="FangSong" sz="1400"/>
          </a:p>
          <a:p>
            <a:pPr marL="16509" indent="6985" algn="l" rtl="0" eaLnBrk="0">
              <a:lnSpc>
                <a:spcPct val="186000"/>
              </a:lnSpc>
              <a:spcBef>
                <a:spcPts val="123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通过政府指导推动量子信息技术的发展，国家战略部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署围绕顶层设计、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组织机制、 专项计划、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生态建设等方面展开。一是在顶层设计方面，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制定出台《国家量子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倡议法案（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NQI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）》，统一部署全国量子信息技术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系列行动。该法案是美国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统筹国内力量推进量子信息技术发展的法律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基础，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也是谋求量子信息技术及其应用全球领导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地位的战略规划。二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是在组织机制方面， 依托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NQI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法案建立了一套完整的组织体系，国  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家技术标准局（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NIST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）、</a:t>
            </a:r>
            <a:r>
              <a:rPr sz="1400" kern="0" spc="-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国家科学基金会（</a:t>
            </a:r>
            <a:r>
              <a:rPr sz="1400" kern="0" spc="-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NSF</a:t>
            </a:r>
            <a:r>
              <a:rPr sz="1400" kern="0" spc="-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）、能源部（</a:t>
            </a:r>
            <a:r>
              <a:rPr sz="1400" kern="0" spc="-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DoE</a:t>
            </a:r>
            <a:r>
              <a:rPr sz="1400" kern="0" spc="-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）、国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防部（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DoD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）、国家航空航天局（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NASA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）等部门各司其职，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同时设立  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量子信息科学跨机构协调组织，主要包括量子信息科学小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组委员会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SCQIS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）、国家量子协调办公室（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NQCO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）、量子科学对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经济和安全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影响小组委员会（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ESIX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）、国家量子计划咨询委员会（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NQIAC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）等，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全面加强统筹实施。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三是在专项计划方面， 美国在量子信息领域积极  </a:t>
            </a:r>
            <a:r>
              <a:rPr sz="1400" kern="0" spc="-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构建战略优势。美国已推出的专项计划主要包括《国家战略计算计划》、</a:t>
            </a:r>
            <a:endParaRPr lang="FangSong" altLang="FangSong" sz="1400"/>
          </a:p>
        </p:txBody>
      </p:sp>
      <p:sp>
        <p:nvSpPr>
          <p:cNvPr id="76" name="textbox 76"/>
          <p:cNvSpPr/>
          <p:nvPr/>
        </p:nvSpPr>
        <p:spPr>
          <a:xfrm>
            <a:off x="2626341" y="763384"/>
            <a:ext cx="2307589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6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量子信息技术产业发展报告（2023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年）</a:t>
            </a:r>
            <a:endParaRPr lang="SimHei" altLang="SimHei" sz="1000"/>
          </a:p>
        </p:txBody>
      </p:sp>
      <p:sp>
        <p:nvSpPr>
          <p:cNvPr id="78" name="path"/>
          <p:cNvSpPr/>
          <p:nvPr/>
        </p:nvSpPr>
        <p:spPr>
          <a:xfrm>
            <a:off x="1124635" y="941578"/>
            <a:ext cx="5316601" cy="9143"/>
          </a:xfrm>
          <a:custGeom>
            <a:rect l="0" t="0" r="0" b="0"/>
            <a:pathLst>
              <a:path w="8372" h="14">
                <a:moveTo>
                  <a:pt x="0" y="14"/>
                </a:moveTo>
                <a:lnTo>
                  <a:pt x="8372" y="14"/>
                </a:lnTo>
                <a:lnTo>
                  <a:pt x="8372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0" name="textbox 80"/>
          <p:cNvSpPr/>
          <p:nvPr/>
        </p:nvSpPr>
        <p:spPr>
          <a:xfrm>
            <a:off x="3859074" y="9443941"/>
            <a:ext cx="84455" cy="14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92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textbox 82"/>
          <p:cNvSpPr/>
          <p:nvPr/>
        </p:nvSpPr>
        <p:spPr>
          <a:xfrm>
            <a:off x="1130477" y="1227069"/>
            <a:ext cx="5363209" cy="73583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56"/>
              </a:lnSpc>
            </a:pPr>
            <a:endParaRPr lang="Arial" altLang="Arial" sz="100"/>
          </a:p>
          <a:p>
            <a:pPr marL="101600" algn="l" rtl="0" eaLnBrk="0">
              <a:lnSpc>
                <a:spcPct val="84000"/>
              </a:lnSpc>
            </a:pP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《国家人工智能计划</a:t>
            </a:r>
            <a:r>
              <a:rPr sz="1400" kern="0" spc="-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》、《量子信息科技人才培养国家战略规划》等。</a:t>
            </a:r>
            <a:endParaRPr lang="FangSong" altLang="FangSong" sz="1400"/>
          </a:p>
          <a:p>
            <a:pPr marL="34290" indent="5080" algn="l" rtl="0" eaLnBrk="0">
              <a:lnSpc>
                <a:spcPct val="191000"/>
              </a:lnSpc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四是在生态体系建设方面，美国通过政府引导、企业和大学全力融入、</a:t>
            </a:r>
            <a:r>
              <a:rPr sz="14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国际盟友积极参与，形成了多方共建的量子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信息生态体系。</a:t>
            </a:r>
            <a:endParaRPr lang="FangSong" altLang="FangSong" sz="1400"/>
          </a:p>
          <a:p>
            <a:pPr marL="370840" algn="l" rtl="0" eaLnBrk="0">
              <a:lnSpc>
                <a:spcPct val="90000"/>
              </a:lnSpc>
              <a:spcBef>
                <a:spcPts val="1536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</a:t>
            </a:r>
            <a:r>
              <a:rPr sz="14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</a:t>
            </a:r>
            <a:r>
              <a:rPr sz="14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美国国家科学技术委员会《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NQI 2024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年年报》显</a:t>
            </a:r>
            <a:endParaRPr lang="FangSong" altLang="FangSong" sz="1400"/>
          </a:p>
          <a:p>
            <a:pPr marL="13334" indent="16509" algn="l" rtl="0" eaLnBrk="0">
              <a:lnSpc>
                <a:spcPct val="186000"/>
              </a:lnSpc>
              <a:spcBef>
                <a:spcPts val="45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示</a:t>
            </a:r>
            <a:r>
              <a:rPr sz="1300" kern="0" spc="-10" baseline="4006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，美国量子信息领域实际投资较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NQI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立法原计划的五年共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12.75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亿美元超出两倍有余，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2019-2023</a:t>
            </a:r>
            <a:r>
              <a:rPr sz="1400" kern="0" spc="2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财年投资额累计达</a:t>
            </a:r>
            <a:r>
              <a:rPr sz="1400" kern="0" spc="-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39.39</a:t>
            </a:r>
            <a:r>
              <a:rPr sz="1400" kern="0" spc="2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美元，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2024</a:t>
            </a:r>
            <a:r>
              <a:rPr sz="1400" kern="0" spc="2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年则将预计投资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9.68</a:t>
            </a:r>
            <a:r>
              <a:rPr sz="1400" kern="0" spc="2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亿美元，覆盖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量子传感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计量、量子计算、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量子网络、量子基础科研和量子工程技术五大领域。 其中，</a:t>
            </a:r>
            <a:r>
              <a:rPr sz="1400" kern="0" spc="-2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量子计算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领域投资占比最高，五年共计约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14</a:t>
            </a:r>
            <a:r>
              <a:rPr sz="14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亿美元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，其他领域投资保持稳定。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DoE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NSF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NIST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是三大金主，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其中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oE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和</a:t>
            </a:r>
            <a:r>
              <a:rPr sz="1400" kern="0" spc="-3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NSF</a:t>
            </a:r>
            <a:r>
              <a:rPr sz="14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五年来已在量子信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息领域分别累积投资超过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</a:t>
            </a:r>
            <a:r>
              <a:rPr sz="1400" kern="0" spc="2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亿和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</a:t>
            </a:r>
            <a:r>
              <a:rPr sz="14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亿美元， 分别计划将在</a:t>
            </a:r>
            <a:r>
              <a:rPr sz="14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2024</a:t>
            </a:r>
            <a:r>
              <a:rPr sz="14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投入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2.9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亿和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3.4</a:t>
            </a:r>
            <a:r>
              <a:rPr sz="14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美元。</a:t>
            </a:r>
            <a:endParaRPr lang="FangSong" altLang="FangSong" sz="1400"/>
          </a:p>
          <a:p>
            <a:pPr marL="381634" algn="l" rtl="0" eaLnBrk="0">
              <a:lnSpc>
                <a:spcPct val="90000"/>
              </a:lnSpc>
              <a:spcBef>
                <a:spcPts val="1533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美国</a:t>
            </a:r>
            <a:r>
              <a:rPr sz="1400" kern="0" spc="-2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2018</a:t>
            </a: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年底通过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NQI</a:t>
            </a:r>
            <a:r>
              <a:rPr sz="1400" kern="0" spc="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立法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，法案中多项授权于</a:t>
            </a:r>
            <a:r>
              <a:rPr sz="1400" kern="0" spc="-2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r>
              <a:rPr sz="14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400" kern="0" spc="-2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</a:t>
            </a:r>
            <a:r>
              <a:rPr sz="1400" kern="0" spc="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</a:t>
            </a:r>
            <a:endParaRPr lang="FangSong" altLang="FangSong" sz="1400"/>
          </a:p>
          <a:p>
            <a:pPr marL="18415" indent="8254" algn="l" rtl="0" eaLnBrk="0">
              <a:lnSpc>
                <a:spcPct val="186000"/>
              </a:lnSpc>
              <a:spcBef>
                <a:spcPts val="38"/>
              </a:spcBef>
            </a:pP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到期，</a:t>
            </a:r>
            <a:r>
              <a:rPr sz="1400" kern="0" spc="-2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2024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年是</a:t>
            </a:r>
            <a:r>
              <a:rPr sz="1400" kern="0" spc="-3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NQI</a:t>
            </a:r>
            <a:r>
              <a:rPr sz="14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法案的关键时刻。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</a:t>
            </a:r>
            <a:r>
              <a:rPr sz="14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</a:t>
            </a:r>
            <a:r>
              <a:rPr sz="1400" kern="0" spc="-4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美国众议院科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学、空间和技术委员会主席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Frank Lucas</a:t>
            </a:r>
            <a:r>
              <a:rPr sz="14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和首席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委员</a:t>
            </a:r>
            <a:r>
              <a:rPr sz="1400" kern="0" spc="-3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Zoe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Lofgren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代表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委员会正式提出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H.R.6213 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法案</a:t>
            </a:r>
            <a:r>
              <a:rPr sz="1300" kern="0" spc="20" baseline="4006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，即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《国家量子倡议再授权法案》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National Quantum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Initiative Reauthorization</a:t>
            </a:r>
            <a:r>
              <a:rPr sz="14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Act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），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以推进美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国的量子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科学技术保持全球领导地位，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</a:t>
            </a:r>
            <a:r>
              <a:rPr sz="14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月通过该法案的重新授权。《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国家量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子倡议再授权法案》建立在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NQ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法案的基础之上，以确保美国继续</a:t>
            </a:r>
            <a:endParaRPr lang="FangSong" altLang="FangSong" sz="1400"/>
          </a:p>
        </p:txBody>
      </p:sp>
      <p:sp>
        <p:nvSpPr>
          <p:cNvPr id="84" name="textbox 84"/>
          <p:cNvSpPr/>
          <p:nvPr/>
        </p:nvSpPr>
        <p:spPr>
          <a:xfrm>
            <a:off x="1131823" y="9007653"/>
            <a:ext cx="5300345" cy="406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172"/>
              </a:lnSpc>
            </a:pPr>
            <a:endParaRPr lang="Arial" altLang="Arial" sz="100"/>
          </a:p>
          <a:p>
            <a:pPr marL="125095" indent="-105410" algn="l" rtl="0" eaLnBrk="0">
              <a:lnSpc>
                <a:spcPct val="96000"/>
              </a:lnSpc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https://www.quantum.gov/the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-national-quantum-initiative-supplement-to-the-presidents-fy-2024-budget-r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eleased /</a:t>
            </a:r>
            <a:endParaRPr lang="Times New Roman" altLang="Times New Roman" sz="9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3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https://science.house.gov/2023/11/the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-national-quantum-initiative-reauthorization-act</a:t>
            </a:r>
            <a:endParaRPr lang="Times New Roman" altLang="Times New Roman" sz="900"/>
          </a:p>
        </p:txBody>
      </p:sp>
      <p:sp>
        <p:nvSpPr>
          <p:cNvPr id="86" name="textbox 86"/>
          <p:cNvSpPr/>
          <p:nvPr/>
        </p:nvSpPr>
        <p:spPr>
          <a:xfrm>
            <a:off x="2626341" y="763384"/>
            <a:ext cx="2307589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6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量子信息技术产业发展报告（2023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年）</a:t>
            </a:r>
            <a:endParaRPr lang="SimHei" altLang="SimHei" sz="1000"/>
          </a:p>
        </p:txBody>
      </p:sp>
      <p:sp>
        <p:nvSpPr>
          <p:cNvPr id="88" name="path"/>
          <p:cNvSpPr/>
          <p:nvPr/>
        </p:nvSpPr>
        <p:spPr>
          <a:xfrm>
            <a:off x="1124635" y="941578"/>
            <a:ext cx="5316601" cy="9143"/>
          </a:xfrm>
          <a:custGeom>
            <a:rect l="0" t="0" r="0" b="0"/>
            <a:pathLst>
              <a:path w="8372" h="14">
                <a:moveTo>
                  <a:pt x="0" y="14"/>
                </a:moveTo>
                <a:lnTo>
                  <a:pt x="8372" y="14"/>
                </a:lnTo>
                <a:lnTo>
                  <a:pt x="8372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" name="path"/>
          <p:cNvSpPr/>
          <p:nvPr/>
        </p:nvSpPr>
        <p:spPr>
          <a:xfrm>
            <a:off x="1497964" y="8817355"/>
            <a:ext cx="1829054" cy="9144"/>
          </a:xfrm>
          <a:custGeom>
            <a:rect l="0" t="0" r="0" b="0"/>
            <a:pathLst>
              <a:path w="2880" h="14">
                <a:moveTo>
                  <a:pt x="0" y="14"/>
                </a:moveTo>
                <a:lnTo>
                  <a:pt x="2880" y="14"/>
                </a:lnTo>
                <a:lnTo>
                  <a:pt x="2880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" name="textbox 92"/>
          <p:cNvSpPr/>
          <p:nvPr/>
        </p:nvSpPr>
        <p:spPr>
          <a:xfrm>
            <a:off x="3856258" y="9443941"/>
            <a:ext cx="87630" cy="14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24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textbox 94"/>
          <p:cNvSpPr/>
          <p:nvPr/>
        </p:nvSpPr>
        <p:spPr>
          <a:xfrm>
            <a:off x="1128084" y="1227069"/>
            <a:ext cx="5361304" cy="79070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56"/>
              </a:lnSpc>
            </a:pPr>
            <a:endParaRPr lang="Arial" altLang="Arial" sz="100"/>
          </a:p>
          <a:p>
            <a:pPr marL="21590" algn="l" rtl="0" eaLnBrk="0">
              <a:lnSpc>
                <a:spcPct val="84000"/>
              </a:lnSpc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加速量子科学的突破，</a:t>
            </a:r>
            <a:r>
              <a:rPr sz="1400" kern="0" spc="-3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加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强美国的量子生态系统，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以保持美国在未来</a:t>
            </a:r>
            <a:endParaRPr lang="FangSong" altLang="FangSong" sz="1400"/>
          </a:p>
          <a:p>
            <a:pPr marL="12700" indent="15240" algn="l" rtl="0" eaLnBrk="0">
              <a:lnSpc>
                <a:spcPct val="186000"/>
              </a:lnSpc>
              <a:spcBef>
                <a:spcPts val="136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几十年的竞争力。《国家量子倡议再授权法案》的核心要点主要包括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以下几点：要求白宫科技政策办公室制定一项战略， 与美国盟友开展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量子研究工作合作，以加强美国在这一领域的世界竞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争力；授权</a:t>
            </a:r>
            <a:r>
              <a:rPr sz="1400" kern="0" spc="-3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NIST  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建立最多三个中心以推进量子传感、测量和工程方面的研究；加强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NSF</a:t>
            </a:r>
            <a:r>
              <a:rPr sz="14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的学生培训、奖学金和其他人才计划；授权设立一个新的</a:t>
            </a:r>
            <a:r>
              <a:rPr sz="1400" kern="0" spc="-3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NS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F</a:t>
            </a:r>
            <a:r>
              <a:rPr sz="14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多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学科协调中心，以在教育单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位和更大的量子产业生态系统之间建立新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的人才管道，并授权通过</a:t>
            </a:r>
            <a:r>
              <a:rPr sz="1400" kern="0" spc="-3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NSF</a:t>
            </a:r>
            <a:r>
              <a:rPr sz="14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下属技术、创新与伙伴关系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TIP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）理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事会设立新的量子测试平台；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指示</a:t>
            </a:r>
            <a:r>
              <a:rPr sz="14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DOE</a:t>
            </a:r>
            <a:r>
              <a:rPr sz="1400" kern="0" spc="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制定促进量子计算商业化的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战略，并支持量子工厂的发展，以满足量子供应链的设备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和材料需求；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将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NASA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列入接受法案资助的机构名单，并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授权其成立量子科技研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究所，专注于太空和航空应用。</a:t>
            </a:r>
            <a:endParaRPr lang="FangSong" altLang="FangSong" sz="14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427990" algn="l" rtl="0" eaLnBrk="0">
              <a:lnSpc>
                <a:spcPts val="1909"/>
              </a:lnSpc>
              <a:spcBef>
                <a:spcPts val="458"/>
              </a:spcBef>
            </a:pPr>
            <a:r>
              <a:rPr sz="1500" b="1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</a:t>
            </a:r>
            <a:r>
              <a:rPr sz="1500" b="1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欧盟</a:t>
            </a:r>
            <a:endParaRPr lang="KaiTi" altLang="KaiTi" sz="15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381000" algn="l" rtl="0" eaLnBrk="0">
              <a:lnSpc>
                <a:spcPct val="84000"/>
              </a:lnSpc>
              <a:spcBef>
                <a:spcPts val="421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上世纪九十年代，欧盟及相关国家意识到量子信息技术的巨大潜</a:t>
            </a:r>
            <a:endParaRPr lang="FangSong" altLang="FangSong" sz="1400"/>
          </a:p>
          <a:p>
            <a:pPr marL="25400" indent="-635" algn="l" rtl="0" eaLnBrk="0">
              <a:lnSpc>
                <a:spcPct val="187000"/>
              </a:lnSpc>
              <a:spcBef>
                <a:spcPts val="42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力，</a:t>
            </a:r>
            <a:r>
              <a:rPr sz="1400" kern="0" spc="-3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持续对泛欧洲乃至全球的量子信息技术研究给予重点支持。在组 织机制方面，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欧盟围绕量子技术旗舰计划共同设立五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个机构，分别是 出资方委员会（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BoF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）、战略指导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委员会（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SAB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）、科学与工程委员会 </a:t>
            </a:r>
            <a:r>
              <a:rPr sz="1400" kern="0" spc="-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400" kern="0" spc="-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SEB</a:t>
            </a:r>
            <a:r>
              <a:rPr sz="1400" kern="0" spc="-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）、量子社区网络（</a:t>
            </a:r>
            <a:r>
              <a:rPr sz="1400" kern="0" spc="-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QCN</a:t>
            </a:r>
            <a:r>
              <a:rPr sz="1400" kern="0" spc="-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）和协调支持行动办公室（</a:t>
            </a:r>
            <a:r>
              <a:rPr sz="1400" kern="0" spc="-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CSA-QFlag</a:t>
            </a:r>
            <a:r>
              <a:rPr sz="1400" kern="0" spc="-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）。</a:t>
            </a:r>
            <a:r>
              <a:rPr sz="14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具体执行过程中，欧盟量子技术旗舰计划项目信息首先由量子社区网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络收集， 经协调支持行动办公室汇总到战略指导委员会进行评估。经</a:t>
            </a:r>
            <a:endParaRPr lang="FangSong" altLang="FangSong" sz="1400"/>
          </a:p>
        </p:txBody>
      </p:sp>
      <p:sp>
        <p:nvSpPr>
          <p:cNvPr id="96" name="textbox 96"/>
          <p:cNvSpPr/>
          <p:nvPr/>
        </p:nvSpPr>
        <p:spPr>
          <a:xfrm>
            <a:off x="2626341" y="763384"/>
            <a:ext cx="2307589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6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量子信息技术产业发展报告（2023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年）</a:t>
            </a:r>
            <a:endParaRPr lang="SimHei" altLang="SimHei" sz="1000"/>
          </a:p>
        </p:txBody>
      </p:sp>
      <p:sp>
        <p:nvSpPr>
          <p:cNvPr id="98" name="path"/>
          <p:cNvSpPr/>
          <p:nvPr/>
        </p:nvSpPr>
        <p:spPr>
          <a:xfrm>
            <a:off x="1124635" y="941578"/>
            <a:ext cx="5316601" cy="9143"/>
          </a:xfrm>
          <a:custGeom>
            <a:rect l="0" t="0" r="0" b="0"/>
            <a:pathLst>
              <a:path w="8372" h="14">
                <a:moveTo>
                  <a:pt x="0" y="14"/>
                </a:moveTo>
                <a:lnTo>
                  <a:pt x="8372" y="14"/>
                </a:lnTo>
                <a:lnTo>
                  <a:pt x="8372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0" name="textbox 100"/>
          <p:cNvSpPr/>
          <p:nvPr/>
        </p:nvSpPr>
        <p:spPr>
          <a:xfrm>
            <a:off x="3833057" y="9443941"/>
            <a:ext cx="144145" cy="14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92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textbox 102"/>
          <p:cNvSpPr/>
          <p:nvPr/>
        </p:nvSpPr>
        <p:spPr>
          <a:xfrm>
            <a:off x="1132363" y="1227069"/>
            <a:ext cx="5360034" cy="6962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56"/>
              </a:lnSpc>
            </a:pPr>
            <a:endParaRPr lang="Arial" altLang="Arial" sz="100"/>
          </a:p>
          <a:p>
            <a:pPr marL="29209" algn="l" rtl="0" eaLnBrk="0">
              <a:lnSpc>
                <a:spcPct val="84000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战略指导委员会评估通过或提议的项目在出资方委员会同意后，会获</a:t>
            </a:r>
            <a:endParaRPr lang="FangSong" altLang="FangSong" sz="1400"/>
          </a:p>
          <a:p>
            <a:pPr marL="19050" indent="635" algn="l" rtl="0" eaLnBrk="0">
              <a:lnSpc>
                <a:spcPct val="188000"/>
              </a:lnSpc>
              <a:spcBef>
                <a:spcPts val="30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得旗舰项目资金支持并交由科学与工程委员会开展实施。开始实施之 后，科学与工程委员会不断向战略指导委员会和出资方委员会汇报各 项目进展，或由各项目协调人经协调支持行动办公室直接向战略指导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委员会汇报情况。</a:t>
            </a:r>
            <a:endParaRPr lang="FangSong" altLang="FangSong" sz="1400"/>
          </a:p>
          <a:p>
            <a:pPr marL="376554" algn="l" rtl="0" eaLnBrk="0">
              <a:lnSpc>
                <a:spcPct val="84000"/>
              </a:lnSpc>
              <a:spcBef>
                <a:spcPts val="1526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近年来，欧盟积极布局并出台了一系列量子科技战略以及专项计</a:t>
            </a:r>
            <a:endParaRPr lang="FangSong" altLang="FangSong" sz="1400"/>
          </a:p>
          <a:p>
            <a:pPr marL="12700" indent="10160" algn="l" rtl="0" eaLnBrk="0">
              <a:lnSpc>
                <a:spcPct val="186000"/>
              </a:lnSpc>
              <a:spcBef>
                <a:spcPts val="118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划，目标是在全球量子科技竞争中赢得主动。欧盟主推的《量子技术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旗舰计划》于</a:t>
            </a:r>
            <a:r>
              <a:rPr sz="1400" kern="0" spc="-3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2018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年正式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实施，</a:t>
            </a:r>
            <a:r>
              <a:rPr sz="1400" kern="0" spc="-2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投资约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亿欧元，计划十年内分三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个发展阶段发展量子信息技术。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2022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</a:t>
            </a:r>
            <a:r>
              <a:rPr sz="14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欧盟发布《欧盟战略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研究和产业议程（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SRIA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）》</a:t>
            </a:r>
            <a:r>
              <a:rPr sz="1300" kern="0" spc="-40" baseline="4006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8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，基于量子计算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、量子模拟、量子通信、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量子传感与计量等四大技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术支柱，结合基础量子科学、工程和使能技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术等主题，概述了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203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</a:t>
            </a:r>
            <a:r>
              <a:rPr sz="1400" kern="0" spc="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年量子技术发展路线图，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旨在使现有议程与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即将推出的一系列计划保持一致。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r>
              <a:rPr sz="14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年，</a:t>
            </a:r>
            <a:r>
              <a:rPr sz="1400" kern="0" spc="-3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欧盟发布《欧洲量子旗舰 </a:t>
            </a:r>
            <a:r>
              <a:rPr sz="1400" kern="0" spc="-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计划阶段性报告》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-40" baseline="4006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，回顾四年来研究项目的亮点成就，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研究项目对旗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舰计划目标的贡献以及面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临的挑战，并展望了计划下一阶段的布局举 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措与目标。</a:t>
            </a:r>
            <a:r>
              <a:rPr sz="1400" kern="0" spc="-2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欧盟</a:t>
            </a:r>
            <a:r>
              <a:rPr sz="1400" kern="0" spc="-4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量子技术旗舰</a:t>
            </a:r>
            <a:r>
              <a:rPr sz="1400" kern="0" spc="-4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计划推</a:t>
            </a:r>
            <a:r>
              <a:rPr sz="1400" kern="0" spc="-2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出</a:t>
            </a:r>
            <a:r>
              <a:rPr sz="1400" kern="0" spc="-3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欧</a:t>
            </a:r>
            <a:r>
              <a:rPr sz="1400" kern="0" spc="-3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洲</a:t>
            </a:r>
            <a:r>
              <a:rPr sz="1400" kern="0" spc="-4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</a:t>
            </a:r>
            <a:r>
              <a:rPr sz="1400" kern="0" spc="-4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子计</a:t>
            </a:r>
            <a:r>
              <a:rPr sz="1400" kern="0" spc="-4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算机项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目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“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OpenSuperQPlus</a:t>
            </a:r>
            <a:r>
              <a:rPr sz="1400" kern="0" spc="-2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”</a:t>
            </a:r>
            <a:r>
              <a:rPr sz="1300" kern="0" spc="-10" baseline="4006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，旨在建立一个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00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量子位的量子计算系统。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欧盟量子技术旗舰计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划启动新项目“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PASQuanS2</a:t>
            </a:r>
            <a:r>
              <a:rPr sz="1300" kern="0" spc="-30" baseline="4006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，旨在开发一个能够</a:t>
            </a:r>
            <a:endParaRPr lang="FangSong" altLang="FangSong" sz="1400"/>
          </a:p>
        </p:txBody>
      </p:sp>
      <p:sp>
        <p:nvSpPr>
          <p:cNvPr id="104" name="textbox 104"/>
          <p:cNvSpPr/>
          <p:nvPr/>
        </p:nvSpPr>
        <p:spPr>
          <a:xfrm>
            <a:off x="1131442" y="8876588"/>
            <a:ext cx="4084954" cy="537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81"/>
              </a:lnSpc>
            </a:pPr>
            <a:endParaRPr lang="Arial" altLang="Arial" sz="100"/>
          </a:p>
          <a:p>
            <a:pPr marL="14604" algn="l" rtl="0" eaLnBrk="0">
              <a:lnSpc>
                <a:spcPct val="85000"/>
              </a:lnSpc>
            </a:pPr>
            <a:r>
              <a:rPr sz="900" kern="0" spc="1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5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://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qt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.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eu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//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app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/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uploads/2022/11/Quantum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-Flagship_SRIA_2022.pdf</a:t>
            </a:r>
            <a:endParaRPr lang="Times New Roman" altLang="Times New Roman" sz="900"/>
          </a:p>
          <a:p>
            <a:pPr marL="13970" indent="-1905" algn="l" rtl="0" eaLnBrk="0">
              <a:lnSpc>
                <a:spcPct val="91000"/>
              </a:lnSpc>
              <a:spcBef>
                <a:spcPts val="113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https://digital-strategy.ec.europa.eu/en/news/quantum-tech-flagship-ramp-phase-repor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 </a:t>
            </a: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3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https://www.opensuperqplus.e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3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u/</a:t>
            </a:r>
            <a:endParaRPr lang="Times New Roman" altLang="Times New Roman" sz="900"/>
          </a:p>
          <a:p>
            <a:pPr marL="14604" algn="l" rtl="0" eaLnBrk="0">
              <a:lnSpc>
                <a:spcPct val="86000"/>
              </a:lnSpc>
              <a:spcBef>
                <a:spcPts val="103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5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https://pasquans2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.eu/</a:t>
            </a:r>
            <a:endParaRPr lang="Times New Roman" altLang="Times New Roman" sz="900"/>
          </a:p>
        </p:txBody>
      </p:sp>
      <p:sp>
        <p:nvSpPr>
          <p:cNvPr id="106" name="textbox 106"/>
          <p:cNvSpPr/>
          <p:nvPr/>
        </p:nvSpPr>
        <p:spPr>
          <a:xfrm>
            <a:off x="2626341" y="763384"/>
            <a:ext cx="2307589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6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量子信息技术产业发展报告（2023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年）</a:t>
            </a:r>
            <a:endParaRPr lang="SimHei" altLang="SimHei" sz="1000"/>
          </a:p>
        </p:txBody>
      </p:sp>
      <p:sp>
        <p:nvSpPr>
          <p:cNvPr id="108" name="path"/>
          <p:cNvSpPr/>
          <p:nvPr/>
        </p:nvSpPr>
        <p:spPr>
          <a:xfrm>
            <a:off x="1124635" y="941578"/>
            <a:ext cx="5316601" cy="9143"/>
          </a:xfrm>
          <a:custGeom>
            <a:rect l="0" t="0" r="0" b="0"/>
            <a:pathLst>
              <a:path w="8372" h="14">
                <a:moveTo>
                  <a:pt x="0" y="14"/>
                </a:moveTo>
                <a:lnTo>
                  <a:pt x="8372" y="14"/>
                </a:lnTo>
                <a:lnTo>
                  <a:pt x="8372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0" name="path"/>
          <p:cNvSpPr/>
          <p:nvPr/>
        </p:nvSpPr>
        <p:spPr>
          <a:xfrm>
            <a:off x="1497964" y="8686292"/>
            <a:ext cx="1829054" cy="9143"/>
          </a:xfrm>
          <a:custGeom>
            <a:rect l="0" t="0" r="0" b="0"/>
            <a:pathLst>
              <a:path w="2880" h="14">
                <a:moveTo>
                  <a:pt x="0" y="14"/>
                </a:moveTo>
                <a:lnTo>
                  <a:pt x="2880" y="14"/>
                </a:lnTo>
                <a:lnTo>
                  <a:pt x="2880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2" name="textbox 112"/>
          <p:cNvSpPr/>
          <p:nvPr/>
        </p:nvSpPr>
        <p:spPr>
          <a:xfrm>
            <a:off x="3836105" y="9443941"/>
            <a:ext cx="139700" cy="14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77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textbox 114"/>
          <p:cNvSpPr/>
          <p:nvPr/>
        </p:nvSpPr>
        <p:spPr>
          <a:xfrm>
            <a:off x="1130477" y="1227069"/>
            <a:ext cx="5351779" cy="72459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56"/>
              </a:lnSpc>
            </a:pPr>
            <a:endParaRPr lang="Arial" altLang="Arial" sz="100"/>
          </a:p>
          <a:p>
            <a:pPr marL="26034" algn="l" rtl="0" eaLnBrk="0">
              <a:lnSpc>
                <a:spcPct val="84000"/>
              </a:lnSpc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处理多达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10000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个中性原子的量子模拟器，</a:t>
            </a:r>
            <a:r>
              <a:rPr sz="1400" kern="0" spc="-3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从而进一步改变欧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洲可编</a:t>
            </a:r>
            <a:endParaRPr lang="FangSong" altLang="FangSong" sz="1400"/>
          </a:p>
          <a:p>
            <a:pPr marL="20954" algn="l" rtl="0" eaLnBrk="0">
              <a:lnSpc>
                <a:spcPct val="189000"/>
              </a:lnSpc>
              <a:spcBef>
                <a:spcPts val="2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程量子模拟发展格局。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欧盟出资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1900</a:t>
            </a:r>
            <a:r>
              <a:rPr sz="14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万欧元成立</a:t>
            </a:r>
            <a:r>
              <a:rPr sz="1400" kern="0" spc="-3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Qu-Pilot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项目</a:t>
            </a:r>
            <a:r>
              <a:rPr sz="1300" kern="0" spc="-40" baseline="4006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r>
              <a:rPr sz="8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，该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项目将欧洲试点基础设施联合量子技术生产设施，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旨在加快欧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洲量子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技术工业创新走向市场，并帮助建立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可信赖的供应链。</a:t>
            </a:r>
            <a:endParaRPr lang="FangSong" altLang="FangSong" sz="14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423544" algn="l" rtl="0" eaLnBrk="0">
              <a:lnSpc>
                <a:spcPct val="100000"/>
              </a:lnSpc>
              <a:spcBef>
                <a:spcPts val="453"/>
              </a:spcBef>
            </a:pPr>
            <a:r>
              <a:rPr sz="1500" b="1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</a:t>
            </a:r>
            <a:r>
              <a:rPr sz="1500" b="1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英国</a:t>
            </a:r>
            <a:endParaRPr lang="KaiTi" altLang="KaiTi" sz="15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380365" algn="l" rtl="0" eaLnBrk="0">
              <a:lnSpc>
                <a:spcPct val="84000"/>
              </a:lnSpc>
              <a:spcBef>
                <a:spcPts val="430"/>
              </a:spcBef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英国在规划量子信息技术发展方面走在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欧洲前列。英国在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2014</a:t>
            </a:r>
            <a:endParaRPr lang="Times New Roman" altLang="Times New Roman" sz="1400"/>
          </a:p>
          <a:p>
            <a:pPr marL="17145" indent="3810" algn="l" rtl="0" eaLnBrk="0">
              <a:lnSpc>
                <a:spcPct val="186000"/>
              </a:lnSpc>
              <a:spcBef>
                <a:spcPts val="120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年率先出台全球首个量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子信息国家级发展政策《国家量子技术计划》，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通过两个五年期的规划，共计投资超过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亿英镑，建立了量子计算、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模拟、通信、传感和成像五大科技研究中心推动技术攻关， 同时大力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支持量子技术企业发展。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r>
              <a:rPr sz="1400" kern="0" spc="2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3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月，英国科学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创新与技术部发布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《国家量子战略（</a:t>
            </a:r>
            <a:r>
              <a:rPr sz="1400" kern="0" spc="-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NQS</a:t>
            </a:r>
            <a:r>
              <a:rPr sz="1400" kern="0" spc="-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）》</a:t>
            </a:r>
            <a:r>
              <a:rPr sz="1300" kern="0" spc="-20" baseline="4006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，开启未来十年</a:t>
            </a:r>
            <a:r>
              <a:rPr sz="1400" kern="0" spc="-3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</a:t>
            </a:r>
            <a:r>
              <a:rPr sz="14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亿英镑投资和新一轮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子信息技术产业发展规划。 战略中提出四个主要发展目标，一是确保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英国拥有领先的量子信息科技与工程技术；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二是支持量子技术企业发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展，</a:t>
            </a:r>
            <a:r>
              <a:rPr sz="1400" kern="0" spc="-3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促进投资、供应链和人力资源建设；</a:t>
            </a:r>
            <a:r>
              <a:rPr sz="1400" kern="0" spc="-1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三是加快量子信息技术应用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转化；</a:t>
            </a:r>
            <a:r>
              <a:rPr sz="1400" kern="0" spc="2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四是加强量子信息技术产业监管与国际治理合作。</a:t>
            </a:r>
            <a:endParaRPr lang="FangSong" altLang="FangSong" sz="14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425450" algn="l" rtl="0" eaLnBrk="0">
              <a:lnSpc>
                <a:spcPct val="99000"/>
              </a:lnSpc>
              <a:spcBef>
                <a:spcPts val="452"/>
              </a:spcBef>
            </a:pPr>
            <a:r>
              <a:rPr sz="1500" b="1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</a:t>
            </a:r>
            <a:r>
              <a:rPr sz="1500" b="1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日本</a:t>
            </a:r>
            <a:endParaRPr lang="KaiTi" altLang="KaiTi" sz="15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407669" algn="l" rtl="0" eaLnBrk="0">
              <a:lnSpc>
                <a:spcPct val="84000"/>
              </a:lnSpc>
              <a:spcBef>
                <a:spcPts val="424"/>
              </a:spcBef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日本针对量子信息技术领域的研究开展较早，投入持续较大。</a:t>
            </a:r>
            <a:endParaRPr lang="FangSong" altLang="FangSong" sz="1400"/>
          </a:p>
          <a:p>
            <a:pPr marL="15875" algn="l" rtl="0" eaLnBrk="0">
              <a:lnSpc>
                <a:spcPts val="3122"/>
              </a:lnSpc>
            </a:pP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2020</a:t>
            </a:r>
            <a:r>
              <a:rPr sz="14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年， 日本发布《量子技术创新战略（最终报告）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》</a:t>
            </a:r>
            <a:r>
              <a:rPr sz="1300" kern="0" spc="-40" baseline="6609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</a:t>
            </a:r>
            <a:r>
              <a:rPr sz="8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，强有力地促</a:t>
            </a:r>
            <a:endParaRPr lang="FangSong" altLang="FangSong" sz="1400"/>
          </a:p>
        </p:txBody>
      </p:sp>
      <p:sp>
        <p:nvSpPr>
          <p:cNvPr id="116" name="textbox 116"/>
          <p:cNvSpPr/>
          <p:nvPr/>
        </p:nvSpPr>
        <p:spPr>
          <a:xfrm>
            <a:off x="1133043" y="9008719"/>
            <a:ext cx="4788534" cy="405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280"/>
              </a:lnSpc>
            </a:pPr>
            <a:endParaRPr lang="Arial" altLang="Arial" sz="100"/>
          </a:p>
          <a:p>
            <a:pPr marL="13970" indent="-1270" algn="l" rtl="0" eaLnBrk="0">
              <a:lnSpc>
                <a:spcPct val="91000"/>
              </a:lnSpc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https://www.ipms.fraunhofer.de/en/press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-media/press/2023/Quantum-Technologies-fr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om-Europe.html </a:t>
            </a: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3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https://www.gov.uk/government/publications/national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-quantum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-strategy</a:t>
            </a:r>
            <a:endParaRPr lang="Times New Roman" altLang="Times New Roman" sz="900"/>
          </a:p>
          <a:p>
            <a:pPr marL="12700" algn="l" rtl="0" eaLnBrk="0">
              <a:lnSpc>
                <a:spcPct val="85000"/>
              </a:lnSpc>
              <a:spcBef>
                <a:spcPts val="114"/>
              </a:spcBef>
            </a:pPr>
            <a:r>
              <a:rPr sz="900" kern="0" spc="1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</a:t>
            </a:r>
            <a:r>
              <a:rPr sz="5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://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www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8.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cao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.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go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.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jp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/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cstp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/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siryo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/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haihui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0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48/siryo4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-2.pdf</a:t>
            </a:r>
            <a:endParaRPr lang="Times New Roman" altLang="Times New Roman" sz="900"/>
          </a:p>
        </p:txBody>
      </p:sp>
      <p:sp>
        <p:nvSpPr>
          <p:cNvPr id="118" name="textbox 118"/>
          <p:cNvSpPr/>
          <p:nvPr/>
        </p:nvSpPr>
        <p:spPr>
          <a:xfrm>
            <a:off x="2626341" y="763384"/>
            <a:ext cx="2307589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6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量子信息技术产业发展报告（2023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年）</a:t>
            </a:r>
            <a:endParaRPr lang="SimHei" altLang="SimHei" sz="1000"/>
          </a:p>
        </p:txBody>
      </p:sp>
      <p:sp>
        <p:nvSpPr>
          <p:cNvPr id="120" name="path"/>
          <p:cNvSpPr/>
          <p:nvPr/>
        </p:nvSpPr>
        <p:spPr>
          <a:xfrm>
            <a:off x="1124635" y="941578"/>
            <a:ext cx="5316601" cy="9143"/>
          </a:xfrm>
          <a:custGeom>
            <a:rect l="0" t="0" r="0" b="0"/>
            <a:pathLst>
              <a:path w="8372" h="14">
                <a:moveTo>
                  <a:pt x="0" y="14"/>
                </a:moveTo>
                <a:lnTo>
                  <a:pt x="8372" y="14"/>
                </a:lnTo>
                <a:lnTo>
                  <a:pt x="8372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2" name="path"/>
          <p:cNvSpPr/>
          <p:nvPr/>
        </p:nvSpPr>
        <p:spPr>
          <a:xfrm>
            <a:off x="1497964" y="8817355"/>
            <a:ext cx="1829054" cy="9144"/>
          </a:xfrm>
          <a:custGeom>
            <a:rect l="0" t="0" r="0" b="0"/>
            <a:pathLst>
              <a:path w="2880" h="14">
                <a:moveTo>
                  <a:pt x="0" y="14"/>
                </a:moveTo>
                <a:lnTo>
                  <a:pt x="2880" y="14"/>
                </a:lnTo>
                <a:lnTo>
                  <a:pt x="2880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textbox 124"/>
          <p:cNvSpPr/>
          <p:nvPr/>
        </p:nvSpPr>
        <p:spPr>
          <a:xfrm>
            <a:off x="3833057" y="9443941"/>
            <a:ext cx="144145" cy="14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77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textbox 126"/>
          <p:cNvSpPr/>
          <p:nvPr/>
        </p:nvSpPr>
        <p:spPr>
          <a:xfrm>
            <a:off x="1132006" y="1227069"/>
            <a:ext cx="5355590" cy="71158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56"/>
              </a:lnSpc>
            </a:pPr>
            <a:endParaRPr lang="Arial" altLang="Arial" sz="100"/>
          </a:p>
          <a:p>
            <a:pPr algn="r" rtl="0" eaLnBrk="0">
              <a:lnSpc>
                <a:spcPct val="84000"/>
              </a:lnSpc>
            </a:pP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进和制定从研发到社会实施的广泛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计划，推动量子技术创新。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2022 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年，</a:t>
            </a:r>
            <a:endParaRPr lang="FangSong" altLang="FangSong" sz="1400"/>
          </a:p>
          <a:p>
            <a:pPr marL="15240" indent="35559" algn="l" rtl="0" eaLnBrk="0">
              <a:lnSpc>
                <a:spcPct val="187000"/>
              </a:lnSpc>
              <a:spcBef>
                <a:spcPts val="63"/>
              </a:spcBef>
            </a:pP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日本发布《量子未来社会愿景》</a:t>
            </a:r>
            <a:r>
              <a:rPr sz="1300" kern="0" spc="-6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，旨在加快量子技术在日本的发展，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通过量子技术创造更多就业机会，涵盖领域涉及量子计算机、量子软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件、量子安全和量子网络、量子测量和传感及量子材料。同年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出台《量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子人才培养与保障推进政策》</a:t>
            </a:r>
            <a:r>
              <a:rPr sz="1300" kern="0" spc="-4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，提出建立教育生态系统，培养“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+ 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量子”人才；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为青年研究人员独立开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展相关研究提供持续保障； 构建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涵盖产业界的研究与人才生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态系统。</a:t>
            </a:r>
            <a:endParaRPr lang="FangSong" altLang="FangSong" sz="14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424180" algn="l" rtl="0" eaLnBrk="0">
              <a:lnSpc>
                <a:spcPct val="99000"/>
              </a:lnSpc>
              <a:spcBef>
                <a:spcPts val="455"/>
              </a:spcBef>
            </a:pPr>
            <a:r>
              <a:rPr sz="1500" b="1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</a:t>
            </a:r>
            <a:r>
              <a:rPr sz="1500" b="1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其他主要国家</a:t>
            </a:r>
            <a:endParaRPr lang="KaiTi" altLang="KaiTi" sz="15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374015" algn="l" rtl="0" eaLnBrk="0">
              <a:lnSpc>
                <a:spcPct val="84000"/>
              </a:lnSpc>
              <a:spcBef>
                <a:spcPts val="424"/>
              </a:spcBef>
            </a:pPr>
            <a:r>
              <a:rPr sz="1400" b="1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加拿大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于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月发布《加拿大国家量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子战略》</a:t>
            </a:r>
            <a:r>
              <a:rPr sz="1300" kern="0" spc="-4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，量子计算</a:t>
            </a:r>
            <a:endParaRPr lang="FangSong" altLang="FangSong" sz="1400"/>
          </a:p>
          <a:p>
            <a:pPr marL="14604" indent="5080" algn="l" rtl="0" eaLnBrk="0">
              <a:lnSpc>
                <a:spcPct val="187000"/>
              </a:lnSpc>
              <a:spcBef>
                <a:spcPts val="84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方面需要持续提升混合计算能力，投资建设量子模拟器，探索量子计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算应用案例；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量子通信方面投资后量子密码学，建设包括陆基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和卫星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基础设施等在内的国家安全量子网络；量子传感器方面为加拿大开发 人员和量子传感新技术的早期采用者提供支持，开发新型高灵敏度量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子传感器。</a:t>
            </a:r>
            <a:endParaRPr lang="FangSong" altLang="FangSong" sz="1400"/>
          </a:p>
          <a:p>
            <a:pPr marL="396240" algn="l" rtl="0" eaLnBrk="0">
              <a:lnSpc>
                <a:spcPct val="84000"/>
              </a:lnSpc>
              <a:spcBef>
                <a:spcPts val="1521"/>
              </a:spcBef>
            </a:pPr>
            <a:r>
              <a:rPr sz="1400" b="1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印度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于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月发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布了《国家量子任务》</a:t>
            </a:r>
            <a:r>
              <a:rPr sz="1300" kern="0" spc="-2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13</a:t>
            </a: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，计划在</a:t>
            </a:r>
            <a:r>
              <a:rPr sz="1400" kern="0" spc="-3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r>
              <a:rPr sz="14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endParaRPr lang="FangSong" altLang="FangSong" sz="1400"/>
          </a:p>
          <a:p>
            <a:pPr marL="19050" indent="-6985" algn="l" rtl="0" eaLnBrk="0">
              <a:lnSpc>
                <a:spcPct val="189000"/>
              </a:lnSpc>
              <a:spcBef>
                <a:spcPts val="16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~2030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年期间投资超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600</a:t>
            </a:r>
            <a:r>
              <a:rPr sz="14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亿卢比（约合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7.2</a:t>
            </a:r>
            <a:r>
              <a:rPr sz="14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亿美元</a:t>
            </a:r>
            <a:r>
              <a:rPr sz="1400" kern="0" spc="-2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），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旨在促进量子科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技研究和工业应用开发，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使印度成为量子技术的全球领导者， 同时支 持数字印度、印度制造、技能印度和可持续发展目标等国家优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先事项。</a:t>
            </a:r>
            <a:endParaRPr lang="FangSong" altLang="FangSong" sz="1400"/>
          </a:p>
        </p:txBody>
      </p:sp>
      <p:sp>
        <p:nvSpPr>
          <p:cNvPr id="128" name="textbox 128"/>
          <p:cNvSpPr/>
          <p:nvPr/>
        </p:nvSpPr>
        <p:spPr>
          <a:xfrm>
            <a:off x="1130109" y="8745525"/>
            <a:ext cx="5294629" cy="6686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32"/>
              </a:lnSpc>
            </a:pPr>
            <a:endParaRPr lang="Arial" altLang="Arial" sz="100"/>
          </a:p>
          <a:p>
            <a:pPr marL="21590" algn="l" rtl="0" eaLnBrk="0">
              <a:lnSpc>
                <a:spcPct val="85000"/>
              </a:lnSpc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https://www8.cao.go.jp/cstp/tougosenryaku/11kai/11k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ai.html</a:t>
            </a:r>
            <a:endParaRPr lang="Times New Roman" altLang="Times New Roman" sz="900"/>
          </a:p>
          <a:p>
            <a:pPr marL="21590" algn="l" rtl="0" eaLnBrk="0">
              <a:lnSpc>
                <a:spcPct val="85000"/>
              </a:lnSpc>
              <a:spcBef>
                <a:spcPts val="114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3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https://www.mext.go.jp/  content/20220128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-mxt_kiso-000020510_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1.pdf</a:t>
            </a:r>
            <a:endParaRPr lang="Times New Roman" altLang="Times New Roman" sz="900"/>
          </a:p>
          <a:p>
            <a:pPr marL="12700" indent="8889" algn="l" rtl="0" eaLnBrk="0">
              <a:lnSpc>
                <a:spcPct val="91000"/>
              </a:lnSpc>
              <a:spcBef>
                <a:spcPts val="110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https://www.newswire.ca/news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-releases/government-of-canada-launches-national-quantum-strategy-to-cre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ate-jo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bs-and-advance-quantum-technologies-869929816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html</a:t>
            </a:r>
            <a:endParaRPr lang="Times New Roman" altLang="Times New Roman" sz="900"/>
          </a:p>
          <a:p>
            <a:pPr marL="21590" algn="l" rtl="0" eaLnBrk="0">
              <a:lnSpc>
                <a:spcPct val="86000"/>
              </a:lnSpc>
              <a:spcBef>
                <a:spcPts val="105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13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5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https://thequantuminsider.com/2023/04/20/india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-announces-730-million-plus-national-quantum-miss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ion/</a:t>
            </a:r>
            <a:endParaRPr lang="Times New Roman" altLang="Times New Roman" sz="900"/>
          </a:p>
        </p:txBody>
      </p:sp>
      <p:sp>
        <p:nvSpPr>
          <p:cNvPr id="130" name="textbox 130"/>
          <p:cNvSpPr/>
          <p:nvPr/>
        </p:nvSpPr>
        <p:spPr>
          <a:xfrm>
            <a:off x="2626341" y="763384"/>
            <a:ext cx="2307589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6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量子信息技术产业发展报告（2023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年）</a:t>
            </a:r>
            <a:endParaRPr lang="SimHei" altLang="SimHei" sz="1000"/>
          </a:p>
        </p:txBody>
      </p:sp>
      <p:sp>
        <p:nvSpPr>
          <p:cNvPr id="132" name="path"/>
          <p:cNvSpPr/>
          <p:nvPr/>
        </p:nvSpPr>
        <p:spPr>
          <a:xfrm>
            <a:off x="1124635" y="941578"/>
            <a:ext cx="5316601" cy="9143"/>
          </a:xfrm>
          <a:custGeom>
            <a:rect l="0" t="0" r="0" b="0"/>
            <a:pathLst>
              <a:path w="8372" h="14">
                <a:moveTo>
                  <a:pt x="0" y="14"/>
                </a:moveTo>
                <a:lnTo>
                  <a:pt x="8372" y="14"/>
                </a:lnTo>
                <a:lnTo>
                  <a:pt x="8372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4" name="path"/>
          <p:cNvSpPr/>
          <p:nvPr/>
        </p:nvSpPr>
        <p:spPr>
          <a:xfrm>
            <a:off x="1497964" y="8555228"/>
            <a:ext cx="1829054" cy="9143"/>
          </a:xfrm>
          <a:custGeom>
            <a:rect l="0" t="0" r="0" b="0"/>
            <a:pathLst>
              <a:path w="2880" h="14">
                <a:moveTo>
                  <a:pt x="0" y="14"/>
                </a:moveTo>
                <a:lnTo>
                  <a:pt x="2880" y="14"/>
                </a:lnTo>
                <a:lnTo>
                  <a:pt x="2880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6" name="textbox 136"/>
          <p:cNvSpPr/>
          <p:nvPr/>
        </p:nvSpPr>
        <p:spPr>
          <a:xfrm>
            <a:off x="3833057" y="9443941"/>
            <a:ext cx="144145" cy="14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92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13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textbox 138"/>
          <p:cNvSpPr/>
          <p:nvPr/>
        </p:nvSpPr>
        <p:spPr>
          <a:xfrm>
            <a:off x="1131650" y="1227069"/>
            <a:ext cx="5351145" cy="7359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56"/>
              </a:lnSpc>
            </a:pPr>
            <a:endParaRPr lang="Arial" altLang="Arial" sz="100"/>
          </a:p>
          <a:p>
            <a:pPr marL="16509" algn="l" rtl="0" eaLnBrk="0">
              <a:lnSpc>
                <a:spcPct val="84000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该战略的建设目标包括未来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年内开发具有</a:t>
            </a:r>
            <a:r>
              <a:rPr sz="1400" kern="0" spc="-3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50-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1000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个量子比特的中</a:t>
            </a:r>
            <a:endParaRPr lang="FangSong" altLang="FangSong" sz="1400"/>
          </a:p>
          <a:p>
            <a:pPr marL="20954" indent="2540" algn="l" rtl="0" eaLnBrk="0">
              <a:lnSpc>
                <a:spcPct val="187000"/>
              </a:lnSpc>
              <a:spcBef>
                <a:spcPts val="42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规模量子计算机；拟在建立卫星与印度境内地面站的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安全量子通信，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并与其他国家进行远距离安全量子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通信；实现超过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2000</a:t>
            </a:r>
            <a:r>
              <a:rPr sz="1400" kern="0" spc="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公里的城际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量子密钥分发， 同时也部署了具有量子存储的多节点量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子网络；开发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高灵敏度磁力计和用于精确计时、通信和导航的原子钟；支持量子材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料的设计和合成，例如超导体、新型半导体结构和用于制造量子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器件 的拓扑材料；为量子通信、传感和计量应用开发单光子源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探测器和纠</a:t>
            </a:r>
            <a:r>
              <a:rPr sz="14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缠光子源。</a:t>
            </a:r>
            <a:endParaRPr lang="FangSong" altLang="FangSong" sz="1400"/>
          </a:p>
          <a:p>
            <a:pPr marL="378459" algn="l" rtl="0" eaLnBrk="0">
              <a:lnSpc>
                <a:spcPct val="84000"/>
              </a:lnSpc>
              <a:spcBef>
                <a:spcPts val="1521"/>
              </a:spcBef>
            </a:pPr>
            <a:r>
              <a:rPr sz="1400" b="1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澳大利亚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于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发布了《澳大利亚国家量子战略》</a:t>
            </a:r>
            <a:r>
              <a:rPr sz="1300" kern="0" spc="-3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14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，制</a:t>
            </a:r>
            <a:endParaRPr lang="FangSong" altLang="FangSong" sz="1400"/>
          </a:p>
          <a:p>
            <a:pPr marL="12700" indent="7620" algn="l" rtl="0" eaLnBrk="0">
              <a:lnSpc>
                <a:spcPct val="187000"/>
              </a:lnSpc>
              <a:spcBef>
                <a:spcPts val="52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定发展愿景与行动计划，将从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50</a:t>
            </a:r>
            <a:r>
              <a:rPr sz="14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亿澳元国家重建基金中拨出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r>
              <a:rPr sz="14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用于支持量子等关键技术。战略目标是到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2030</a:t>
            </a:r>
            <a:r>
              <a:rPr sz="1400" kern="0" spc="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年成为全球量子行业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领导者， 创造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22</a:t>
            </a: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亿澳元的量子产业和</a:t>
            </a:r>
            <a:r>
              <a:rPr sz="1400" kern="0" spc="-2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8700</a:t>
            </a:r>
            <a:r>
              <a:rPr sz="14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个工作岗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位；至</a:t>
            </a:r>
            <a:r>
              <a:rPr sz="14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2045</a:t>
            </a:r>
            <a:r>
              <a:rPr sz="14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产业价值增长至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61</a:t>
            </a:r>
            <a:r>
              <a:rPr sz="14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亿澳元， 工作岗位增加至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19400</a:t>
            </a:r>
            <a:r>
              <a:rPr sz="14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个。战略共含五 大主题， 分别是投资研发和商业化、确保基础设施和材料、培养熟练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劳动力、维护国家利益、建立量子生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态系统。</a:t>
            </a:r>
            <a:endParaRPr lang="FangSong" altLang="FangSong" sz="1400"/>
          </a:p>
          <a:p>
            <a:pPr marL="379729" algn="l" rtl="0" eaLnBrk="0">
              <a:lnSpc>
                <a:spcPct val="84000"/>
              </a:lnSpc>
              <a:spcBef>
                <a:spcPts val="1532"/>
              </a:spcBef>
            </a:pPr>
            <a:r>
              <a:rPr sz="1400" b="1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丹麦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于</a:t>
            </a:r>
            <a:r>
              <a:rPr sz="1400" kern="0" spc="-2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4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月宣布将实施《国家量子技术战略》</a:t>
            </a:r>
            <a:r>
              <a:rPr sz="1300" kern="0" spc="-3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15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，计划在</a:t>
            </a:r>
            <a:endParaRPr lang="FangSong" altLang="FangSong" sz="1400"/>
          </a:p>
          <a:p>
            <a:pPr marL="17779" indent="-3175" algn="l" rtl="0" eaLnBrk="0">
              <a:lnSpc>
                <a:spcPct val="189000"/>
              </a:lnSpc>
              <a:spcBef>
                <a:spcPts val="10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财年拨款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2.12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亿丹麦克朗用于量子领域的研究和创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新的基础上，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在</a:t>
            </a:r>
            <a:r>
              <a:rPr sz="14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2023-2027</a:t>
            </a:r>
            <a:r>
              <a:rPr sz="14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年新增拨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款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r>
              <a:rPr sz="1400" kern="0" spc="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亿丹麦克朗（约合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9360</a:t>
            </a:r>
            <a:r>
              <a:rPr sz="1400" kern="0" spc="2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万美元</a:t>
            </a:r>
            <a:r>
              <a:rPr sz="1400" kern="0" spc="-1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），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用于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推动丹麦的量子研究发展， 为量子技术的开发和应用建立框架， 以保</a:t>
            </a:r>
            <a:endParaRPr lang="FangSong" altLang="FangSong" sz="1400"/>
          </a:p>
        </p:txBody>
      </p:sp>
      <p:sp>
        <p:nvSpPr>
          <p:cNvPr id="140" name="textbox 140"/>
          <p:cNvSpPr/>
          <p:nvPr/>
        </p:nvSpPr>
        <p:spPr>
          <a:xfrm>
            <a:off x="1134109" y="9007653"/>
            <a:ext cx="5259070" cy="406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32"/>
              </a:lnSpc>
            </a:pPr>
            <a:endParaRPr lang="Arial" altLang="Arial" sz="100"/>
          </a:p>
          <a:p>
            <a:pPr marL="17145" algn="l" rtl="0" eaLnBrk="0">
              <a:lnSpc>
                <a:spcPct val="85000"/>
              </a:lnSpc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14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https://www.industry.gov.au/sites/default/files/2023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-05/national-quantu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m-strategy.pdf</a:t>
            </a:r>
            <a:endParaRPr lang="Times New Roman" altLang="Times New Roman" sz="900"/>
          </a:p>
          <a:p>
            <a:pPr marL="12700" indent="4444" algn="l" rtl="0" eaLnBrk="0">
              <a:lnSpc>
                <a:spcPct val="90000"/>
              </a:lnSpc>
              <a:spcBef>
                <a:spcPts val="132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15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3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https://ufm.dk/en/newsroom/press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-releases/2023/the-danish-government-is-ready-with-a-dedicated-investment- of-one-billion-dkk-as-first-part-of-a-new-quantum-str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ategy</a:t>
            </a:r>
            <a:endParaRPr lang="Times New Roman" altLang="Times New Roman" sz="900"/>
          </a:p>
        </p:txBody>
      </p:sp>
      <p:sp>
        <p:nvSpPr>
          <p:cNvPr id="142" name="textbox 142"/>
          <p:cNvSpPr/>
          <p:nvPr/>
        </p:nvSpPr>
        <p:spPr>
          <a:xfrm>
            <a:off x="2626341" y="763384"/>
            <a:ext cx="2307589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6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量子信息技术产业发展报告（2023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年）</a:t>
            </a:r>
            <a:endParaRPr lang="SimHei" altLang="SimHei" sz="1000"/>
          </a:p>
        </p:txBody>
      </p:sp>
      <p:sp>
        <p:nvSpPr>
          <p:cNvPr id="144" name="path"/>
          <p:cNvSpPr/>
          <p:nvPr/>
        </p:nvSpPr>
        <p:spPr>
          <a:xfrm>
            <a:off x="1124635" y="941578"/>
            <a:ext cx="5316601" cy="9143"/>
          </a:xfrm>
          <a:custGeom>
            <a:rect l="0" t="0" r="0" b="0"/>
            <a:pathLst>
              <a:path w="8372" h="14">
                <a:moveTo>
                  <a:pt x="0" y="14"/>
                </a:moveTo>
                <a:lnTo>
                  <a:pt x="8372" y="14"/>
                </a:lnTo>
                <a:lnTo>
                  <a:pt x="8372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6" name="path"/>
          <p:cNvSpPr/>
          <p:nvPr/>
        </p:nvSpPr>
        <p:spPr>
          <a:xfrm>
            <a:off x="1497964" y="8817355"/>
            <a:ext cx="1829054" cy="9144"/>
          </a:xfrm>
          <a:custGeom>
            <a:rect l="0" t="0" r="0" b="0"/>
            <a:pathLst>
              <a:path w="2880" h="14">
                <a:moveTo>
                  <a:pt x="0" y="14"/>
                </a:moveTo>
                <a:lnTo>
                  <a:pt x="2880" y="14"/>
                </a:lnTo>
                <a:lnTo>
                  <a:pt x="2880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8" name="textbox 148"/>
          <p:cNvSpPr/>
          <p:nvPr/>
        </p:nvSpPr>
        <p:spPr>
          <a:xfrm>
            <a:off x="3833057" y="9443941"/>
            <a:ext cx="144145" cy="14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77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14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textbox 150"/>
          <p:cNvSpPr/>
          <p:nvPr/>
        </p:nvSpPr>
        <p:spPr>
          <a:xfrm>
            <a:off x="1135751" y="1227069"/>
            <a:ext cx="5346065" cy="7360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56"/>
              </a:lnSpc>
            </a:pPr>
            <a:endParaRPr lang="Arial" altLang="Arial" sz="100"/>
          </a:p>
          <a:p>
            <a:pPr marL="15875" algn="l" rtl="0" eaLnBrk="0">
              <a:lnSpc>
                <a:spcPct val="84000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持其全球领先地位，并促进将研究成果转化为应对全球挑战的实用量</a:t>
            </a:r>
            <a:endParaRPr lang="FangSong" altLang="FangSong" sz="1400"/>
          </a:p>
          <a:p>
            <a:pPr marL="16509" indent="1270" algn="l" rtl="0" eaLnBrk="0">
              <a:lnSpc>
                <a:spcPct val="189000"/>
              </a:lnSpc>
              <a:spcBef>
                <a:spcPts val="2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子解决方案。</a:t>
            </a:r>
            <a:r>
              <a:rPr sz="1400" kern="0" spc="-2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战略拟通过制定量子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研究与创新战略计划，计划主要聚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焦在三个重点领域，对研究和创新的长期和战略投资；开展国际研究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和创新合作；改善对数字研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究基础设施的访问。</a:t>
            </a:r>
            <a:endParaRPr lang="FangSong" altLang="FangSong" sz="1400"/>
          </a:p>
          <a:p>
            <a:pPr marL="377825" algn="l" rtl="0" eaLnBrk="0">
              <a:lnSpc>
                <a:spcPct val="84000"/>
              </a:lnSpc>
              <a:spcBef>
                <a:spcPts val="1542"/>
              </a:spcBef>
            </a:pPr>
            <a:r>
              <a:rPr sz="1400" b="1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韩国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于</a:t>
            </a:r>
            <a:r>
              <a:rPr sz="1400" kern="0" spc="-2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r>
              <a:rPr sz="14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400" kern="0" spc="-2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400" kern="0" spc="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月发布《量子科技发展战略》</a:t>
            </a:r>
            <a:r>
              <a:rPr sz="1300" kern="0" spc="-1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16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，计划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至</a:t>
            </a:r>
            <a:r>
              <a:rPr sz="1400" kern="0" spc="-2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2035</a:t>
            </a:r>
            <a:endParaRPr lang="Times New Roman" altLang="Times New Roman" sz="1400"/>
          </a:p>
          <a:p>
            <a:pPr marL="15240" indent="635" algn="l" rtl="0" eaLnBrk="0">
              <a:lnSpc>
                <a:spcPct val="187000"/>
              </a:lnSpc>
              <a:spcBef>
                <a:spcPts val="23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年将至少投入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万亿韩元（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23</a:t>
            </a:r>
            <a:r>
              <a:rPr sz="14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亿美元）用于量子技术的研究和应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用，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以期到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2035</a:t>
            </a:r>
            <a:r>
              <a:rPr sz="1400" kern="0" spc="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年成为量子科技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领域第四大强国。投资分两部分，政府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将于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2035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年前投入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2.4</a:t>
            </a:r>
            <a:r>
              <a:rPr sz="14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万亿韩元；私营企业将于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2027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年前投入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6000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亿韩元，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2027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年后投资额将视技术发展及商业条件灵活调整。该战略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将重点加大量子人才培养力度、加强量子基础设施建设、促进量子技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术研发及商业化应用推广， 提升量子计算机、量子传感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器和量子城域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网的自主研发能力及服务水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平，力争到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2035</a:t>
            </a:r>
            <a:r>
              <a:rPr sz="1400" kern="0" spc="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年将量子技术水平提高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到美国等领先国家的</a:t>
            </a:r>
            <a:r>
              <a:rPr sz="1400" kern="0" spc="-2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85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%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</a:t>
            </a:r>
            <a:endParaRPr lang="FangSong" altLang="FangSong" sz="1400"/>
          </a:p>
          <a:p>
            <a:pPr marL="377825" algn="l" rtl="0" eaLnBrk="0">
              <a:lnSpc>
                <a:spcPct val="84000"/>
              </a:lnSpc>
              <a:spcBef>
                <a:spcPts val="1521"/>
              </a:spcBef>
            </a:pPr>
            <a:r>
              <a:rPr sz="1400" b="1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爱尔兰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于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</a:t>
            </a:r>
            <a:r>
              <a:rPr sz="14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月发布国家量子战略“量子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2030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”</a:t>
            </a:r>
            <a:r>
              <a:rPr sz="1300" kern="0" spc="-2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17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，围绕</a:t>
            </a:r>
            <a:endParaRPr lang="FangSong" altLang="FangSong" sz="1400"/>
          </a:p>
          <a:p>
            <a:pPr marL="12700" indent="7620" algn="l" rtl="0" eaLnBrk="0">
              <a:lnSpc>
                <a:spcPct val="187000"/>
              </a:lnSpc>
              <a:spcBef>
                <a:spcPts val="79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五个重点领域布局：一是支持量子技术基础科研及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应用研究； 二是培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养顶尖量子人才；三是加强国内和国际合作；四是促进创新、创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业， 提升经济竞争力；五是提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高对量子技术和实际惠益的认识。面对量子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技术发展带来前所未有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的机遇和挑战，爱尔兰希望通过该战略加强资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源投入，到</a:t>
            </a:r>
            <a:r>
              <a:rPr sz="1400" kern="0" spc="-3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2030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年成为具有国际竞争力的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量子技术中心。</a:t>
            </a:r>
            <a:endParaRPr lang="FangSong" altLang="FangSong" sz="1400"/>
          </a:p>
        </p:txBody>
      </p:sp>
      <p:sp>
        <p:nvSpPr>
          <p:cNvPr id="152" name="textbox 152"/>
          <p:cNvSpPr/>
          <p:nvPr/>
        </p:nvSpPr>
        <p:spPr>
          <a:xfrm>
            <a:off x="1135824" y="9007653"/>
            <a:ext cx="4989195" cy="406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32"/>
              </a:lnSpc>
            </a:pPr>
            <a:endParaRPr lang="Arial" altLang="Arial" sz="100"/>
          </a:p>
          <a:p>
            <a:pPr marL="15875" algn="l" rtl="0" eaLnBrk="0">
              <a:lnSpc>
                <a:spcPct val="85000"/>
              </a:lnSpc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16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https://www.kedglobal.com/tech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,-media-telecom/newsView/ked2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02306270025</a:t>
            </a:r>
            <a:endParaRPr lang="Times New Roman" altLang="Times New Roman" sz="900"/>
          </a:p>
          <a:p>
            <a:pPr marL="12700" indent="3175" algn="l" rtl="0" eaLnBrk="0">
              <a:lnSpc>
                <a:spcPct val="90000"/>
              </a:lnSpc>
              <a:spcBef>
                <a:spcPts val="132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17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3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https://www.gov.ie/en/press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-release/af23b-minister-harris-launches-quantum-2030-irelands-fir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st-national-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strategy-for-quantum-techn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ologies/</a:t>
            </a:r>
            <a:endParaRPr lang="Times New Roman" altLang="Times New Roman" sz="900"/>
          </a:p>
        </p:txBody>
      </p:sp>
      <p:sp>
        <p:nvSpPr>
          <p:cNvPr id="154" name="textbox 154"/>
          <p:cNvSpPr/>
          <p:nvPr/>
        </p:nvSpPr>
        <p:spPr>
          <a:xfrm>
            <a:off x="2626341" y="763384"/>
            <a:ext cx="2307589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6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量子信息技术产业发展报告（2023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年）</a:t>
            </a:r>
            <a:endParaRPr lang="SimHei" altLang="SimHei" sz="1000"/>
          </a:p>
        </p:txBody>
      </p:sp>
      <p:sp>
        <p:nvSpPr>
          <p:cNvPr id="156" name="path"/>
          <p:cNvSpPr/>
          <p:nvPr/>
        </p:nvSpPr>
        <p:spPr>
          <a:xfrm>
            <a:off x="1124635" y="941578"/>
            <a:ext cx="5316601" cy="9143"/>
          </a:xfrm>
          <a:custGeom>
            <a:rect l="0" t="0" r="0" b="0"/>
            <a:pathLst>
              <a:path w="8372" h="14">
                <a:moveTo>
                  <a:pt x="0" y="14"/>
                </a:moveTo>
                <a:lnTo>
                  <a:pt x="8372" y="14"/>
                </a:lnTo>
                <a:lnTo>
                  <a:pt x="8372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8" name="path"/>
          <p:cNvSpPr/>
          <p:nvPr/>
        </p:nvSpPr>
        <p:spPr>
          <a:xfrm>
            <a:off x="1497964" y="8817355"/>
            <a:ext cx="1829054" cy="9144"/>
          </a:xfrm>
          <a:custGeom>
            <a:rect l="0" t="0" r="0" b="0"/>
            <a:pathLst>
              <a:path w="2880" h="14">
                <a:moveTo>
                  <a:pt x="0" y="14"/>
                </a:moveTo>
                <a:lnTo>
                  <a:pt x="2880" y="14"/>
                </a:lnTo>
                <a:lnTo>
                  <a:pt x="2880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0" name="textbox 160"/>
          <p:cNvSpPr/>
          <p:nvPr/>
        </p:nvSpPr>
        <p:spPr>
          <a:xfrm>
            <a:off x="3833057" y="9443941"/>
            <a:ext cx="144145" cy="14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92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15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textbox 162"/>
          <p:cNvSpPr/>
          <p:nvPr/>
        </p:nvSpPr>
        <p:spPr>
          <a:xfrm>
            <a:off x="1132624" y="1215266"/>
            <a:ext cx="5349240" cy="7051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93"/>
              </a:lnSpc>
            </a:pPr>
            <a:endParaRPr lang="Arial" altLang="Arial" sz="100"/>
          </a:p>
          <a:p>
            <a:pPr marL="469265" algn="l" rtl="0" eaLnBrk="0">
              <a:lnSpc>
                <a:spcPct val="99000"/>
              </a:lnSpc>
            </a:pPr>
            <a:r>
              <a:rPr sz="1500" b="1" kern="0" spc="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(二)国内政策布局</a:t>
            </a:r>
            <a:endParaRPr lang="KaiTi" altLang="KaiTi" sz="15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381634" algn="l" rtl="0" eaLnBrk="0">
              <a:lnSpc>
                <a:spcPct val="84000"/>
              </a:lnSpc>
              <a:spcBef>
                <a:spcPts val="424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我国对量子信息技术领域高度重视，各省市也积极推动量子信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息</a:t>
            </a:r>
            <a:endParaRPr lang="FangSong" altLang="FangSong" sz="1400"/>
          </a:p>
          <a:p>
            <a:pPr marL="15240" indent="-635" algn="l" rtl="0" eaLnBrk="0">
              <a:lnSpc>
                <a:spcPct val="186000"/>
              </a:lnSpc>
              <a:spcBef>
                <a:spcPts val="145"/>
              </a:spcBef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相关政策制定与落地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实施。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2020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r>
              <a:rPr sz="14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 习近平总书记在中共中央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政治局第二十四次集体学习中，</a:t>
            </a:r>
            <a:r>
              <a:rPr sz="1400" kern="0" spc="-3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作出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把握量子科技大趋势，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下好先手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棋系列重要指示，讲话从发展趋势研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判，</a:t>
            </a:r>
            <a:r>
              <a:rPr sz="14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顶层设计规划，政策引导支 特，</a:t>
            </a:r>
            <a:r>
              <a:rPr sz="1400" kern="0" spc="-3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人才培养激励，</a:t>
            </a:r>
            <a:r>
              <a:rPr sz="1400" kern="0" spc="-3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产学研协同创新等五个方面对我国量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子科技发展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做出全方位系统性布局，</a:t>
            </a:r>
            <a:r>
              <a:rPr sz="1400" kern="0" spc="-3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为加快促进我国量子信息技术领域发展提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供 了战略指引和根本遵循。</a:t>
            </a:r>
            <a:r>
              <a:rPr sz="1400" kern="0" spc="-1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2021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年以来，北京、安徽、广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东、上海、山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东等二十余个省市在地方“十四五”科技与信息技术产业发展规划中，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对量子信息技术领域基础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科研、应用探索和产业培育等方面做出具体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部署，提供政策引导与项目支持。</a:t>
            </a:r>
            <a:endParaRPr lang="FangSong" altLang="FangSong" sz="1400"/>
          </a:p>
          <a:p>
            <a:pPr marL="368934" algn="l" rtl="0" eaLnBrk="0">
              <a:lnSpc>
                <a:spcPct val="84000"/>
              </a:lnSpc>
              <a:spcBef>
                <a:spcPts val="1526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月，合肥市发布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《政府工作报告》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-4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，强调加快建设综</a:t>
            </a:r>
            <a:endParaRPr lang="FangSong" altLang="FangSong" sz="1400"/>
          </a:p>
          <a:p>
            <a:pPr marL="12700" indent="6350" algn="l" rtl="0" eaLnBrk="0">
              <a:lnSpc>
                <a:spcPct val="187000"/>
              </a:lnSpc>
              <a:spcBef>
                <a:spcPts val="49"/>
              </a:spcBef>
            </a:pP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合性国家科学中心和量子信息未来产业园。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4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月，广东省政府印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发《广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东省质量强省建设纲要》 </a:t>
            </a:r>
            <a:r>
              <a:rPr sz="1300" kern="0" spc="-3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19</a:t>
            </a:r>
            <a:r>
              <a:rPr sz="8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，提出支持量子信息等前沿领域加强研发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布局。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 国务院印发《河套深港科技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创新合作区深圳园区发展规 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划》</a:t>
            </a:r>
            <a:r>
              <a:rPr sz="1400" kern="0" spc="-3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，支持深港联合国内外高校和科研院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所在深圳园区共建“量子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谷”。</a:t>
            </a:r>
            <a:r>
              <a:rPr sz="1400" kern="0" spc="-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 </a:t>
            </a:r>
            <a:r>
              <a:rPr sz="1400" kern="0" spc="-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月，北京市政府印发《北京市促进未来产业创新发展实施方案》 </a:t>
            </a:r>
            <a:r>
              <a:rPr sz="1300" kern="0" spc="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21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，提出面向量子物态科学、量子通信、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量子计算、量子网络、量子</a:t>
            </a:r>
            <a:endParaRPr lang="FangSong" altLang="FangSong" sz="1400"/>
          </a:p>
        </p:txBody>
      </p:sp>
      <p:sp>
        <p:nvSpPr>
          <p:cNvPr id="164" name="textbox 164"/>
          <p:cNvSpPr/>
          <p:nvPr/>
        </p:nvSpPr>
        <p:spPr>
          <a:xfrm>
            <a:off x="1131823" y="8876588"/>
            <a:ext cx="4027170" cy="5372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615"/>
              </a:lnSpc>
            </a:pPr>
            <a:endParaRPr lang="Arial" altLang="Arial" sz="100"/>
          </a:p>
          <a:p>
            <a:pPr marL="19684" algn="l" rtl="0" eaLnBrk="0">
              <a:lnSpc>
                <a:spcPct val="90000"/>
              </a:lnSpc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https://www.hefei.gov.cn/ssxw/ztzl/zt/jjhflh/zfgzbg/zfgzbg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/108461122.html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       </a:t>
            </a: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19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3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http://www.gd.gov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.cn/gdywdt/gdyw/content/post_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4199552.html</a:t>
            </a:r>
            <a:endParaRPr lang="Times New Roman" altLang="Times New Roman" sz="900"/>
          </a:p>
          <a:p>
            <a:pPr marL="12700" algn="l" rtl="0" eaLnBrk="0">
              <a:lnSpc>
                <a:spcPct val="85000"/>
              </a:lnSpc>
              <a:spcBef>
                <a:spcPts val="126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https://www.gov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.cn/zhengce/content/202308/content_6900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742.htm</a:t>
            </a:r>
            <a:endParaRPr lang="Times New Roman" altLang="Times New Roman" sz="900"/>
          </a:p>
          <a:p>
            <a:pPr marL="12700" algn="l" rtl="0" eaLnBrk="0">
              <a:lnSpc>
                <a:spcPct val="85000"/>
              </a:lnSpc>
              <a:spcBef>
                <a:spcPts val="114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21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5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https://www.beijing.gov.cn/zhengce/zhengcefagui/202309/t20230908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_32552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27.html</a:t>
            </a:r>
            <a:endParaRPr lang="Times New Roman" altLang="Times New Roman" sz="900"/>
          </a:p>
        </p:txBody>
      </p:sp>
      <p:sp>
        <p:nvSpPr>
          <p:cNvPr id="166" name="textbox 166"/>
          <p:cNvSpPr/>
          <p:nvPr/>
        </p:nvSpPr>
        <p:spPr>
          <a:xfrm>
            <a:off x="2626341" y="763384"/>
            <a:ext cx="2307589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6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量子信息技术产业发展报告（2023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年）</a:t>
            </a:r>
            <a:endParaRPr lang="SimHei" altLang="SimHei" sz="1000"/>
          </a:p>
        </p:txBody>
      </p:sp>
      <p:sp>
        <p:nvSpPr>
          <p:cNvPr id="168" name="path"/>
          <p:cNvSpPr/>
          <p:nvPr/>
        </p:nvSpPr>
        <p:spPr>
          <a:xfrm>
            <a:off x="1124635" y="941578"/>
            <a:ext cx="5316601" cy="9143"/>
          </a:xfrm>
          <a:custGeom>
            <a:rect l="0" t="0" r="0" b="0"/>
            <a:pathLst>
              <a:path w="8372" h="14">
                <a:moveTo>
                  <a:pt x="0" y="14"/>
                </a:moveTo>
                <a:lnTo>
                  <a:pt x="8372" y="14"/>
                </a:lnTo>
                <a:lnTo>
                  <a:pt x="8372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0" name="path"/>
          <p:cNvSpPr/>
          <p:nvPr/>
        </p:nvSpPr>
        <p:spPr>
          <a:xfrm>
            <a:off x="1497964" y="8686292"/>
            <a:ext cx="1829054" cy="9143"/>
          </a:xfrm>
          <a:custGeom>
            <a:rect l="0" t="0" r="0" b="0"/>
            <a:pathLst>
              <a:path w="2880" h="14">
                <a:moveTo>
                  <a:pt x="0" y="14"/>
                </a:moveTo>
                <a:lnTo>
                  <a:pt x="2880" y="14"/>
                </a:lnTo>
                <a:lnTo>
                  <a:pt x="2880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2" name="textbox 172"/>
          <p:cNvSpPr/>
          <p:nvPr/>
        </p:nvSpPr>
        <p:spPr>
          <a:xfrm>
            <a:off x="3833057" y="9443941"/>
            <a:ext cx="144145" cy="14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92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16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textbox 174"/>
          <p:cNvSpPr/>
          <p:nvPr/>
        </p:nvSpPr>
        <p:spPr>
          <a:xfrm>
            <a:off x="1133076" y="1227069"/>
            <a:ext cx="5351779" cy="6565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56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传感等方向开展技术攻关。 工信部等五部门印发《元宇宙产业创新发</a:t>
            </a:r>
            <a:endParaRPr lang="FangSong" altLang="FangSong" sz="1400"/>
          </a:p>
          <a:p>
            <a:pPr marL="13334" indent="3810" algn="l" rtl="0" eaLnBrk="0">
              <a:lnSpc>
                <a:spcPct val="186000"/>
              </a:lnSpc>
              <a:spcBef>
                <a:spcPts val="128"/>
              </a:spcBef>
            </a:pP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展三年行动计划（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－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2025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年）》</a:t>
            </a:r>
            <a:r>
              <a:rPr sz="1300" kern="0" spc="-2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22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，加快高性能计算、异构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计算、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智能计算、量子计算、类脑计算等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突破。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r>
              <a:rPr sz="14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</a:t>
            </a:r>
            <a:r>
              <a:rPr sz="1400" kern="0" spc="-3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武汉市政府召开常务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会议</a:t>
            </a:r>
            <a:r>
              <a:rPr sz="1300" kern="0" spc="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23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，提出要抢抓量子科技发展机遇，全力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打造量子科技产业发展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高地。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</a:t>
            </a:r>
            <a:r>
              <a:rPr sz="14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月，湖北省印发《湖北省加快发展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量子科技产业三年行动方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案（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2023-2025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》</a:t>
            </a:r>
            <a:r>
              <a:rPr sz="1300" kern="0" spc="-1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24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，设立</a:t>
            </a:r>
            <a:r>
              <a:rPr sz="1400" kern="0" spc="-3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</a:t>
            </a:r>
            <a:r>
              <a:rPr sz="14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亿元量子科技产业投资基金，部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署创新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突破发展、科技成果转化、场景应用示范、产业融合发展、产业人才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聚集等五大工程和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</a:t>
            </a:r>
            <a:r>
              <a:rPr sz="1400" kern="0" spc="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项重点工作。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安徽省通过单列量子信息领域重 大专项</a:t>
            </a:r>
            <a:r>
              <a:rPr sz="1300" kern="0" spc="-4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、印发《安徽省数字基础设施建设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发展三年行动方案（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r>
              <a:rPr sz="1400" kern="0" spc="-2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— 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2025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年）》</a:t>
            </a:r>
            <a:r>
              <a:rPr sz="1300" kern="0" spc="-4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26</a:t>
            </a:r>
            <a:r>
              <a:rPr sz="8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等措施，加大省科技项目对量子领域的支持力度。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</a:t>
            </a:r>
            <a:r>
              <a:rPr sz="14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全国工业和信息化工作会议提到</a:t>
            </a:r>
            <a:r>
              <a:rPr sz="1300" kern="0" spc="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27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出台未来产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业发展行动计划，瞄准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人形机器人、量子信息等产业。</a:t>
            </a:r>
            <a:r>
              <a:rPr sz="1400" kern="0" spc="5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中央经济工作会议提出</a:t>
            </a:r>
            <a:r>
              <a:rPr sz="1300" kern="0" spc="-4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28</a:t>
            </a:r>
            <a:r>
              <a:rPr sz="800" kern="0" spc="-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开辟量子未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来产业新赛道。</a:t>
            </a:r>
            <a:endParaRPr lang="FangSong" altLang="FangSong" sz="1400"/>
          </a:p>
          <a:p>
            <a:pPr marL="370204" algn="l" rtl="0" eaLnBrk="0">
              <a:lnSpc>
                <a:spcPct val="84000"/>
              </a:lnSpc>
              <a:spcBef>
                <a:spcPts val="1532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地方政策措施主要聚焦科研、硬件和应用三大领域。一是开展科</a:t>
            </a:r>
            <a:endParaRPr lang="FangSong" altLang="FangSong" sz="1400"/>
          </a:p>
          <a:p>
            <a:pPr marL="18415" indent="8254" algn="l" rtl="0" eaLnBrk="0">
              <a:lnSpc>
                <a:spcPct val="189000"/>
              </a:lnSpc>
              <a:spcBef>
                <a:spcPts val="2"/>
              </a:spcBef>
            </a:pP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学研究， 完善学科布局， 建设一流研发平台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、开源平台和标准化公共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服务平台，推动在量子信息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技术关键领域的发展；二是开展硬件研发，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攻关量子信息领域核心器件、系统、材料的发展；三是推动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场景应用，</a:t>
            </a:r>
            <a:endParaRPr lang="FangSong" altLang="FangSong" sz="1400"/>
          </a:p>
        </p:txBody>
      </p:sp>
      <p:sp>
        <p:nvSpPr>
          <p:cNvPr id="176" name="textbox 176"/>
          <p:cNvSpPr/>
          <p:nvPr/>
        </p:nvSpPr>
        <p:spPr>
          <a:xfrm>
            <a:off x="1131823" y="8481872"/>
            <a:ext cx="4745354" cy="9321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695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22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https://www.miit.gov.cn/zwgk/zcwj/wjfb/tz/art/2023/art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_e715a9d4611742d5a5f7a4f36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ea74974.html </a:t>
            </a: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23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https://www.miit.gov.cn/zwgk/zcwj/wjfb/tz/art/2023/art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_e715a9d4611742d5a5f7a4f36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ea74974.html </a:t>
            </a: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24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3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http://www.hubei.gov.cn/zwgk/hbyw/hbywqb/202311/t2023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3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1116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_4947889.shtml</a:t>
            </a:r>
            <a:endParaRPr lang="Times New Roman" altLang="Times New Roman" sz="900"/>
          </a:p>
          <a:p>
            <a:pPr marL="12700" algn="l" rtl="0" eaLnBrk="0">
              <a:lnSpc>
                <a:spcPct val="83000"/>
              </a:lnSpc>
              <a:spcBef>
                <a:spcPts val="114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https://www.ah.gov.cn/zmhd/xwfbhx/56428179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1.html</a:t>
            </a:r>
            <a:endParaRPr lang="Times New Roman" altLang="Times New Roman" sz="900"/>
          </a:p>
          <a:p>
            <a:pPr marL="12700" algn="l" rtl="0" eaLnBrk="0">
              <a:lnSpc>
                <a:spcPct val="97000"/>
              </a:lnSpc>
              <a:spcBef>
                <a:spcPts val="6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26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5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https://sjzyj.ah.gov.cn/public/7061/40684913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5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.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5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html</a:t>
            </a:r>
            <a:endParaRPr lang="Times New Roman" altLang="Times New Roman" sz="900"/>
          </a:p>
          <a:p>
            <a:pPr marL="12700" algn="l" rtl="0" eaLnBrk="0">
              <a:lnSpc>
                <a:spcPct val="90000"/>
              </a:lnSpc>
              <a:spcBef>
                <a:spcPts val="132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27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6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https://wap.miit.gov.cn/xwdt/gxdt/ldhd/art/2023/art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_bfa8bab733374d2a9a79f5c86935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aead.html         </a:t>
            </a: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28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7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https://www.gov.cn/yaowen/liebiao/202312/content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_6919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834.htm</a:t>
            </a:r>
            <a:endParaRPr lang="Times New Roman" altLang="Times New Roman" sz="900"/>
          </a:p>
        </p:txBody>
      </p:sp>
      <p:sp>
        <p:nvSpPr>
          <p:cNvPr id="178" name="textbox 178"/>
          <p:cNvSpPr/>
          <p:nvPr/>
        </p:nvSpPr>
        <p:spPr>
          <a:xfrm>
            <a:off x="2626341" y="763384"/>
            <a:ext cx="2307589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6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量子信息技术产业发展报告（2023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年）</a:t>
            </a:r>
            <a:endParaRPr lang="SimHei" altLang="SimHei" sz="1000"/>
          </a:p>
        </p:txBody>
      </p:sp>
      <p:sp>
        <p:nvSpPr>
          <p:cNvPr id="180" name="path"/>
          <p:cNvSpPr/>
          <p:nvPr/>
        </p:nvSpPr>
        <p:spPr>
          <a:xfrm>
            <a:off x="1124635" y="941578"/>
            <a:ext cx="5316601" cy="9143"/>
          </a:xfrm>
          <a:custGeom>
            <a:rect l="0" t="0" r="0" b="0"/>
            <a:pathLst>
              <a:path w="8372" h="14">
                <a:moveTo>
                  <a:pt x="0" y="14"/>
                </a:moveTo>
                <a:lnTo>
                  <a:pt x="8372" y="14"/>
                </a:lnTo>
                <a:lnTo>
                  <a:pt x="8372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2" name="path"/>
          <p:cNvSpPr/>
          <p:nvPr/>
        </p:nvSpPr>
        <p:spPr>
          <a:xfrm>
            <a:off x="1497964" y="8291576"/>
            <a:ext cx="1829054" cy="9143"/>
          </a:xfrm>
          <a:custGeom>
            <a:rect l="0" t="0" r="0" b="0"/>
            <a:pathLst>
              <a:path w="2880" h="14">
                <a:moveTo>
                  <a:pt x="0" y="14"/>
                </a:moveTo>
                <a:lnTo>
                  <a:pt x="2880" y="14"/>
                </a:lnTo>
                <a:lnTo>
                  <a:pt x="2880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4" name="textbox 184"/>
          <p:cNvSpPr/>
          <p:nvPr/>
        </p:nvSpPr>
        <p:spPr>
          <a:xfrm>
            <a:off x="3833057" y="9443941"/>
            <a:ext cx="144145" cy="14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24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17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textbox 186"/>
          <p:cNvSpPr/>
          <p:nvPr/>
        </p:nvSpPr>
        <p:spPr>
          <a:xfrm>
            <a:off x="1131650" y="1227069"/>
            <a:ext cx="5440045" cy="72669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56"/>
              </a:lnSpc>
            </a:pPr>
            <a:endParaRPr lang="Arial" altLang="Arial" sz="100"/>
          </a:p>
          <a:p>
            <a:pPr marL="17779" algn="l" rtl="0" eaLnBrk="0">
              <a:lnSpc>
                <a:spcPct val="84000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推动量子信息技术在金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融、大数据计算、生物医药、资源环境等重要</a:t>
            </a:r>
            <a:endParaRPr lang="FangSong" altLang="FangSong" sz="1400"/>
          </a:p>
          <a:p>
            <a:pPr marL="12700" algn="l" rtl="0" eaLnBrk="0">
              <a:lnSpc>
                <a:spcPts val="3119"/>
              </a:lnSpc>
            </a:pPr>
            <a:r>
              <a:rPr sz="1400" kern="0" spc="-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领域的应用。</a:t>
            </a:r>
            <a:endParaRPr lang="FangSong" altLang="FangSong" sz="14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382904" algn="l" rtl="0" eaLnBrk="0">
              <a:lnSpc>
                <a:spcPct val="84000"/>
              </a:lnSpc>
              <a:spcBef>
                <a:spcPts val="425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我国量子信息技术产业发展起步稍晚，但重视程度逐渐加大，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近</a:t>
            </a:r>
            <a:endParaRPr lang="FangSong" altLang="FangSong" sz="1400"/>
          </a:p>
          <a:p>
            <a:pPr marL="17779" indent="1905" algn="l" rtl="0" eaLnBrk="0">
              <a:lnSpc>
                <a:spcPct val="190000"/>
              </a:lnSpc>
              <a:spcBef>
                <a:spcPts val="23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年来多地陆续发布科技和信息产业规划，部署支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持量子信息领域发展，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未来也将持续加强顶层规划并完善布局，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产出更多高水平技术成果。</a:t>
            </a:r>
            <a:endParaRPr lang="FangSong" altLang="FangSong" sz="14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431165" algn="l" rtl="0" eaLnBrk="0">
              <a:lnSpc>
                <a:spcPct val="100000"/>
              </a:lnSpc>
              <a:spcBef>
                <a:spcPts val="459"/>
              </a:spcBef>
            </a:pP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三、</a:t>
            </a:r>
            <a:r>
              <a:rPr sz="15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科研进展成果</a:t>
            </a:r>
            <a:endParaRPr lang="SimHei" altLang="SimHei" sz="15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marL="469900" algn="l" rtl="0" eaLnBrk="0">
              <a:lnSpc>
                <a:spcPct val="100000"/>
              </a:lnSpc>
              <a:spcBef>
                <a:spcPts val="459"/>
              </a:spcBef>
            </a:pPr>
            <a:r>
              <a:rPr sz="1500" b="1" kern="0" spc="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(一)量子计算</a:t>
            </a:r>
            <a:endParaRPr lang="KaiTi" altLang="KaiTi" sz="15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marL="431165" algn="l" rtl="0" eaLnBrk="0">
              <a:lnSpc>
                <a:spcPct val="99000"/>
              </a:lnSpc>
              <a:spcBef>
                <a:spcPts val="451"/>
              </a:spcBef>
            </a:pPr>
            <a:r>
              <a:rPr sz="1500" b="1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</a:t>
            </a:r>
            <a:r>
              <a:rPr sz="1500" b="1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多种技术路线持续提升关键性能指标</a:t>
            </a:r>
            <a:endParaRPr lang="KaiTi" altLang="KaiTi" sz="15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377190" algn="l" rtl="0" eaLnBrk="0">
              <a:lnSpc>
                <a:spcPct val="84000"/>
              </a:lnSpc>
              <a:spcBef>
                <a:spcPts val="424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量子计算处理器作为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量子计算的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核心引擎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，是制备、操作和测</a:t>
            </a:r>
            <a:endParaRPr lang="FangSong" altLang="FangSong" sz="1400"/>
          </a:p>
          <a:p>
            <a:pPr marL="22225" algn="l" rtl="0" eaLnBrk="0">
              <a:lnSpc>
                <a:spcPct val="188000"/>
              </a:lnSpc>
              <a:spcBef>
                <a:spcPts val="16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量量子比特与量子逻辑门的物理载体，也是现阶段量子计算技术研究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与应用的核心方向之一，超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导、离子阱、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光量子、硅半导体、和中性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原子等技术路线呈现多元化发展和开放竞争态势，尚无一种技术路线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具备压倒性优势。近年来量子计算原型机研制进一步加速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，亮点纷呈。</a:t>
            </a:r>
            <a:endParaRPr lang="FangSong" altLang="FangSong" sz="1400"/>
          </a:p>
          <a:p>
            <a:pPr marL="369570" algn="l" rtl="0" eaLnBrk="0">
              <a:lnSpc>
                <a:spcPct val="84000"/>
              </a:lnSpc>
              <a:spcBef>
                <a:spcPts val="1542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超导量子路线是当前最受关注和研究最多的技术路线，核心器件</a:t>
            </a:r>
            <a:endParaRPr lang="FangSong" altLang="FangSong" sz="1400"/>
          </a:p>
          <a:p>
            <a:pPr marL="20320" indent="3175" algn="l" rtl="0" eaLnBrk="0">
              <a:lnSpc>
                <a:spcPct val="188000"/>
              </a:lnSpc>
              <a:spcBef>
                <a:spcPts val="18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为二能级系统超导约瑟夫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森结，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具有可设计、可扩展、易集成、易操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控、易耦合等优势。近期超导量子路线量子比特集成规模、基础科研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和量子纠缠比特数目方面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均取得一定成果。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年，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“Osprey”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芯片上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线</a:t>
            </a:r>
            <a:r>
              <a:rPr sz="1400" kern="0" spc="-2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IBM</a:t>
            </a:r>
            <a:r>
              <a:rPr sz="1400" kern="0" spc="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量子计算云平台</a:t>
            </a:r>
            <a:r>
              <a:rPr sz="1300" kern="0" spc="-1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29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QuantWare</a:t>
            </a:r>
            <a:r>
              <a:rPr sz="14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推出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64</a:t>
            </a:r>
            <a:r>
              <a:rPr sz="14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位超导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量子比特处理</a:t>
            </a:r>
            <a:endParaRPr lang="FangSong" altLang="FangSong" sz="1400"/>
          </a:p>
        </p:txBody>
      </p:sp>
      <p:sp>
        <p:nvSpPr>
          <p:cNvPr id="188" name="textbox 188"/>
          <p:cNvSpPr/>
          <p:nvPr/>
        </p:nvSpPr>
        <p:spPr>
          <a:xfrm>
            <a:off x="1131823" y="9271254"/>
            <a:ext cx="3311525" cy="14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3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29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https://quantum-computing.ibm.com/services/resources?tab=systems</a:t>
            </a:r>
            <a:endParaRPr lang="Times New Roman" altLang="Times New Roman" sz="900"/>
          </a:p>
        </p:txBody>
      </p:sp>
      <p:sp>
        <p:nvSpPr>
          <p:cNvPr id="190" name="textbox 190"/>
          <p:cNvSpPr/>
          <p:nvPr/>
        </p:nvSpPr>
        <p:spPr>
          <a:xfrm>
            <a:off x="2626341" y="763384"/>
            <a:ext cx="2307589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6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量子信息技术产业发展报告（2023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年）</a:t>
            </a:r>
            <a:endParaRPr lang="SimHei" altLang="SimHei" sz="1000"/>
          </a:p>
        </p:txBody>
      </p:sp>
      <p:sp>
        <p:nvSpPr>
          <p:cNvPr id="192" name="path"/>
          <p:cNvSpPr/>
          <p:nvPr/>
        </p:nvSpPr>
        <p:spPr>
          <a:xfrm>
            <a:off x="1124635" y="941578"/>
            <a:ext cx="5316601" cy="9143"/>
          </a:xfrm>
          <a:custGeom>
            <a:rect l="0" t="0" r="0" b="0"/>
            <a:pathLst>
              <a:path w="8372" h="14">
                <a:moveTo>
                  <a:pt x="0" y="14"/>
                </a:moveTo>
                <a:lnTo>
                  <a:pt x="8372" y="14"/>
                </a:lnTo>
                <a:lnTo>
                  <a:pt x="8372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4" name="path"/>
          <p:cNvSpPr/>
          <p:nvPr/>
        </p:nvSpPr>
        <p:spPr>
          <a:xfrm>
            <a:off x="1497964" y="9081007"/>
            <a:ext cx="1829054" cy="9144"/>
          </a:xfrm>
          <a:custGeom>
            <a:rect l="0" t="0" r="0" b="0"/>
            <a:pathLst>
              <a:path w="2880" h="14">
                <a:moveTo>
                  <a:pt x="0" y="14"/>
                </a:moveTo>
                <a:lnTo>
                  <a:pt x="2880" y="14"/>
                </a:lnTo>
                <a:lnTo>
                  <a:pt x="2880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6" name="textbox 196"/>
          <p:cNvSpPr/>
          <p:nvPr/>
        </p:nvSpPr>
        <p:spPr>
          <a:xfrm>
            <a:off x="3833057" y="9443941"/>
            <a:ext cx="144145" cy="14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92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textbox 198"/>
          <p:cNvSpPr/>
          <p:nvPr/>
        </p:nvSpPr>
        <p:spPr>
          <a:xfrm>
            <a:off x="1134324" y="1227069"/>
            <a:ext cx="5304790" cy="61683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56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器</a:t>
            </a:r>
            <a:r>
              <a:rPr sz="14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Tenor</a:t>
            </a:r>
            <a:r>
              <a:rPr sz="1300" kern="0" spc="-1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30</a:t>
            </a:r>
            <a:r>
              <a:rPr sz="8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。中国科大在</a:t>
            </a:r>
            <a:r>
              <a:rPr sz="14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66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位超导量子处理器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祖冲之二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号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的基础上</a:t>
            </a:r>
            <a:endParaRPr lang="FangSong" altLang="FangSong" sz="1400"/>
          </a:p>
          <a:p>
            <a:pPr marL="13334" indent="6350" algn="l" rtl="0" eaLnBrk="0">
              <a:lnSpc>
                <a:spcPct val="186000"/>
              </a:lnSpc>
              <a:spcBef>
                <a:spcPts val="135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扩展可操纵的量子比特数至</a:t>
            </a:r>
            <a:r>
              <a:rPr sz="1400" kern="0" spc="-1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176</a:t>
            </a:r>
            <a:r>
              <a:rPr sz="1400" kern="0" spc="3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比特</a:t>
            </a:r>
            <a:r>
              <a:rPr sz="1300" kern="0" spc="-2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31</a:t>
            </a:r>
            <a:r>
              <a:rPr sz="8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。苏黎世联邦理工学院使用超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导量子电路首次完成无漏洞贝尔实验</a:t>
            </a:r>
            <a:r>
              <a:rPr sz="1300" kern="0" spc="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32</a:t>
            </a:r>
            <a:r>
              <a:rPr sz="8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。谷歌使用超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导量子处理器模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拟操控非阿贝尔任意子，并通过编码创建了代表性的量子纠缠态</a:t>
            </a:r>
            <a:r>
              <a:rPr sz="1300" kern="0" spc="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33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中国科大等联合团队实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现</a:t>
            </a:r>
            <a:r>
              <a:rPr sz="1400" kern="0" spc="-2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51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个超导量子比特簇态的制备</a:t>
            </a:r>
            <a:r>
              <a:rPr sz="1300" kern="0" spc="-2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34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Rigetti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推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出</a:t>
            </a:r>
            <a:r>
              <a:rPr sz="1300" kern="0" spc="-1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35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84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位超导量子处理器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“Ankaa-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1”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中科院物理所利用</a:t>
            </a:r>
            <a:r>
              <a:rPr sz="1400" kern="0" spc="-3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41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位超导量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子芯片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庄子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模拟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侯世达蝴蝶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拓扑物态</a:t>
            </a:r>
            <a:r>
              <a:rPr sz="1300" kern="0" spc="-1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36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。日本富士通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和</a:t>
            </a:r>
            <a:r>
              <a:rPr sz="1400" kern="0" spc="-3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RIKEN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发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布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64</a:t>
            </a:r>
            <a:r>
              <a:rPr sz="1400" kern="0" spc="2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量子比特超导量子计算机</a:t>
            </a:r>
            <a:r>
              <a:rPr sz="1300" kern="0" spc="-1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37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IBM</a:t>
            </a:r>
            <a:r>
              <a:rPr sz="1400" kern="0" spc="2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量子峰会发布</a:t>
            </a:r>
            <a:r>
              <a:rPr sz="1300" kern="0" spc="-1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38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1121</a:t>
            </a:r>
            <a:r>
              <a:rPr sz="1400" kern="0" spc="2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位量子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比特“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Condor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”和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133</a:t>
            </a:r>
            <a:r>
              <a:rPr sz="14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位量子比特“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Heron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”两款处理器芯片， 并发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布了模块化系统扩展技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术路线图， 预计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2029</a:t>
            </a:r>
            <a:r>
              <a:rPr sz="1400" kern="0" spc="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年实现一亿个量子逻辑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门相干操控。</a:t>
            </a:r>
            <a:endParaRPr lang="FangSong" altLang="FangSong" sz="1400"/>
          </a:p>
          <a:p>
            <a:pPr marL="380365" algn="l" rtl="0" eaLnBrk="0">
              <a:lnSpc>
                <a:spcPct val="84000"/>
              </a:lnSpc>
              <a:spcBef>
                <a:spcPts val="1532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离子阱路线是另一种受关注程度较高的技术路线，基本原理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是利</a:t>
            </a:r>
            <a:endParaRPr lang="FangSong" altLang="FangSong" sz="1400"/>
          </a:p>
          <a:p>
            <a:pPr marL="14604" indent="635" algn="l" rtl="0" eaLnBrk="0">
              <a:lnSpc>
                <a:spcPct val="188000"/>
              </a:lnSpc>
              <a:spcBef>
                <a:spcPts val="11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用电荷与电磁场间的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交互作用力牵制带电粒子运动，并利用囚禁离子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的基态和激发态组成的两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个能级作为量子比特，具有逻辑门操作保真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度高、量子比特间连接性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好、相干时间长等独特优势。近期离子阱路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线研究进展主要体现在保真度提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升和全连接比特数增长等方面。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endParaRPr lang="Times New Roman" altLang="Times New Roman" sz="1400"/>
          </a:p>
        </p:txBody>
      </p:sp>
      <p:sp>
        <p:nvSpPr>
          <p:cNvPr id="200" name="textbox 200"/>
          <p:cNvSpPr/>
          <p:nvPr/>
        </p:nvSpPr>
        <p:spPr>
          <a:xfrm>
            <a:off x="1133347" y="7955712"/>
            <a:ext cx="5285740" cy="14585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99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30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https://tech.eu/2023/02/23/quantware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-debuts-64-qubit/</a:t>
            </a:r>
            <a:endParaRPr lang="Times New Roman" altLang="Times New Roman" sz="900"/>
          </a:p>
          <a:p>
            <a:pPr marL="12700" algn="l" rtl="0" eaLnBrk="0">
              <a:lnSpc>
                <a:spcPct val="85000"/>
              </a:lnSpc>
              <a:spcBef>
                <a:spcPts val="127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31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3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https://www.chinadaily.com.cn/a/202303/08/WS6407d466a31057c47ebb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3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2f6e.html</a:t>
            </a:r>
            <a:endParaRPr lang="Times New Roman" altLang="Times New Roman" sz="900"/>
          </a:p>
          <a:p>
            <a:pPr marL="12700" algn="l" rtl="0" eaLnBrk="0">
              <a:lnSpc>
                <a:spcPct val="83000"/>
              </a:lnSpc>
              <a:spcBef>
                <a:spcPts val="114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32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https://www.nature.com/articles/s41586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-023-05885-0</a:t>
            </a:r>
            <a:endParaRPr lang="Times New Roman" altLang="Times New Roman" sz="900"/>
          </a:p>
          <a:p>
            <a:pPr marL="12700" algn="l" rtl="0" eaLnBrk="0">
              <a:lnSpc>
                <a:spcPct val="95000"/>
              </a:lnSpc>
              <a:spcBef>
                <a:spcPts val="6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33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https://www.nature.com/articles/s41586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-023-05954-4</a:t>
            </a:r>
            <a:endParaRPr lang="Times New Roman" altLang="Times New Roman" sz="900"/>
          </a:p>
          <a:p>
            <a:pPr marL="12700" algn="l" rtl="0" eaLnBrk="0">
              <a:lnSpc>
                <a:spcPct val="97000"/>
              </a:lnSpc>
              <a:spcBef>
                <a:spcPts val="8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34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https://www.nature.com/articles/s41586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-023-06195-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endParaRPr lang="Times New Roman" altLang="Times New Roman" sz="900"/>
          </a:p>
          <a:p>
            <a:pPr marL="13970" indent="-1905" algn="l" rtl="0" eaLnBrk="0">
              <a:lnSpc>
                <a:spcPct val="96000"/>
              </a:lnSpc>
              <a:spcBef>
                <a:spcPts val="111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35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5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https://medium.com/rigetti/introducing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-the-ankaa-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1-system-rigettis-most-sophisticated-chip-architecture-un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lock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s-a-ab3f05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e3c264</a:t>
            </a:r>
            <a:endParaRPr lang="Times New Roman" altLang="Times New Roman" sz="9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36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6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https://journals.aps.org/prl/abstract/10.1103/PhysRevLett.131.0804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6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01</a:t>
            </a:r>
            <a:endParaRPr lang="Times New Roman" altLang="Times New Roman" sz="900"/>
          </a:p>
          <a:p>
            <a:pPr marL="12700" algn="l" rtl="0" eaLnBrk="0">
              <a:lnSpc>
                <a:spcPct val="85000"/>
              </a:lnSpc>
              <a:spcBef>
                <a:spcPts val="114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37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7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https://www.fujitsu.com/global/about/resources/news/press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-releases/2023/1005-01.html</a:t>
            </a:r>
            <a:endParaRPr lang="Times New Roman" altLang="Times New Roman" sz="900"/>
          </a:p>
          <a:p>
            <a:pPr marL="12700" indent="-635" algn="l" rtl="0" eaLnBrk="0">
              <a:lnSpc>
                <a:spcPct val="90000"/>
              </a:lnSpc>
              <a:spcBef>
                <a:spcPts val="132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38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8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https://newsroom.ibm.com/2023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12-04-IBM-Debuts-Next-Generation-Quantum-Processor-IBM-Quantu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m-Syst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em-Two,-Extends-Roadmap-to-Advance-Era-of-Quant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um-Utility</a:t>
            </a:r>
            <a:endParaRPr lang="Times New Roman" altLang="Times New Roman" sz="900"/>
          </a:p>
        </p:txBody>
      </p:sp>
      <p:sp>
        <p:nvSpPr>
          <p:cNvPr id="202" name="textbox 202"/>
          <p:cNvSpPr/>
          <p:nvPr/>
        </p:nvSpPr>
        <p:spPr>
          <a:xfrm>
            <a:off x="2626341" y="763384"/>
            <a:ext cx="2307589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6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量子信息技术产业发展报告（2023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年）</a:t>
            </a:r>
            <a:endParaRPr lang="SimHei" altLang="SimHei" sz="1000"/>
          </a:p>
        </p:txBody>
      </p:sp>
      <p:sp>
        <p:nvSpPr>
          <p:cNvPr id="204" name="path"/>
          <p:cNvSpPr/>
          <p:nvPr/>
        </p:nvSpPr>
        <p:spPr>
          <a:xfrm>
            <a:off x="1124635" y="941578"/>
            <a:ext cx="5316601" cy="9143"/>
          </a:xfrm>
          <a:custGeom>
            <a:rect l="0" t="0" r="0" b="0"/>
            <a:pathLst>
              <a:path w="8372" h="14">
                <a:moveTo>
                  <a:pt x="0" y="14"/>
                </a:moveTo>
                <a:lnTo>
                  <a:pt x="8372" y="14"/>
                </a:lnTo>
                <a:lnTo>
                  <a:pt x="8372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6" name="path"/>
          <p:cNvSpPr/>
          <p:nvPr/>
        </p:nvSpPr>
        <p:spPr>
          <a:xfrm>
            <a:off x="1497964" y="7765415"/>
            <a:ext cx="1829054" cy="9143"/>
          </a:xfrm>
          <a:custGeom>
            <a:rect l="0" t="0" r="0" b="0"/>
            <a:pathLst>
              <a:path w="2880" h="14">
                <a:moveTo>
                  <a:pt x="0" y="14"/>
                </a:moveTo>
                <a:lnTo>
                  <a:pt x="2880" y="14"/>
                </a:lnTo>
                <a:lnTo>
                  <a:pt x="2880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8" name="textbox 208"/>
          <p:cNvSpPr/>
          <p:nvPr/>
        </p:nvSpPr>
        <p:spPr>
          <a:xfrm>
            <a:off x="3833057" y="9443941"/>
            <a:ext cx="144145" cy="14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24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19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textbox 210"/>
          <p:cNvSpPr/>
          <p:nvPr/>
        </p:nvSpPr>
        <p:spPr>
          <a:xfrm>
            <a:off x="1096649" y="1227069"/>
            <a:ext cx="5342254" cy="65443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12"/>
              </a:lnSpc>
            </a:pPr>
            <a:endParaRPr lang="Arial" altLang="Arial" sz="100"/>
          </a:p>
          <a:p>
            <a:pPr marL="55244" algn="l" rtl="0" eaLnBrk="0">
              <a:lnSpc>
                <a:spcPct val="90000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年，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Quantinuum</a:t>
            </a:r>
            <a:r>
              <a:rPr sz="1400" kern="0" spc="2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宣布</a:t>
            </a:r>
            <a:r>
              <a:rPr sz="1300" kern="0" spc="-2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39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将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Model</a:t>
            </a:r>
            <a:r>
              <a:rPr sz="1400" kern="0" spc="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H1-2</a:t>
            </a:r>
            <a:r>
              <a:rPr sz="1400" kern="0" spc="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原型机的单、双量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子比特门保</a:t>
            </a:r>
            <a:endParaRPr lang="FangSong" altLang="FangSong" sz="1400"/>
          </a:p>
          <a:p>
            <a:pPr marL="48894" indent="8889" algn="l" rtl="0" eaLnBrk="0">
              <a:lnSpc>
                <a:spcPct val="186000"/>
              </a:lnSpc>
              <a:spcBef>
                <a:spcPts val="48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真度分别提升至</a:t>
            </a:r>
            <a:r>
              <a:rPr sz="1400" kern="0" spc="-3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99.997%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和</a:t>
            </a:r>
            <a:r>
              <a:rPr sz="1400" kern="0" spc="-3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9.8%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，并将</a:t>
            </a:r>
            <a:r>
              <a:rPr sz="1400" kern="0" spc="-3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Model H1-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系统的量子体积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进一步提升至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524288</a:t>
            </a:r>
            <a:r>
              <a:rPr sz="1300" kern="0" spc="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40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。华翊量子发布</a:t>
            </a:r>
            <a:r>
              <a:rPr sz="1300" kern="0" spc="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41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37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位离子阱量子计算原型机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HYQ-A37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</a:t>
            </a:r>
            <a:r>
              <a:rPr sz="1400" kern="0" spc="-3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幺正量子发布</a:t>
            </a:r>
            <a:r>
              <a:rPr sz="1300" kern="0" spc="-1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42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53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位离子阱量子计算原型机。</a:t>
            </a:r>
            <a:endParaRPr lang="FangSong" altLang="FangSong" sz="1400"/>
          </a:p>
          <a:p>
            <a:pPr marL="413384" algn="l" rtl="0" eaLnBrk="0">
              <a:lnSpc>
                <a:spcPct val="84000"/>
              </a:lnSpc>
              <a:spcBef>
                <a:spcPts val="1542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光量子路线原理是以光子作为信息载体，利用其多种自由度例如</a:t>
            </a:r>
            <a:endParaRPr lang="FangSong" altLang="FangSong" sz="1400"/>
          </a:p>
          <a:p>
            <a:pPr marL="50165" indent="1905" algn="l" rtl="0" eaLnBrk="0">
              <a:lnSpc>
                <a:spcPct val="186000"/>
              </a:lnSpc>
              <a:spcBef>
                <a:spcPts val="137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偏振、相位和时间位置等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进行量子态编码和量子位构建，可分为专用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和通用两种量子计算模型，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优势包括单比特操控简单、抗退相干能力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强、可常温工作、相干时间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长等。近期光量子技术路线科研进展主要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是新型光子态生成方案、特定应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用问题求解、光子规模增长等。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年， 中科大等合作构建</a:t>
            </a:r>
            <a:r>
              <a:rPr sz="1400" kern="0" spc="-3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255</a:t>
            </a:r>
            <a:r>
              <a:rPr sz="14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光子的量子计算原型机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九章三号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4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3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43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进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一步提升了高斯玻色采样速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度和量子优越性，基于光量子计算机完成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稠密子图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400" kern="0" spc="-2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和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“Max-Haf”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两类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图论问题求解</a:t>
            </a:r>
            <a:r>
              <a:rPr sz="1300" kern="0" spc="-2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44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，研究了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九章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400" kern="0" spc="-2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处理这两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类图论问题为搜索算法带来的加速。</a:t>
            </a:r>
            <a:r>
              <a:rPr sz="1400" kern="0" spc="4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南京大学提出</a:t>
            </a:r>
            <a:r>
              <a:rPr sz="1300" kern="0" spc="-4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45</a:t>
            </a:r>
            <a:r>
              <a:rPr sz="8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一种可行、可扩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展的</a:t>
            </a:r>
            <a:r>
              <a:rPr sz="1400" kern="0" spc="-3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N-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光子态（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N-photon</a:t>
            </a:r>
            <a:r>
              <a:rPr sz="1400" kern="0" spc="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state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）生成方案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。玻色量子发布</a:t>
            </a:r>
            <a:r>
              <a:rPr sz="1300" kern="0" spc="-1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46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</a:t>
            </a:r>
            <a:r>
              <a:rPr sz="14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比特相干光量子计算机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</a:t>
            </a:r>
            <a:endParaRPr lang="FangSong" altLang="FangSong" sz="1400"/>
          </a:p>
          <a:p>
            <a:pPr marL="405129" algn="l" rtl="0" eaLnBrk="0">
              <a:lnSpc>
                <a:spcPct val="84000"/>
              </a:lnSpc>
              <a:spcBef>
                <a:spcPts val="1532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硅半导体量子路线的关注度也在持续提升，</a:t>
            </a:r>
            <a:r>
              <a:rPr sz="1400" kern="0" spc="-3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主要利用量子点中囚</a:t>
            </a:r>
            <a:endParaRPr lang="FangSong" altLang="FangSong" sz="1400"/>
          </a:p>
          <a:p>
            <a:pPr marL="58419" algn="l" rtl="0" eaLnBrk="0">
              <a:lnSpc>
                <a:spcPts val="3119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禁的单电子或空穴作为量子比特，通过电脉冲实现对量子比特的驱动</a:t>
            </a:r>
            <a:endParaRPr lang="FangSong" altLang="FangSong" sz="1400"/>
          </a:p>
        </p:txBody>
      </p:sp>
      <p:sp>
        <p:nvSpPr>
          <p:cNvPr id="212" name="textbox 212"/>
          <p:cNvSpPr/>
          <p:nvPr/>
        </p:nvSpPr>
        <p:spPr>
          <a:xfrm>
            <a:off x="1131138" y="8219744"/>
            <a:ext cx="5279390" cy="1194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81"/>
              </a:lnSpc>
            </a:pPr>
            <a:endParaRPr lang="Arial" altLang="Arial" sz="100"/>
          </a:p>
          <a:p>
            <a:pPr marL="14604" algn="l" rtl="0" eaLnBrk="0">
              <a:lnSpc>
                <a:spcPct val="85000"/>
              </a:lnSpc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39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https://arxiv.org/pdf/2305.03766.pdf</a:t>
            </a:r>
            <a:endParaRPr lang="Times New Roman" altLang="Times New Roman" sz="900"/>
          </a:p>
          <a:p>
            <a:pPr marL="12700" algn="l" rtl="0" eaLnBrk="0">
              <a:lnSpc>
                <a:spcPct val="91000"/>
              </a:lnSpc>
              <a:spcBef>
                <a:spcPts val="101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40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3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https://www.quantinuum.com/news/quantinuum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-h-series-quantum-computer-accelerates-through-3-more-perfo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r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mance-records-for-quantum-volume-217-218-and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-219</a:t>
            </a:r>
            <a:endParaRPr lang="Times New Roman" altLang="Times New Roman" sz="900"/>
          </a:p>
          <a:p>
            <a:pPr marL="12700" algn="l" rtl="0" eaLnBrk="0">
              <a:lnSpc>
                <a:spcPct val="85000"/>
              </a:lnSpc>
              <a:spcBef>
                <a:spcPts val="124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41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https://www.hyqubit.com/simulator</a:t>
            </a:r>
            <a:endParaRPr lang="Times New Roman" altLang="Times New Roman" sz="900"/>
          </a:p>
          <a:p>
            <a:pPr marL="12700" algn="l" rtl="0" eaLnBrk="0">
              <a:lnSpc>
                <a:spcPct val="85000"/>
              </a:lnSpc>
              <a:spcBef>
                <a:spcPts val="114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42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5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https://mp.weixin.qq.com/s/TdkxA8KJWtfFrOc3GjpMVg</a:t>
            </a:r>
            <a:endParaRPr lang="Times New Roman" altLang="Times New Roman" sz="900"/>
          </a:p>
          <a:p>
            <a:pPr marL="12700" algn="l" rtl="0" eaLnBrk="0">
              <a:lnSpc>
                <a:spcPct val="83000"/>
              </a:lnSpc>
              <a:spcBef>
                <a:spcPts val="114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43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6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https://journals.aps.org/prl/issues/131/15</a:t>
            </a:r>
            <a:endParaRPr lang="Times New Roman" altLang="Times New Roman" sz="900"/>
          </a:p>
          <a:p>
            <a:pPr marL="12700" algn="l" rtl="0" eaLnBrk="0">
              <a:lnSpc>
                <a:spcPct val="97000"/>
              </a:lnSpc>
              <a:spcBef>
                <a:spcPts val="6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44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7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https://physics.aps.org/articles/v16/s64</a:t>
            </a:r>
            <a:endParaRPr lang="Times New Roman" altLang="Times New Roman" sz="900"/>
          </a:p>
          <a:p>
            <a:pPr marL="12700" algn="l" rtl="0" eaLnBrk="0">
              <a:lnSpc>
                <a:spcPct val="83000"/>
              </a:lnSpc>
              <a:spcBef>
                <a:spcPts val="126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45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8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https://phys.org/news/2023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-02-quantum-optics-multiphoton-qubits-lnoi.html</a:t>
            </a:r>
            <a:endParaRPr lang="Times New Roman" altLang="Times New Roman" sz="900"/>
          </a:p>
          <a:p>
            <a:pPr marL="12700" algn="l" rtl="0" eaLnBrk="0">
              <a:lnSpc>
                <a:spcPct val="97000"/>
              </a:lnSpc>
              <a:spcBef>
                <a:spcPts val="8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46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9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https://www.qboson.com/index/</a:t>
            </a:r>
            <a:endParaRPr lang="Times New Roman" altLang="Times New Roman" sz="900"/>
          </a:p>
        </p:txBody>
      </p:sp>
      <p:sp>
        <p:nvSpPr>
          <p:cNvPr id="214" name="textbox 214"/>
          <p:cNvSpPr/>
          <p:nvPr/>
        </p:nvSpPr>
        <p:spPr>
          <a:xfrm>
            <a:off x="2626341" y="763384"/>
            <a:ext cx="2307589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6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量子信息技术产业发展报告（2023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年）</a:t>
            </a:r>
            <a:endParaRPr lang="SimHei" altLang="SimHei" sz="1000"/>
          </a:p>
        </p:txBody>
      </p:sp>
      <p:sp>
        <p:nvSpPr>
          <p:cNvPr id="216" name="path"/>
          <p:cNvSpPr/>
          <p:nvPr/>
        </p:nvSpPr>
        <p:spPr>
          <a:xfrm>
            <a:off x="1124635" y="941578"/>
            <a:ext cx="5316601" cy="9143"/>
          </a:xfrm>
          <a:custGeom>
            <a:rect l="0" t="0" r="0" b="0"/>
            <a:pathLst>
              <a:path w="8372" h="14">
                <a:moveTo>
                  <a:pt x="0" y="14"/>
                </a:moveTo>
                <a:lnTo>
                  <a:pt x="8372" y="14"/>
                </a:lnTo>
                <a:lnTo>
                  <a:pt x="8372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8" name="path"/>
          <p:cNvSpPr/>
          <p:nvPr/>
        </p:nvSpPr>
        <p:spPr>
          <a:xfrm>
            <a:off x="1497964" y="8029067"/>
            <a:ext cx="1829054" cy="9143"/>
          </a:xfrm>
          <a:custGeom>
            <a:rect l="0" t="0" r="0" b="0"/>
            <a:pathLst>
              <a:path w="2880" h="14">
                <a:moveTo>
                  <a:pt x="0" y="14"/>
                </a:moveTo>
                <a:lnTo>
                  <a:pt x="2880" y="14"/>
                </a:lnTo>
                <a:lnTo>
                  <a:pt x="2880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0" name="textbox 220"/>
          <p:cNvSpPr/>
          <p:nvPr/>
        </p:nvSpPr>
        <p:spPr>
          <a:xfrm>
            <a:off x="3820182" y="9443941"/>
            <a:ext cx="156845" cy="14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92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" name="textbox 222"/>
          <p:cNvSpPr/>
          <p:nvPr/>
        </p:nvSpPr>
        <p:spPr>
          <a:xfrm>
            <a:off x="1133789" y="1227069"/>
            <a:ext cx="5305425" cy="69583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56"/>
              </a:lnSpc>
            </a:pPr>
            <a:endParaRPr lang="Arial" altLang="Arial" sz="100"/>
          </a:p>
          <a:p>
            <a:pPr marL="20320" algn="l" rtl="0" eaLnBrk="0">
              <a:lnSpc>
                <a:spcPct val="84000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和耦合，优势在于可扩展性好、门操作速度快、与现有半导体工艺技</a:t>
            </a:r>
            <a:endParaRPr lang="FangSong" altLang="FangSong" sz="1400"/>
          </a:p>
          <a:p>
            <a:pPr marL="12700" indent="4444" algn="l" rtl="0" eaLnBrk="0">
              <a:lnSpc>
                <a:spcPct val="187000"/>
              </a:lnSpc>
              <a:spcBef>
                <a:spcPts val="91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术兼容。近期成果亮点主要在于新型量子比特研发、操控技术提升和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量子比特数增长等方面。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年，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Intel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发布</a:t>
            </a:r>
            <a:r>
              <a:rPr sz="1300" kern="0" spc="-2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47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位硅基自旋量子芯片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Tunnel</a:t>
            </a:r>
            <a:r>
              <a:rPr sz="14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Falls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。新南威尔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士大学实现</a:t>
            </a:r>
            <a:r>
              <a:rPr sz="1300" kern="0" spc="-1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48</a:t>
            </a: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一种电信号控制的新型硅量子比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特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触发器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(flip-flop)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量子比特。浙江大学等在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半导体纳米结构中创造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了一种新型量子比特</a:t>
            </a:r>
            <a:r>
              <a:rPr sz="1300" kern="0" spc="2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49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。休斯研究实验室实现</a:t>
            </a:r>
            <a:r>
              <a:rPr sz="1300" kern="0" spc="2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50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硅编码自旋量子比特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通用控制。中国科大实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现</a:t>
            </a:r>
            <a:r>
              <a:rPr sz="1300" kern="0" spc="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51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硅基锗量子点的超快调控，自旋翻转速率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超过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1.2 GHz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</a:t>
            </a:r>
            <a:endParaRPr lang="FangSong" altLang="FangSong" sz="1400"/>
          </a:p>
          <a:p>
            <a:pPr algn="r" rtl="0" eaLnBrk="0">
              <a:lnSpc>
                <a:spcPct val="83000"/>
              </a:lnSpc>
              <a:spcBef>
                <a:spcPts val="1481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中性原子量子计算通过被称为光镊的紧密聚焦激光束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阵列，约束</a:t>
            </a:r>
            <a:endParaRPr lang="FangSong" altLang="FangSong" sz="1400"/>
          </a:p>
          <a:p>
            <a:pPr marL="13334" indent="22859" algn="l" rtl="0" eaLnBrk="0">
              <a:lnSpc>
                <a:spcPct val="186000"/>
              </a:lnSpc>
              <a:spcBef>
                <a:spcPts val="106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中性原子在超高真空中悬浮，并基于此构建二能级系统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，主要优势在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于相干时间长、原子间相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互作用强、原子阵列构型灵活、构建超高维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列阵潜力等。中性原子量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子计算在量子哈密顿量和量子模拟处理方面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具有一定优势，不但可用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于研究和解决凝聚态物质中诸多物理问题的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典型模型，还可用于模拟研究分析量子化学、多体物理、凝聚态物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理、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核物理等诸多复杂体系和现象。</a:t>
            </a:r>
            <a:r>
              <a:rPr sz="1400" kern="0" spc="-2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年，密歇根大学提出</a:t>
            </a:r>
            <a:r>
              <a:rPr sz="1300" kern="0" spc="-2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52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操纵里德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堡量子态的新方法，可诱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导被捕获在一维晶格中的原子同时发生奇偶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校验的里德堡跃迁。合肥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国家物理科学微尺度研究中心等基于角自旋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相关的超光学晶格制备出保真度为</a:t>
            </a:r>
            <a:r>
              <a:rPr sz="1400" kern="0" spc="-2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95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.6(5)%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、寿命为</a:t>
            </a:r>
            <a:r>
              <a:rPr sz="1400" kern="0" spc="-2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2.20±0.13</a:t>
            </a:r>
            <a:r>
              <a:rPr sz="14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秒的</a:t>
            </a:r>
            <a:endParaRPr lang="FangSong" altLang="FangSong" sz="1400"/>
          </a:p>
        </p:txBody>
      </p:sp>
      <p:sp>
        <p:nvSpPr>
          <p:cNvPr id="224" name="textbox 224"/>
          <p:cNvSpPr/>
          <p:nvPr/>
        </p:nvSpPr>
        <p:spPr>
          <a:xfrm>
            <a:off x="1131442" y="8614461"/>
            <a:ext cx="3705225" cy="799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3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47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https://www.intel.com/content/www/us/en/research/quantum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-computing.html</a:t>
            </a:r>
            <a:endParaRPr lang="Times New Roman" altLang="Times New Roman" sz="900"/>
          </a:p>
          <a:p>
            <a:pPr marL="12700" algn="l" rtl="0" eaLnBrk="0">
              <a:lnSpc>
                <a:spcPct val="83000"/>
              </a:lnSpc>
              <a:spcBef>
                <a:spcPts val="114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48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3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https://www.science.org/doi/10.1126/sci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3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adv.add9408</a:t>
            </a:r>
            <a:endParaRPr lang="Times New Roman" altLang="Times New Roman" sz="900"/>
          </a:p>
          <a:p>
            <a:pPr marL="12700" algn="l" rtl="0" eaLnBrk="0">
              <a:lnSpc>
                <a:spcPct val="95000"/>
              </a:lnSpc>
              <a:spcBef>
                <a:spcPts val="6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49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https://www.nature.com/articles/s41565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-023-01442-y</a:t>
            </a:r>
            <a:endParaRPr lang="Times New Roman" altLang="Times New Roman" sz="900"/>
          </a:p>
          <a:p>
            <a:pPr marL="14604" algn="l" rtl="0" eaLnBrk="0">
              <a:lnSpc>
                <a:spcPct val="95000"/>
              </a:lnSpc>
              <a:spcBef>
                <a:spcPts val="6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50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5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https://www.nature.com/articles/s41586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-023-05777-3</a:t>
            </a:r>
            <a:endParaRPr lang="Times New Roman" altLang="Times New Roman" sz="900"/>
          </a:p>
          <a:p>
            <a:pPr marL="14604" algn="l" rtl="0" eaLnBrk="0">
              <a:lnSpc>
                <a:spcPct val="96000"/>
              </a:lnSpc>
              <a:spcBef>
                <a:spcPts val="7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51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6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https://pubs.acs.org/doi/10.1021/acs.nanolett.3c00213</a:t>
            </a:r>
            <a:endParaRPr lang="Times New Roman" altLang="Times New Roman" sz="900"/>
          </a:p>
          <a:p>
            <a:pPr marL="14604" algn="l" rtl="0" eaLnBrk="0">
              <a:lnSpc>
                <a:spcPct val="97000"/>
              </a:lnSpc>
              <a:spcBef>
                <a:spcPts val="6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52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7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https://physics.aps.org/articles/v16/s105</a:t>
            </a:r>
            <a:endParaRPr lang="Times New Roman" altLang="Times New Roman" sz="900"/>
          </a:p>
        </p:txBody>
      </p:sp>
      <p:sp>
        <p:nvSpPr>
          <p:cNvPr id="226" name="textbox 226"/>
          <p:cNvSpPr/>
          <p:nvPr/>
        </p:nvSpPr>
        <p:spPr>
          <a:xfrm>
            <a:off x="2626341" y="763384"/>
            <a:ext cx="2307589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6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量子信息技术产业发展报告（2023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年）</a:t>
            </a:r>
            <a:endParaRPr lang="SimHei" altLang="SimHei" sz="1000"/>
          </a:p>
        </p:txBody>
      </p:sp>
      <p:sp>
        <p:nvSpPr>
          <p:cNvPr id="228" name="path"/>
          <p:cNvSpPr/>
          <p:nvPr/>
        </p:nvSpPr>
        <p:spPr>
          <a:xfrm>
            <a:off x="1124635" y="941578"/>
            <a:ext cx="5316601" cy="9143"/>
          </a:xfrm>
          <a:custGeom>
            <a:rect l="0" t="0" r="0" b="0"/>
            <a:pathLst>
              <a:path w="8372" h="14">
                <a:moveTo>
                  <a:pt x="0" y="14"/>
                </a:moveTo>
                <a:lnTo>
                  <a:pt x="8372" y="14"/>
                </a:lnTo>
                <a:lnTo>
                  <a:pt x="8372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0" name="path"/>
          <p:cNvSpPr/>
          <p:nvPr/>
        </p:nvSpPr>
        <p:spPr>
          <a:xfrm>
            <a:off x="1497964" y="8422640"/>
            <a:ext cx="1829054" cy="9143"/>
          </a:xfrm>
          <a:custGeom>
            <a:rect l="0" t="0" r="0" b="0"/>
            <a:pathLst>
              <a:path w="2880" h="14">
                <a:moveTo>
                  <a:pt x="0" y="14"/>
                </a:moveTo>
                <a:lnTo>
                  <a:pt x="2880" y="14"/>
                </a:lnTo>
                <a:lnTo>
                  <a:pt x="2880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2" name="textbox 232"/>
          <p:cNvSpPr/>
          <p:nvPr/>
        </p:nvSpPr>
        <p:spPr>
          <a:xfrm>
            <a:off x="3820182" y="9443941"/>
            <a:ext cx="156845" cy="14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77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21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4" name="textbox 234"/>
          <p:cNvSpPr/>
          <p:nvPr/>
        </p:nvSpPr>
        <p:spPr>
          <a:xfrm>
            <a:off x="1133254" y="1227069"/>
            <a:ext cx="5446395" cy="75031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56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Bell</a:t>
            </a:r>
            <a:r>
              <a:rPr sz="14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态</a:t>
            </a:r>
            <a:r>
              <a:rPr sz="1300" kern="0" spc="-1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53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，并实现了一维原子链中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个原子以及二维原子阵列中</a:t>
            </a:r>
            <a:r>
              <a:rPr sz="1400" kern="0" spc="-3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2×4</a:t>
            </a:r>
            <a:endParaRPr lang="Times New Roman" altLang="Times New Roman" sz="1400"/>
          </a:p>
          <a:p>
            <a:pPr marL="20320" indent="-2540" algn="l" rtl="0" eaLnBrk="0">
              <a:lnSpc>
                <a:spcPct val="190000"/>
              </a:lnSpc>
              <a:spcBef>
                <a:spcPts val="23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个原子的量子纠缠。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Atom</a:t>
            </a:r>
            <a:r>
              <a:rPr sz="1400" kern="0" spc="2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Computing</a:t>
            </a: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公布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1225</a:t>
            </a:r>
            <a:r>
              <a:rPr sz="1400" kern="0" spc="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原子阵列和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1180</a:t>
            </a:r>
            <a:r>
              <a:rPr sz="1400" kern="0" spc="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子比特的中性原子量子计算原型机</a:t>
            </a:r>
            <a:r>
              <a:rPr sz="1300" kern="0" spc="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54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，预计于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2024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年正式上市。</a:t>
            </a:r>
            <a:endParaRPr lang="FangSong" altLang="FangSong" sz="1400"/>
          </a:p>
          <a:p>
            <a:pPr marL="374650" algn="l" rtl="0" eaLnBrk="0">
              <a:lnSpc>
                <a:spcPct val="84000"/>
              </a:lnSpc>
              <a:spcBef>
                <a:spcPts val="1543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不同技术路线具有自身的独特优势，所面临的技术与工程问题与</a:t>
            </a:r>
            <a:endParaRPr lang="FangSong" altLang="FangSong" sz="1400"/>
          </a:p>
          <a:p>
            <a:pPr marL="17779" indent="635" algn="l" rtl="0" eaLnBrk="0">
              <a:lnSpc>
                <a:spcPct val="189000"/>
              </a:lnSpc>
              <a:spcBef>
                <a:spcPts val="10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挑战差异性较大，并驾齐驱与持续竞争的发展态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势将会继续，</a:t>
            </a:r>
            <a:r>
              <a:rPr sz="1400" kern="0" spc="-2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何种技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术路线最后胜出目前尚不明确，最终的胜出者可能会取决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于技术突破、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应用落地时间以及市场需求等多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种复杂因素。</a:t>
            </a:r>
            <a:endParaRPr lang="FangSong" altLang="FangSong" sz="14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421005" algn="l" rtl="0" eaLnBrk="0">
              <a:lnSpc>
                <a:spcPct val="99000"/>
              </a:lnSpc>
              <a:spcBef>
                <a:spcPts val="460"/>
              </a:spcBef>
            </a:pPr>
            <a:r>
              <a:rPr sz="1500" b="1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</a:t>
            </a:r>
            <a:r>
              <a:rPr sz="1500" b="1" kern="0" spc="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量子纠错技术不断</a:t>
            </a:r>
            <a:r>
              <a:rPr sz="1500" b="1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取得突破性进展</a:t>
            </a:r>
            <a:endParaRPr lang="KaiTi" altLang="KaiTi" sz="15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375920" algn="l" rtl="0" eaLnBrk="0">
              <a:lnSpc>
                <a:spcPct val="84000"/>
              </a:lnSpc>
              <a:spcBef>
                <a:spcPts val="424"/>
              </a:spcBef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量子纠错是用于保护量子态信息免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受噪声或退相干影响的技术，</a:t>
            </a:r>
            <a:endParaRPr lang="FangSong" altLang="FangSong" sz="1400"/>
          </a:p>
          <a:p>
            <a:pPr marL="13970" indent="-635" algn="l" rtl="0" eaLnBrk="0">
              <a:lnSpc>
                <a:spcPct val="186000"/>
              </a:lnSpc>
              <a:spcBef>
                <a:spcPts val="127"/>
              </a:spcBef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是进行高保真量子信息处理的必要环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节之一。量子态的不可克隆性、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相干性等量子物理特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性， 决定了量子纠错与经典纠错存在本质差异。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量子纠错需要完成纠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错编码、制备辅助比特、探测错误和纠正错误等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多项操作，每项操作步骤均有可能引入额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外的错误，</a:t>
            </a:r>
            <a:r>
              <a:rPr sz="1400" kern="0" spc="-1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为了避免越纠越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错，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则在各环节均需完成高精度的操控。假设在纠错精度高于纠错阈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值时可以很好地完成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量子纠错，即可通过多重级联编码等方式使错误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率大幅降低，</a:t>
            </a:r>
            <a:r>
              <a:rPr sz="1400" kern="0" spc="-3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从而实现超高精度的逻辑量子比特，</a:t>
            </a:r>
            <a:r>
              <a:rPr sz="1400" kern="0" spc="-3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并最终以大规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模逻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辑比特为基础， 构建大规模可容错通用量子计算机。</a:t>
            </a:r>
            <a:endParaRPr lang="FangSong" altLang="FangSong" sz="1400"/>
          </a:p>
          <a:p>
            <a:pPr marL="382270" algn="l" rtl="0" eaLnBrk="0">
              <a:lnSpc>
                <a:spcPct val="84000"/>
              </a:lnSpc>
              <a:spcBef>
                <a:spcPts val="1551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随着量子计算样机硬件能力的提升，量子纠错研究具备了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更好的</a:t>
            </a:r>
            <a:endParaRPr lang="FangSong" altLang="FangSong" sz="1400"/>
          </a:p>
          <a:p>
            <a:pPr marL="21590" algn="l" rtl="0" eaLnBrk="0">
              <a:lnSpc>
                <a:spcPts val="3223"/>
              </a:lnSpc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物理基础，近期不断取得新进展。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r>
              <a:rPr sz="1400" kern="0" spc="2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年，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Goo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gle</a:t>
            </a:r>
            <a:r>
              <a:rPr sz="1400" kern="0" spc="2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首次突破量子计</a:t>
            </a:r>
            <a:endParaRPr lang="FangSong" altLang="FangSong" sz="1400"/>
          </a:p>
        </p:txBody>
      </p:sp>
      <p:sp>
        <p:nvSpPr>
          <p:cNvPr id="236" name="textbox 236"/>
          <p:cNvSpPr/>
          <p:nvPr/>
        </p:nvSpPr>
        <p:spPr>
          <a:xfrm>
            <a:off x="1133881" y="9140241"/>
            <a:ext cx="4352290" cy="273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99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53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https://physics.aps.org/articles/v16/s122</a:t>
            </a:r>
            <a:endParaRPr lang="Times New Roman" altLang="Times New Roman" sz="900"/>
          </a:p>
          <a:p>
            <a:pPr marL="12700" algn="l" rtl="0" eaLnBrk="0">
              <a:lnSpc>
                <a:spcPct val="85000"/>
              </a:lnSpc>
              <a:spcBef>
                <a:spcPts val="114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54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https://atom-computing.com/quantum-startup-atom-computing-first-to-exceed-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1000-qub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its/</a:t>
            </a:r>
            <a:endParaRPr lang="Times New Roman" altLang="Times New Roman" sz="900"/>
          </a:p>
        </p:txBody>
      </p:sp>
      <p:sp>
        <p:nvSpPr>
          <p:cNvPr id="238" name="textbox 238"/>
          <p:cNvSpPr/>
          <p:nvPr/>
        </p:nvSpPr>
        <p:spPr>
          <a:xfrm>
            <a:off x="2626341" y="763384"/>
            <a:ext cx="2307589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6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量子信息技术产业发展报告（2023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年）</a:t>
            </a:r>
            <a:endParaRPr lang="SimHei" altLang="SimHei" sz="1000"/>
          </a:p>
        </p:txBody>
      </p:sp>
      <p:sp>
        <p:nvSpPr>
          <p:cNvPr id="240" name="path"/>
          <p:cNvSpPr/>
          <p:nvPr/>
        </p:nvSpPr>
        <p:spPr>
          <a:xfrm>
            <a:off x="1124635" y="941578"/>
            <a:ext cx="5316601" cy="9143"/>
          </a:xfrm>
          <a:custGeom>
            <a:rect l="0" t="0" r="0" b="0"/>
            <a:pathLst>
              <a:path w="8372" h="14">
                <a:moveTo>
                  <a:pt x="0" y="14"/>
                </a:moveTo>
                <a:lnTo>
                  <a:pt x="8372" y="14"/>
                </a:lnTo>
                <a:lnTo>
                  <a:pt x="8372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2" name="path"/>
          <p:cNvSpPr/>
          <p:nvPr/>
        </p:nvSpPr>
        <p:spPr>
          <a:xfrm>
            <a:off x="1497964" y="8948419"/>
            <a:ext cx="1829054" cy="9144"/>
          </a:xfrm>
          <a:custGeom>
            <a:rect l="0" t="0" r="0" b="0"/>
            <a:pathLst>
              <a:path w="2880" h="14">
                <a:moveTo>
                  <a:pt x="0" y="14"/>
                </a:moveTo>
                <a:lnTo>
                  <a:pt x="2880" y="14"/>
                </a:lnTo>
                <a:lnTo>
                  <a:pt x="2880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4" name="textbox 244"/>
          <p:cNvSpPr/>
          <p:nvPr/>
        </p:nvSpPr>
        <p:spPr>
          <a:xfrm>
            <a:off x="3820182" y="9443941"/>
            <a:ext cx="156845" cy="14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77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22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6" name="textbox 246"/>
          <p:cNvSpPr/>
          <p:nvPr/>
        </p:nvSpPr>
        <p:spPr>
          <a:xfrm>
            <a:off x="1135038" y="1227069"/>
            <a:ext cx="5303520" cy="65671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56"/>
              </a:lnSpc>
            </a:pPr>
            <a:endParaRPr lang="Arial" altLang="Arial" sz="100"/>
          </a:p>
          <a:p>
            <a:pPr marL="20320" algn="l" rtl="0" eaLnBrk="0">
              <a:lnSpc>
                <a:spcPct val="84000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算纠错编码规模与收益的平衡点</a:t>
            </a:r>
            <a:r>
              <a:rPr sz="1300" kern="0" spc="-1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55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，在纠错编码规模增长的同时降低</a:t>
            </a:r>
            <a:endParaRPr lang="FangSong" altLang="FangSong" sz="1400"/>
          </a:p>
          <a:p>
            <a:pPr marL="12700" indent="1905" algn="l" rtl="0" eaLnBrk="0">
              <a:lnSpc>
                <a:spcPct val="186000"/>
              </a:lnSpc>
              <a:spcBef>
                <a:spcPts val="113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错误率， 验证了量子纠错方案的可行性。南方科大以离散变量编码逻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辑量子位突破</a:t>
            </a:r>
            <a:r>
              <a:rPr sz="1400" kern="0" spc="-2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QEC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平衡点</a:t>
            </a:r>
            <a:r>
              <a:rPr sz="1300" kern="0" spc="-3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56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，超过盈亏平衡点约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16%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。耶鲁大学利用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实时量子纠错方案实现盈亏平衡点超越</a:t>
            </a:r>
            <a:r>
              <a:rPr sz="1300" kern="0" spc="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57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利用实时纠错实现稳定的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逻辑量子比特。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IBM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在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127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位</a:t>
            </a:r>
            <a:r>
              <a:rPr sz="1400" kern="0" spc="-3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agle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量子处理器上基于误差缓解技术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和量子伊辛模型</a:t>
            </a:r>
            <a:r>
              <a:rPr sz="1300" kern="0" spc="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58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，在无需量子纠错条件下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实现对磁性材料简化系统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模型的自旋动态和磁化特性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的模拟，并验证其准确性。加州理工展示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59</a:t>
            </a:r>
            <a:r>
              <a:rPr sz="800" kern="0" spc="-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量子橡皮擦纠错新方法，使激光照射下的错误原子发出荧光实现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错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误定位以便进一步纠错处理，系统纠缠率提升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r>
              <a:rPr sz="1400" kern="0" spc="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倍。普林斯顿大学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1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60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基于相似擦除原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理将门操作错误转化为擦除错误，有效提升逻辑门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保真度。哈佛大学</a:t>
            </a:r>
            <a:r>
              <a:rPr sz="1300" kern="0" spc="-2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61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基于里德堡阻塞机制控制方案，在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60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个铷原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子阵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列实现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99.5%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双比特纠缠门保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真度，超过表面码纠错阈值。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清华大学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等</a:t>
            </a:r>
            <a:r>
              <a:rPr sz="1300" kern="0" spc="-2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62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联合使用四个离子阱量子比特对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PEC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进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行基准测试，</a:t>
            </a:r>
            <a:r>
              <a:rPr sz="1400" kern="0" spc="-3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通过层析重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建误差模型并结合其他错误缓解方法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提高保真度。</a:t>
            </a:r>
            <a:endParaRPr lang="FangSong" altLang="FangSong" sz="1400"/>
          </a:p>
          <a:p>
            <a:pPr marL="374015" algn="l" rtl="0" eaLnBrk="0">
              <a:lnSpc>
                <a:spcPct val="84000"/>
              </a:lnSpc>
              <a:spcBef>
                <a:spcPts val="1542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量子纠错近年取得诸多成果，但需要指出， 当前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逻辑量子比特的</a:t>
            </a:r>
            <a:endParaRPr lang="FangSong" altLang="FangSong" sz="1400"/>
          </a:p>
          <a:p>
            <a:pPr marL="24129" indent="-5080" algn="l" rtl="0" eaLnBrk="0">
              <a:lnSpc>
                <a:spcPct val="191000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最低错误率距离实用化要求仍有近十余个数量级的差距，量子纠错距</a:t>
            </a:r>
            <a:r>
              <a:rPr sz="14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离实现解决实际问题的量子计算机仍有很远的距离。量子纠错未来发</a:t>
            </a:r>
            <a:endParaRPr lang="FangSong" altLang="FangSong" sz="1400"/>
          </a:p>
        </p:txBody>
      </p:sp>
      <p:sp>
        <p:nvSpPr>
          <p:cNvPr id="248" name="textbox 248"/>
          <p:cNvSpPr/>
          <p:nvPr/>
        </p:nvSpPr>
        <p:spPr>
          <a:xfrm>
            <a:off x="1133500" y="8351875"/>
            <a:ext cx="2924175" cy="10623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  <a:spcBef>
                <a:spcPts val="1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55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https://www.nature.com/articles/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s41586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-022-05434-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            </a:t>
            </a: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56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https://www.nature.com/articles/s41586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-02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3-05784-4             </a:t>
            </a: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57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https://www.nature.com/articles/s41586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-02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3-05782-6             </a:t>
            </a: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58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https://www.nature.com/articles/s41586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-02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3-06096-3             </a:t>
            </a: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59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https://www.nature.com/articles/s41586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-02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3-06516-4             </a:t>
            </a: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60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https://www.nature.com/articles/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s41586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-023-06438-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            </a:t>
            </a: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61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https://www.nature.com/articles/s41586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-023-06481-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y</a:t>
            </a:r>
            <a:endParaRPr lang="Times New Roman" altLang="Times New Roman" sz="900"/>
          </a:p>
          <a:p>
            <a:pPr marL="12700" algn="l" rtl="0" eaLnBrk="0">
              <a:lnSpc>
                <a:spcPct val="86000"/>
              </a:lnSpc>
              <a:spcBef>
                <a:spcPts val="105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62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3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https://www.nature.com/articles/s41534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-023-00784-8#citeas</a:t>
            </a:r>
            <a:endParaRPr lang="Times New Roman" altLang="Times New Roman" sz="900"/>
          </a:p>
        </p:txBody>
      </p:sp>
      <p:sp>
        <p:nvSpPr>
          <p:cNvPr id="250" name="textbox 250"/>
          <p:cNvSpPr/>
          <p:nvPr/>
        </p:nvSpPr>
        <p:spPr>
          <a:xfrm>
            <a:off x="2626341" y="763384"/>
            <a:ext cx="2307589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6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量子信息技术产业发展报告（2023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年）</a:t>
            </a:r>
            <a:endParaRPr lang="SimHei" altLang="SimHei" sz="1000"/>
          </a:p>
        </p:txBody>
      </p:sp>
      <p:sp>
        <p:nvSpPr>
          <p:cNvPr id="252" name="path"/>
          <p:cNvSpPr/>
          <p:nvPr/>
        </p:nvSpPr>
        <p:spPr>
          <a:xfrm>
            <a:off x="1124635" y="941578"/>
            <a:ext cx="5316601" cy="9143"/>
          </a:xfrm>
          <a:custGeom>
            <a:rect l="0" t="0" r="0" b="0"/>
            <a:pathLst>
              <a:path w="8372" h="14">
                <a:moveTo>
                  <a:pt x="0" y="14"/>
                </a:moveTo>
                <a:lnTo>
                  <a:pt x="8372" y="14"/>
                </a:lnTo>
                <a:lnTo>
                  <a:pt x="8372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4" name="path"/>
          <p:cNvSpPr/>
          <p:nvPr/>
        </p:nvSpPr>
        <p:spPr>
          <a:xfrm>
            <a:off x="1497964" y="8160512"/>
            <a:ext cx="1829054" cy="9143"/>
          </a:xfrm>
          <a:custGeom>
            <a:rect l="0" t="0" r="0" b="0"/>
            <a:pathLst>
              <a:path w="2880" h="14">
                <a:moveTo>
                  <a:pt x="0" y="14"/>
                </a:moveTo>
                <a:lnTo>
                  <a:pt x="2880" y="14"/>
                </a:lnTo>
                <a:lnTo>
                  <a:pt x="2880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6" name="textbox 256"/>
          <p:cNvSpPr/>
          <p:nvPr/>
        </p:nvSpPr>
        <p:spPr>
          <a:xfrm>
            <a:off x="3820182" y="9443941"/>
            <a:ext cx="156845" cy="14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92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23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8" name="textbox 258"/>
          <p:cNvSpPr/>
          <p:nvPr/>
        </p:nvSpPr>
        <p:spPr>
          <a:xfrm>
            <a:off x="1135751" y="1227069"/>
            <a:ext cx="5349875" cy="5530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56"/>
              </a:lnSpc>
            </a:pPr>
            <a:endParaRPr lang="Arial" altLang="Arial" sz="100"/>
          </a:p>
          <a:p>
            <a:pPr marL="14604" algn="l" rtl="0" eaLnBrk="0">
              <a:lnSpc>
                <a:spcPct val="84000"/>
              </a:lnSpc>
            </a:pP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展主要聚焦以下几个方面： 一是理论研究与样机实验相互配合， 在真</a:t>
            </a:r>
            <a:endParaRPr lang="FangSong" altLang="FangSong" sz="1400"/>
          </a:p>
          <a:p>
            <a:pPr marL="12700" indent="10160" algn="l" rtl="0" eaLnBrk="0">
              <a:lnSpc>
                <a:spcPct val="187000"/>
              </a:lnSpc>
              <a:spcBef>
                <a:spcPts val="15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实硬件平台和错误条件下， 进行理论编码算法的验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证与改进。二是进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一步改进纠错程序，阻止错误状态在纠错过程中的积累和传播。三是 提升硬件比特数、降低逻辑错误率和提升纠错阈值、减低纠错开销的 双向努力，进一步提升不同路线量子硬件水平满足实现量子纠错所需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要的冗余比特需求的同时，通过算法改进降低纠错所需的资源开销。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可以预测，在达到量子纠错盈亏平衡点后， 业界将持续集中攻关量子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纠错理论研究与工程实现，量子纠错发挥实际应用这一目标，有望取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得进一步突破。</a:t>
            </a:r>
            <a:endParaRPr lang="FangSong" altLang="FangSong" sz="14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417194" algn="l" rtl="0" eaLnBrk="0">
              <a:lnSpc>
                <a:spcPct val="99000"/>
              </a:lnSpc>
              <a:spcBef>
                <a:spcPts val="461"/>
              </a:spcBef>
            </a:pPr>
            <a:r>
              <a:rPr sz="1500" b="1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</a:t>
            </a:r>
            <a:r>
              <a:rPr sz="1500" b="1" kern="0" spc="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量子计算软件与云平台持</a:t>
            </a:r>
            <a:r>
              <a:rPr sz="1500" b="1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续开展探索</a:t>
            </a:r>
            <a:endParaRPr lang="KaiTi" altLang="KaiTi" sz="15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380365" algn="l" rtl="0" eaLnBrk="0">
              <a:lnSpc>
                <a:spcPct val="84000"/>
              </a:lnSpc>
              <a:spcBef>
                <a:spcPts val="424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随着量子计算样机系统研发的快速推进，量子计算软件和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云平台</a:t>
            </a:r>
            <a:endParaRPr lang="FangSong" altLang="FangSong" sz="1400"/>
          </a:p>
          <a:p>
            <a:pPr marL="15875" algn="l" rtl="0" eaLnBrk="0">
              <a:lnSpc>
                <a:spcPts val="3122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作为实现计算处理功能和用户连接服务的重要桥梁，也处于百花齐放</a:t>
            </a:r>
            <a:endParaRPr lang="FangSong" altLang="FangSong" sz="14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29209" algn="l" rtl="0" eaLnBrk="0">
              <a:lnSpc>
                <a:spcPct val="94000"/>
              </a:lnSpc>
              <a:spcBef>
                <a:spcPts val="429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的蓬勃发展阶段。由量子计算硬件系统、软件、算法和云平台等关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键</a:t>
            </a:r>
            <a:endParaRPr lang="FangSong" altLang="FangSong" sz="1400"/>
          </a:p>
          <a:p>
            <a:pPr algn="l" rtl="0" eaLnBrk="0">
              <a:lnSpc>
                <a:spcPct val="107000"/>
              </a:lnSpc>
            </a:pPr>
            <a:endParaRPr lang="Arial" altLang="Arial" sz="1200"/>
          </a:p>
          <a:p>
            <a:pPr marL="19050" algn="l" rtl="0" eaLnBrk="0">
              <a:lnSpc>
                <a:spcPct val="94000"/>
              </a:lnSpc>
            </a:pP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要素构成的量子计算技术体系框架初步形成，</a:t>
            </a:r>
            <a:r>
              <a:rPr sz="1400" kern="0" spc="1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如图</a:t>
            </a:r>
            <a:r>
              <a:rPr sz="1400" kern="0" spc="1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所示。</a:t>
            </a:r>
            <a:endParaRPr lang="FangSong" altLang="FangSong" sz="1400"/>
          </a:p>
        </p:txBody>
      </p:sp>
      <p:sp>
        <p:nvSpPr>
          <p:cNvPr id="260" name="textbox 260"/>
          <p:cNvSpPr/>
          <p:nvPr/>
        </p:nvSpPr>
        <p:spPr>
          <a:xfrm>
            <a:off x="2626341" y="763384"/>
            <a:ext cx="2307589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6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量子信息技术产业发展报告（2023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年）</a:t>
            </a:r>
            <a:endParaRPr lang="SimHei" altLang="SimHei" sz="1000"/>
          </a:p>
        </p:txBody>
      </p:sp>
      <p:sp>
        <p:nvSpPr>
          <p:cNvPr id="262" name="path"/>
          <p:cNvSpPr/>
          <p:nvPr/>
        </p:nvSpPr>
        <p:spPr>
          <a:xfrm>
            <a:off x="1124635" y="941578"/>
            <a:ext cx="5316601" cy="9143"/>
          </a:xfrm>
          <a:custGeom>
            <a:rect l="0" t="0" r="0" b="0"/>
            <a:pathLst>
              <a:path w="8372" h="14">
                <a:moveTo>
                  <a:pt x="0" y="14"/>
                </a:moveTo>
                <a:lnTo>
                  <a:pt x="8372" y="14"/>
                </a:lnTo>
                <a:lnTo>
                  <a:pt x="8372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4" name="textbox 264"/>
          <p:cNvSpPr/>
          <p:nvPr/>
        </p:nvSpPr>
        <p:spPr>
          <a:xfrm>
            <a:off x="3820182" y="9443941"/>
            <a:ext cx="156845" cy="14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77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24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textbox 266"/>
          <p:cNvSpPr/>
          <p:nvPr/>
        </p:nvSpPr>
        <p:spPr>
          <a:xfrm>
            <a:off x="1111215" y="4511688"/>
            <a:ext cx="5294629" cy="40493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58"/>
              </a:lnSpc>
            </a:pPr>
            <a:endParaRPr lang="Arial" altLang="Arial" sz="100"/>
          </a:p>
          <a:p>
            <a:pPr marL="1754504" algn="l" rtl="0" eaLnBrk="0">
              <a:lnSpc>
                <a:spcPct val="96000"/>
              </a:lnSpc>
            </a:pPr>
            <a:r>
              <a:rPr sz="1100" b="1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图1量子计算技术体系框架</a:t>
            </a:r>
            <a:endParaRPr lang="SimHei" altLang="SimHei" sz="1100"/>
          </a:p>
          <a:p>
            <a:pPr marL="354965" algn="l" rtl="0" eaLnBrk="0">
              <a:lnSpc>
                <a:spcPct val="89000"/>
              </a:lnSpc>
              <a:spcBef>
                <a:spcPts val="992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量子计算软件是连接使用者与量子计算硬件的关键桥梁，量子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计</a:t>
            </a:r>
            <a:endParaRPr lang="FangSong" altLang="FangSong" sz="1300"/>
          </a:p>
          <a:p>
            <a:pPr marL="12700" algn="l" rtl="0" eaLnBrk="0">
              <a:lnSpc>
                <a:spcPct val="200000"/>
              </a:lnSpc>
              <a:spcBef>
                <a:spcPts val="26"/>
              </a:spcBef>
            </a:pPr>
            <a:r>
              <a:rPr sz="1300" kern="0" spc="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算软硬件相结合将助力多行业领</a:t>
            </a:r>
            <a:r>
              <a:rPr sz="1300" kern="0" spc="1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域研究人员开展理论研究与应用探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索。量子计算软件在编译运行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和应用开发等方面需要根据量子计算原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理特性进行全新设计，提供面向不同技术路线的底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层编译工具，特异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性与专业性较强，目前处于功能设计开发与生态构建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的早期阶段。业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界在量子计算应用开发软件、编译软件、测控软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件、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EDA 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软件等方向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开展多元化布局。</a:t>
            </a:r>
            <a:endParaRPr lang="FangSong" altLang="FangSong" sz="13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354965" algn="l" rtl="0" eaLnBrk="0">
              <a:lnSpc>
                <a:spcPct val="89000"/>
              </a:lnSpc>
              <a:spcBef>
                <a:spcPts val="399"/>
              </a:spcBef>
            </a:pPr>
            <a:r>
              <a:rPr sz="1300" kern="0" spc="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量子计算应用开发软件为开发</a:t>
            </a:r>
            <a:r>
              <a:rPr sz="1300" kern="0" spc="1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者提供创建和操作量子程序的工</a:t>
            </a:r>
            <a:endParaRPr lang="FangSong" altLang="FangSong" sz="1300"/>
          </a:p>
          <a:p>
            <a:pPr marL="12700" algn="l" rtl="0" eaLnBrk="0">
              <a:lnSpc>
                <a:spcPct val="198000"/>
              </a:lnSpc>
              <a:spcBef>
                <a:spcPts val="21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具集、开发组件以及算法库，支持开发者编写、运行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、检验量子算法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和程序。2023年，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Intel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推出量子计算开发平台</a:t>
            </a:r>
            <a:r>
              <a:rPr sz="13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SDK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1.03,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QC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Ware</a:t>
            </a:r>
            <a:endParaRPr lang="Times New Roman" altLang="Times New Roman" sz="13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1231912" y="1155658"/>
            <a:ext cx="5035572" cy="3302079"/>
            <a:chExt cx="5035572" cy="3302079"/>
          </a:xfrm>
        </p:grpSpPr>
        <p:pic>
          <p:nvPicPr>
            <p:cNvPr id="268" name="picture 26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5035572" cy="3302079"/>
            </a:xfrm>
            <a:prstGeom prst="rect">
              <a:avLst/>
            </a:prstGeom>
          </p:spPr>
        </p:pic>
        <p:sp>
          <p:nvSpPr>
            <p:cNvPr id="270" name="textbox 270"/>
            <p:cNvSpPr/>
            <p:nvPr/>
          </p:nvSpPr>
          <p:spPr>
            <a:xfrm>
              <a:off x="1938014" y="111619"/>
              <a:ext cx="2659379" cy="308102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341"/>
                </a:lnSpc>
              </a:pPr>
              <a:endParaRPr lang="Arial" altLang="Arial" sz="100"/>
            </a:p>
            <a:p>
              <a:pPr algn="r" rtl="0" eaLnBrk="0">
                <a:lnSpc>
                  <a:spcPts val="872"/>
                </a:lnSpc>
              </a:pPr>
              <a:r>
                <a:rPr sz="700" b="1" i="1" kern="0" spc="100">
                  <a:solidFill>
                    <a:srgbClr val="000000">
                      <a:alpha val="100000"/>
                    </a:srgbClr>
                  </a:solidFill>
                  <a:latin typeface="YouYuan"/>
                  <a:ea typeface="YouYuan"/>
                  <a:cs typeface="YouYuan"/>
                </a:rPr>
                <a:t>运维管理</a:t>
              </a:r>
              <a:endParaRPr lang="YouYuan" altLang="YouYuan" sz="700"/>
            </a:p>
            <a:p>
              <a:pPr marL="1877695" algn="l" rtl="0" eaLnBrk="0">
                <a:lnSpc>
                  <a:spcPct val="95000"/>
                </a:lnSpc>
                <a:spcBef>
                  <a:spcPts val="718"/>
                </a:spcBef>
              </a:pPr>
              <a:r>
                <a:rPr sz="800" b="1" i="1" kern="0" spc="40">
                  <a:solidFill>
                    <a:srgbClr val="654835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安全服务</a:t>
              </a:r>
              <a:endParaRPr lang="SimHei" altLang="SimHei" sz="800"/>
            </a:p>
            <a:p>
              <a:pPr marL="2405379" algn="l" rtl="0" eaLnBrk="0">
                <a:lnSpc>
                  <a:spcPts val="881"/>
                </a:lnSpc>
                <a:spcBef>
                  <a:spcPts val="953"/>
                </a:spcBef>
              </a:pPr>
              <a:r>
                <a:rPr sz="700" kern="0" spc="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。</a:t>
              </a:r>
              <a:endParaRPr lang="SimSun" altLang="SimSun" sz="700"/>
            </a:p>
            <a:p>
              <a:pPr marL="259715" algn="l" rtl="0" eaLnBrk="0">
                <a:lnSpc>
                  <a:spcPts val="903"/>
                </a:lnSpc>
                <a:spcBef>
                  <a:spcPts val="450"/>
                </a:spcBef>
              </a:pPr>
              <a:r>
                <a:rPr sz="700" b="1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量子编译/中间表示</a:t>
              </a:r>
              <a:endParaRPr lang="SimHei" altLang="SimHei" sz="700"/>
            </a:p>
            <a:p>
              <a:pPr marL="431800" algn="l" rtl="0" eaLnBrk="0">
                <a:lnSpc>
                  <a:spcPct val="94000"/>
                </a:lnSpc>
                <a:spcBef>
                  <a:spcPts val="91"/>
                </a:spcBef>
              </a:pPr>
              <a:r>
                <a:rPr sz="800" b="1" kern="0" spc="-8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量子指令集</a:t>
              </a:r>
              <a:endParaRPr lang="SimHei" altLang="SimHei" sz="800"/>
            </a:p>
            <a:p>
              <a:pPr marL="1700529" algn="l" rtl="0" eaLnBrk="0">
                <a:lnSpc>
                  <a:spcPts val="249"/>
                </a:lnSpc>
                <a:spcBef>
                  <a:spcPts val="924"/>
                </a:spcBef>
              </a:pPr>
              <a:r>
                <a:rPr sz="200" kern="0" spc="2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****</a:t>
              </a:r>
              <a:endParaRPr lang="SimSun" altLang="SimSun" sz="200"/>
            </a:p>
            <a:p>
              <a:pPr marL="355600" algn="l" rtl="0" eaLnBrk="0">
                <a:lnSpc>
                  <a:spcPct val="95000"/>
                </a:lnSpc>
                <a:spcBef>
                  <a:spcPts val="184"/>
                </a:spcBef>
              </a:pPr>
              <a:r>
                <a:rPr sz="800" b="1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计算编译软件</a:t>
              </a:r>
              <a:endParaRPr lang="SimHei" altLang="SimHei" sz="800"/>
            </a:p>
            <a:p>
              <a:pPr marL="1098550" algn="l" rtl="0" eaLnBrk="0">
                <a:lnSpc>
                  <a:spcPct val="97000"/>
                </a:lnSpc>
                <a:spcBef>
                  <a:spcPts val="994"/>
                </a:spcBef>
              </a:pPr>
              <a:r>
                <a:rPr sz="800" b="1" kern="0" spc="-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专</a:t>
              </a:r>
              <a:r>
                <a:rPr sz="800" kern="0" spc="8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800" b="1" kern="0" spc="-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用</a:t>
              </a:r>
              <a:endParaRPr lang="SimHei" altLang="SimHei" sz="800"/>
            </a:p>
            <a:p>
              <a:pPr marL="939800" algn="l" rtl="0" eaLnBrk="0">
                <a:lnSpc>
                  <a:spcPct val="96000"/>
                </a:lnSpc>
                <a:spcBef>
                  <a:spcPts val="110"/>
                </a:spcBef>
              </a:pPr>
              <a:r>
                <a:rPr sz="800" b="1" kern="0" spc="9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量子计算机</a:t>
              </a:r>
              <a:endParaRPr lang="SimHei" altLang="SimHei" sz="800"/>
            </a:p>
            <a:p>
              <a:pPr marL="260350" algn="l" rtl="0" eaLnBrk="0">
                <a:lnSpc>
                  <a:spcPct val="96000"/>
                </a:lnSpc>
                <a:spcBef>
                  <a:spcPts val="840"/>
                </a:spcBef>
              </a:pPr>
              <a:r>
                <a:rPr sz="800" b="1" kern="0" spc="-8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中性原子</a:t>
              </a:r>
              <a:endParaRPr lang="SimHei" altLang="SimHei" sz="800"/>
            </a:p>
            <a:p>
              <a:pPr marL="1003300" algn="l" rtl="0" eaLnBrk="0">
                <a:lnSpc>
                  <a:spcPct val="96000"/>
                </a:lnSpc>
                <a:spcBef>
                  <a:spcPts val="67"/>
                </a:spcBef>
              </a:pPr>
              <a:r>
                <a:rPr sz="800" b="1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玻色采样</a:t>
              </a:r>
              <a:endParaRPr lang="SimHei" altLang="SimHei" sz="800"/>
            </a:p>
            <a:p>
              <a:pPr marL="1828800" indent="-95250" algn="l" rtl="0" eaLnBrk="0">
                <a:lnSpc>
                  <a:spcPct val="95000"/>
                </a:lnSpc>
                <a:spcBef>
                  <a:spcPts val="1431"/>
                </a:spcBef>
              </a:pPr>
              <a:r>
                <a:rPr sz="800" b="1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量子噪声</a:t>
              </a:r>
              <a:r>
                <a:rPr sz="8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         </a:t>
              </a:r>
              <a:r>
                <a:rPr sz="800" b="1" kern="0" spc="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模拟</a:t>
              </a:r>
              <a:endParaRPr lang="SimHei" altLang="SimHei" sz="800"/>
            </a:p>
            <a:p>
              <a:pPr marL="152400" algn="l" rtl="0" eaLnBrk="0">
                <a:lnSpc>
                  <a:spcPct val="95000"/>
                </a:lnSpc>
                <a:spcBef>
                  <a:spcPts val="384"/>
                </a:spcBef>
              </a:pPr>
              <a:r>
                <a:rPr sz="700" b="1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光/电元器件</a:t>
              </a:r>
              <a:endParaRPr lang="SimHei" altLang="SimHei" sz="700"/>
            </a:p>
            <a:p>
              <a:pPr marL="2430145" algn="l" rtl="0" eaLnBrk="0">
                <a:lnSpc>
                  <a:spcPts val="889"/>
                </a:lnSpc>
              </a:pPr>
              <a:r>
                <a:rPr sz="700" kern="0" spc="3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。</a:t>
              </a:r>
              <a:endParaRPr lang="SimSun" altLang="SimSun" sz="700"/>
            </a:p>
            <a:p>
              <a:pPr marL="184150" algn="l" rtl="0" eaLnBrk="0">
                <a:lnSpc>
                  <a:spcPct val="96000"/>
                </a:lnSpc>
                <a:spcBef>
                  <a:spcPts val="1063"/>
                </a:spcBef>
              </a:pPr>
              <a:r>
                <a:rPr sz="800" b="1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核心组件</a:t>
              </a:r>
              <a:endParaRPr lang="SimHei" altLang="SimHei" sz="800"/>
            </a:p>
            <a:p>
              <a:pPr algn="l" rtl="0" eaLnBrk="0">
                <a:lnSpc>
                  <a:spcPct val="108000"/>
                </a:lnSpc>
              </a:pPr>
              <a:endParaRPr lang="Arial" altLang="Arial" sz="900"/>
            </a:p>
            <a:p>
              <a:pPr marL="12700" algn="l" rtl="0" eaLnBrk="0">
                <a:lnSpc>
                  <a:spcPct val="96000"/>
                </a:lnSpc>
              </a:pPr>
              <a:r>
                <a:rPr sz="800" b="1" kern="0" spc="-8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量子存储</a:t>
              </a:r>
              <a:endParaRPr lang="SimHei" altLang="SimHei" sz="800"/>
            </a:p>
          </p:txBody>
        </p:sp>
        <p:pic>
          <p:nvPicPr>
            <p:cNvPr id="272" name="picture 27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4375108" y="1885978"/>
              <a:ext cx="489013" cy="311131"/>
            </a:xfrm>
            <a:prstGeom prst="rect">
              <a:avLst/>
            </a:prstGeom>
          </p:spPr>
        </p:pic>
        <p:pic>
          <p:nvPicPr>
            <p:cNvPr id="274" name="picture 27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4451342" y="1054173"/>
              <a:ext cx="336546" cy="241249"/>
            </a:xfrm>
            <a:prstGeom prst="rect">
              <a:avLst/>
            </a:prstGeom>
          </p:spPr>
        </p:pic>
        <p:pic>
          <p:nvPicPr>
            <p:cNvPr id="276" name="picture 276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4451342" y="1651091"/>
              <a:ext cx="342899" cy="234887"/>
            </a:xfrm>
            <a:prstGeom prst="rect">
              <a:avLst/>
            </a:prstGeom>
          </p:spPr>
        </p:pic>
        <p:pic>
          <p:nvPicPr>
            <p:cNvPr id="278" name="picture 278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4464047" y="743041"/>
              <a:ext cx="317488" cy="247612"/>
            </a:xfrm>
            <a:prstGeom prst="rect">
              <a:avLst/>
            </a:prstGeom>
          </p:spPr>
        </p:pic>
        <p:pic>
          <p:nvPicPr>
            <p:cNvPr id="280" name="picture 280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21600000">
              <a:off x="4546558" y="1320872"/>
              <a:ext cx="279447" cy="184093"/>
            </a:xfrm>
            <a:prstGeom prst="rect">
              <a:avLst/>
            </a:prstGeom>
          </p:spPr>
        </p:pic>
        <p:pic>
          <p:nvPicPr>
            <p:cNvPr id="282" name="picture 282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4438636" y="1504965"/>
              <a:ext cx="228625" cy="114313"/>
            </a:xfrm>
            <a:prstGeom prst="rect">
              <a:avLst/>
            </a:prstGeom>
          </p:spPr>
        </p:pic>
      </p:grpSp>
      <p:sp>
        <p:nvSpPr>
          <p:cNvPr id="284" name="textbox 284"/>
          <p:cNvSpPr/>
          <p:nvPr/>
        </p:nvSpPr>
        <p:spPr>
          <a:xfrm>
            <a:off x="2268422" y="1742475"/>
            <a:ext cx="737869" cy="1062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72"/>
              </a:lnSpc>
            </a:pPr>
            <a:endParaRPr lang="Arial" altLang="Arial" sz="100"/>
          </a:p>
          <a:p>
            <a:pPr marL="31115" algn="l" rtl="0" eaLnBrk="0">
              <a:lnSpc>
                <a:spcPct val="97000"/>
              </a:lnSpc>
            </a:pPr>
            <a:r>
              <a:rPr sz="7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量子模拟应用</a:t>
            </a:r>
            <a:endParaRPr lang="SimHei" altLang="SimHei" sz="700"/>
          </a:p>
          <a:p>
            <a:pPr marL="31115" algn="l" rtl="0" eaLnBrk="0">
              <a:lnSpc>
                <a:spcPts val="1053"/>
              </a:lnSpc>
            </a:pPr>
            <a:r>
              <a:rPr sz="7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组合优化应用</a:t>
            </a:r>
            <a:endParaRPr lang="SimHei" altLang="SimHei" sz="700"/>
          </a:p>
          <a:p>
            <a:pPr marL="75564" algn="l" rtl="0" eaLnBrk="0">
              <a:lnSpc>
                <a:spcPts val="1064"/>
              </a:lnSpc>
            </a:pPr>
            <a:r>
              <a:rPr sz="8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</a:t>
            </a:r>
            <a:r>
              <a:rPr sz="8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Al</a:t>
            </a:r>
            <a:r>
              <a:rPr sz="8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应用</a:t>
            </a:r>
            <a:endParaRPr lang="SimHei" altLang="SimHei" sz="800"/>
          </a:p>
          <a:p>
            <a:pPr marL="12700" algn="l" rtl="0" eaLnBrk="0">
              <a:lnSpc>
                <a:spcPct val="95000"/>
              </a:lnSpc>
              <a:spcBef>
                <a:spcPts val="1269"/>
              </a:spcBef>
            </a:pPr>
            <a:r>
              <a:rPr sz="8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应用开发软件</a:t>
            </a:r>
            <a:endParaRPr lang="SimHei" altLang="SimHei" sz="8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marL="31750" indent="43815" algn="l" rtl="0" eaLnBrk="0">
              <a:lnSpc>
                <a:spcPct val="100000"/>
              </a:lnSpc>
              <a:spcBef>
                <a:spcPts val="3"/>
              </a:spcBef>
            </a:pPr>
            <a:r>
              <a:rPr sz="800" b="1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逻</a:t>
            </a:r>
            <a:r>
              <a:rPr sz="8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800" b="1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辑</a:t>
            </a:r>
            <a:r>
              <a:rPr sz="8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800" b="1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门</a:t>
            </a:r>
            <a:r>
              <a:rPr sz="8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800" b="1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型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8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</a:t>
            </a:r>
            <a:r>
              <a:rPr sz="8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8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子</a:t>
            </a:r>
            <a:r>
              <a:rPr sz="8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8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计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8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算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8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机</a:t>
            </a:r>
            <a:endParaRPr lang="SimHei" altLang="SimHei" sz="800"/>
          </a:p>
        </p:txBody>
      </p:sp>
      <p:sp>
        <p:nvSpPr>
          <p:cNvPr id="286" name="textbox 286"/>
          <p:cNvSpPr/>
          <p:nvPr/>
        </p:nvSpPr>
        <p:spPr>
          <a:xfrm>
            <a:off x="1111215" y="751764"/>
            <a:ext cx="5347334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94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  <a:tabLst>
                <a:tab pos="1174114"/>
                <a:tab pos="5334000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1000" b="1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</a:t>
            </a:r>
            <a:r>
              <a:rPr sz="1000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子</a:t>
            </a:r>
            <a:r>
              <a:rPr sz="1000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信</a:t>
            </a:r>
            <a:r>
              <a:rPr sz="1000" u="sng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息</a:t>
            </a:r>
            <a:r>
              <a:rPr sz="1000" u="sng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技</a:t>
            </a:r>
            <a:r>
              <a:rPr sz="1000" u="sng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术</a:t>
            </a:r>
            <a:r>
              <a:rPr sz="1000" u="sng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</a:t>
            </a:r>
            <a:r>
              <a:rPr sz="1000" u="sng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</a:t>
            </a:r>
            <a:r>
              <a:rPr sz="1000" u="sng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发</a:t>
            </a:r>
            <a:r>
              <a:rPr sz="1000" u="sng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展</a:t>
            </a:r>
            <a:r>
              <a:rPr sz="1000" u="sng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报</a:t>
            </a:r>
            <a:r>
              <a:rPr sz="1000" u="sng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告</a:t>
            </a:r>
            <a:r>
              <a:rPr sz="1000" u="sng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</a:t>
            </a:r>
            <a:r>
              <a:rPr sz="1000" u="sng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u="sng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</a:t>
            </a:r>
            <a:r>
              <a:rPr sz="1000" u="sng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u="sng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</a:t>
            </a:r>
            <a:r>
              <a:rPr sz="1000" u="sng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</a:t>
            </a:r>
            <a:r>
              <a:rPr sz="1000" u="sng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)</a:t>
            </a: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endParaRPr lang="SimHei" altLang="SimHei" sz="1000"/>
          </a:p>
        </p:txBody>
      </p:sp>
      <p:sp>
        <p:nvSpPr>
          <p:cNvPr id="288" name="textbox 288"/>
          <p:cNvSpPr/>
          <p:nvPr/>
        </p:nvSpPr>
        <p:spPr>
          <a:xfrm>
            <a:off x="1111215" y="9291909"/>
            <a:ext cx="4879340" cy="121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73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63                      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9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https://www.intel.com/content/www/us/en/newsroom/news/intel-releases-quantu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9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m-sdk.html#gs.riwex3</a:t>
            </a:r>
            <a:endParaRPr lang="Times New Roman" altLang="Times New Roman" sz="800"/>
          </a:p>
        </p:txBody>
      </p:sp>
      <p:sp>
        <p:nvSpPr>
          <p:cNvPr id="290" name="textbox 290"/>
          <p:cNvSpPr/>
          <p:nvPr/>
        </p:nvSpPr>
        <p:spPr>
          <a:xfrm>
            <a:off x="1430232" y="3596441"/>
            <a:ext cx="591819" cy="7766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906"/>
              </a:lnSpc>
            </a:pPr>
            <a:r>
              <a:rPr sz="7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超高真空环境</a:t>
            </a:r>
            <a:endParaRPr lang="SimHei" altLang="SimHei" sz="7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marL="120014" algn="l" rtl="0" eaLnBrk="0">
              <a:lnSpc>
                <a:spcPct val="96000"/>
              </a:lnSpc>
              <a:spcBef>
                <a:spcPts val="244"/>
              </a:spcBef>
            </a:pPr>
            <a:r>
              <a:rPr sz="8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环境保障</a:t>
            </a:r>
            <a:endParaRPr lang="SimHei" altLang="SimHei" sz="800"/>
          </a:p>
          <a:p>
            <a:pPr algn="l" rtl="0" eaLnBrk="0">
              <a:lnSpc>
                <a:spcPct val="104000"/>
              </a:lnSpc>
            </a:pPr>
            <a:endParaRPr lang="Arial" altLang="Arial" sz="1100"/>
          </a:p>
          <a:p>
            <a:pPr algn="l" rtl="0" eaLnBrk="0">
              <a:lnSpc>
                <a:spcPct val="789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8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技</a:t>
            </a:r>
            <a:r>
              <a:rPr sz="8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8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术</a:t>
            </a:r>
            <a:r>
              <a:rPr sz="8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8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基</a:t>
            </a:r>
            <a:r>
              <a:rPr sz="8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8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础</a:t>
            </a:r>
            <a:endParaRPr lang="SimHei" altLang="SimHei" sz="800"/>
          </a:p>
        </p:txBody>
      </p:sp>
      <p:sp>
        <p:nvSpPr>
          <p:cNvPr id="292" name="textbox 292"/>
          <p:cNvSpPr/>
          <p:nvPr/>
        </p:nvSpPr>
        <p:spPr>
          <a:xfrm>
            <a:off x="4821111" y="2536615"/>
            <a:ext cx="605790" cy="657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59"/>
              </a:lnSpc>
            </a:pPr>
            <a:endParaRPr lang="Arial" altLang="Arial" sz="100"/>
          </a:p>
          <a:p>
            <a:pPr marL="12700" algn="l" rtl="0" eaLnBrk="0">
              <a:lnSpc>
                <a:spcPct val="105000"/>
              </a:lnSpc>
            </a:pPr>
            <a:r>
              <a:rPr sz="800" b="1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基于经典计</a:t>
            </a: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800" b="1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算的模拟器</a:t>
            </a:r>
            <a:endParaRPr lang="SimHei" altLang="SimHei" sz="800"/>
          </a:p>
          <a:p>
            <a:pPr marL="81914" algn="l" rtl="0" eaLnBrk="0">
              <a:lnSpc>
                <a:spcPct val="85000"/>
              </a:lnSpc>
              <a:spcBef>
                <a:spcPts val="1085"/>
              </a:spcBef>
            </a:pPr>
            <a:r>
              <a:rPr sz="8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量子电路</a:t>
            </a:r>
            <a:endParaRPr lang="SimHei" altLang="SimHei" sz="800"/>
          </a:p>
          <a:p>
            <a:pPr marL="177164" algn="l" rtl="0" eaLnBrk="0">
              <a:lnSpc>
                <a:spcPts val="1054"/>
              </a:lnSpc>
            </a:pPr>
            <a:r>
              <a:rPr sz="8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模拟</a:t>
            </a:r>
            <a:endParaRPr lang="SimHei" altLang="SimHei" sz="800"/>
          </a:p>
        </p:txBody>
      </p:sp>
      <p:sp>
        <p:nvSpPr>
          <p:cNvPr id="294" name="textbox 294"/>
          <p:cNvSpPr/>
          <p:nvPr/>
        </p:nvSpPr>
        <p:spPr>
          <a:xfrm>
            <a:off x="2331702" y="3608657"/>
            <a:ext cx="560069" cy="473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903"/>
              </a:lnSpc>
            </a:pPr>
            <a:r>
              <a:rPr sz="7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激光测控系统</a:t>
            </a:r>
            <a:endParaRPr lang="SimHei" altLang="SimHei" sz="7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200"/>
          </a:p>
          <a:p>
            <a:pPr marL="114300" algn="l" rtl="0" eaLnBrk="0">
              <a:lnSpc>
                <a:spcPct val="96000"/>
              </a:lnSpc>
              <a:spcBef>
                <a:spcPts val="2"/>
              </a:spcBef>
            </a:pPr>
            <a:r>
              <a:rPr sz="8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测控校准</a:t>
            </a:r>
            <a:endParaRPr lang="SimHei" altLang="SimHei" sz="800"/>
          </a:p>
        </p:txBody>
      </p:sp>
      <p:sp>
        <p:nvSpPr>
          <p:cNvPr id="296" name="textbox 296"/>
          <p:cNvSpPr/>
          <p:nvPr/>
        </p:nvSpPr>
        <p:spPr>
          <a:xfrm>
            <a:off x="4630603" y="1767212"/>
            <a:ext cx="632459" cy="3848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4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8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测控系统软件</a:t>
            </a:r>
            <a:endParaRPr lang="SimHei" altLang="SimHei" sz="800"/>
          </a:p>
          <a:p>
            <a:pPr algn="l" rtl="0" eaLnBrk="0">
              <a:lnSpc>
                <a:spcPct val="103000"/>
              </a:lnSpc>
            </a:pPr>
            <a:endParaRPr lang="Arial" altLang="Arial" sz="800"/>
          </a:p>
          <a:p>
            <a:pPr marL="12700" algn="l" rtl="0" eaLnBrk="0">
              <a:lnSpc>
                <a:spcPct val="96000"/>
              </a:lnSpc>
              <a:spcBef>
                <a:spcPts val="1"/>
              </a:spcBef>
            </a:pPr>
            <a:r>
              <a:rPr sz="8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芯片</a:t>
            </a:r>
            <a:r>
              <a:rPr sz="8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EDA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软件</a:t>
            </a:r>
            <a:endParaRPr lang="SimHei" altLang="SimHei" sz="800"/>
          </a:p>
        </p:txBody>
      </p:sp>
      <p:sp>
        <p:nvSpPr>
          <p:cNvPr id="298" name="textbox 298"/>
          <p:cNvSpPr/>
          <p:nvPr/>
        </p:nvSpPr>
        <p:spPr>
          <a:xfrm>
            <a:off x="1821008" y="1259389"/>
            <a:ext cx="671194" cy="330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11"/>
              </a:lnSpc>
            </a:pPr>
            <a:endParaRPr lang="Arial" altLang="Arial" sz="100"/>
          </a:p>
          <a:p>
            <a:pPr marL="64135" algn="l" rtl="0" eaLnBrk="0">
              <a:lnSpc>
                <a:spcPct val="85000"/>
              </a:lnSpc>
            </a:pPr>
            <a:r>
              <a:rPr sz="1100" b="1" i="1" kern="0" spc="60">
                <a:solidFill>
                  <a:srgbClr val="271F1B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量子计算</a:t>
            </a:r>
            <a:endParaRPr lang="FangSong" altLang="FangSong" sz="1100"/>
          </a:p>
          <a:p>
            <a:pPr marL="12700" algn="l" rtl="0" eaLnBrk="0">
              <a:lnSpc>
                <a:spcPct val="96000"/>
              </a:lnSpc>
              <a:spcBef>
                <a:spcPts val="8"/>
              </a:spcBef>
            </a:pPr>
            <a:r>
              <a:rPr sz="1100" b="1" i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云平台</a:t>
            </a:r>
            <a:endParaRPr lang="SimHei" altLang="SimHei" sz="1100"/>
          </a:p>
        </p:txBody>
      </p:sp>
      <p:sp>
        <p:nvSpPr>
          <p:cNvPr id="300" name="textbox 300"/>
          <p:cNvSpPr/>
          <p:nvPr/>
        </p:nvSpPr>
        <p:spPr>
          <a:xfrm>
            <a:off x="1291015" y="1908217"/>
            <a:ext cx="598805" cy="307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110"/>
              </a:lnSpc>
            </a:pPr>
            <a:endParaRPr lang="Arial" altLang="Arial" sz="100"/>
          </a:p>
          <a:p>
            <a:pPr marL="176529" indent="-164464" algn="l" rtl="0" eaLnBrk="0">
              <a:lnSpc>
                <a:spcPct val="98000"/>
              </a:lnSpc>
            </a:pPr>
            <a:r>
              <a:rPr sz="11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量子计算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800" b="1" kern="0" spc="-3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软</a:t>
            </a:r>
            <a:r>
              <a:rPr sz="800" kern="0" spc="19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 </a:t>
            </a:r>
            <a:r>
              <a:rPr sz="800" b="1" kern="0" spc="-3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件</a:t>
            </a:r>
            <a:endParaRPr lang="YouYuan" altLang="YouYuan" sz="800"/>
          </a:p>
        </p:txBody>
      </p:sp>
      <p:sp>
        <p:nvSpPr>
          <p:cNvPr id="302" name="textbox 302"/>
          <p:cNvSpPr/>
          <p:nvPr/>
        </p:nvSpPr>
        <p:spPr>
          <a:xfrm>
            <a:off x="1454114" y="3399114"/>
            <a:ext cx="1437639" cy="1403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903"/>
              </a:lnSpc>
            </a:pPr>
            <a:r>
              <a:rPr sz="7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mK</a:t>
            </a:r>
            <a:r>
              <a:rPr sz="7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低温系统</a:t>
            </a:r>
            <a:r>
              <a:rPr sz="7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</a:t>
            </a:r>
            <a:r>
              <a:rPr sz="7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微波测控系统</a:t>
            </a:r>
            <a:endParaRPr lang="SimHei" altLang="SimHei" sz="700"/>
          </a:p>
        </p:txBody>
      </p:sp>
      <p:sp>
        <p:nvSpPr>
          <p:cNvPr id="304" name="textbox 304"/>
          <p:cNvSpPr/>
          <p:nvPr/>
        </p:nvSpPr>
        <p:spPr>
          <a:xfrm>
            <a:off x="3925561" y="4205574"/>
            <a:ext cx="1381760" cy="1409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909"/>
              </a:lnSpc>
            </a:pPr>
            <a:r>
              <a:rPr sz="7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量子容错理论</a:t>
            </a:r>
            <a:r>
              <a:rPr sz="7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</a:t>
            </a:r>
            <a:r>
              <a:rPr sz="7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量子逻辑编码</a:t>
            </a:r>
            <a:endParaRPr lang="SimHei" altLang="SimHei" sz="700"/>
          </a:p>
        </p:txBody>
      </p:sp>
      <p:sp>
        <p:nvSpPr>
          <p:cNvPr id="306" name="textbox 306"/>
          <p:cNvSpPr/>
          <p:nvPr/>
        </p:nvSpPr>
        <p:spPr>
          <a:xfrm>
            <a:off x="2691489" y="1305182"/>
            <a:ext cx="567055" cy="2527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61"/>
              </a:lnSpc>
            </a:pPr>
            <a:endParaRPr lang="Arial" altLang="Arial" sz="100"/>
          </a:p>
          <a:p>
            <a:pPr marL="95885" indent="-83185" algn="l" rtl="0" eaLnBrk="0">
              <a:lnSpc>
                <a:spcPct val="93000"/>
              </a:lnSpc>
            </a:pPr>
            <a:r>
              <a:rPr sz="800" b="1" i="1" kern="0" spc="4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基础设施层</a:t>
            </a: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 </a:t>
            </a:r>
            <a:r>
              <a:rPr sz="800" b="1" i="1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Q-laaS</a:t>
            </a:r>
            <a:endParaRPr lang="Arial" altLang="Arial" sz="800"/>
          </a:p>
        </p:txBody>
      </p:sp>
      <p:sp>
        <p:nvSpPr>
          <p:cNvPr id="308" name="textbox 308"/>
          <p:cNvSpPr/>
          <p:nvPr/>
        </p:nvSpPr>
        <p:spPr>
          <a:xfrm>
            <a:off x="2096804" y="2885513"/>
            <a:ext cx="381634" cy="3314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57"/>
              </a:lnSpc>
            </a:pPr>
            <a:endParaRPr lang="Arial" altLang="Arial" sz="100"/>
          </a:p>
          <a:p>
            <a:pPr marL="88900" algn="l" rtl="0" eaLnBrk="0">
              <a:lnSpc>
                <a:spcPct val="96000"/>
              </a:lnSpc>
            </a:pPr>
            <a:r>
              <a:rPr sz="8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超导</a:t>
            </a:r>
            <a:endParaRPr lang="SimHei" altLang="SimHei" sz="800"/>
          </a:p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algn="r" rtl="0" eaLnBrk="0">
              <a:lnSpc>
                <a:spcPts val="908"/>
              </a:lnSpc>
              <a:spcBef>
                <a:spcPts val="1"/>
              </a:spcBef>
            </a:pPr>
            <a:r>
              <a:rPr sz="7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硅半导体</a:t>
            </a:r>
            <a:endParaRPr lang="SimHei" altLang="SimHei" sz="700"/>
          </a:p>
        </p:txBody>
      </p:sp>
      <p:sp>
        <p:nvSpPr>
          <p:cNvPr id="310" name="textbox 310"/>
          <p:cNvSpPr/>
          <p:nvPr/>
        </p:nvSpPr>
        <p:spPr>
          <a:xfrm>
            <a:off x="4890916" y="3691262"/>
            <a:ext cx="424815" cy="2578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89"/>
              </a:lnSpc>
            </a:pPr>
            <a:endParaRPr lang="Arial" altLang="Arial" sz="100"/>
          </a:p>
          <a:p>
            <a:pPr marL="107950" indent="-95250" algn="l" rtl="0" eaLnBrk="0">
              <a:lnSpc>
                <a:spcPct val="95000"/>
              </a:lnSpc>
            </a:pPr>
            <a:r>
              <a:rPr sz="8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张量网络</a:t>
            </a: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8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模拟</a:t>
            </a:r>
            <a:endParaRPr lang="SimHei" altLang="SimHei" sz="800"/>
          </a:p>
        </p:txBody>
      </p:sp>
      <p:sp>
        <p:nvSpPr>
          <p:cNvPr id="312" name="textbox 312"/>
          <p:cNvSpPr/>
          <p:nvPr/>
        </p:nvSpPr>
        <p:spPr>
          <a:xfrm>
            <a:off x="2808087" y="2885513"/>
            <a:ext cx="307340" cy="3359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57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800" b="1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离</a:t>
            </a:r>
            <a:r>
              <a:rPr sz="800" b="1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子</a:t>
            </a:r>
            <a:r>
              <a:rPr sz="8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阱</a:t>
            </a:r>
            <a:endParaRPr lang="SimHei" altLang="SimHei" sz="800"/>
          </a:p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12700" algn="l" rtl="0" eaLnBrk="0">
              <a:lnSpc>
                <a:spcPct val="97000"/>
              </a:lnSpc>
              <a:spcBef>
                <a:spcPts val="2"/>
              </a:spcBef>
            </a:pPr>
            <a:r>
              <a:rPr sz="8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光量子</a:t>
            </a:r>
            <a:endParaRPr lang="SimHei" altLang="SimHei" sz="800"/>
          </a:p>
        </p:txBody>
      </p:sp>
      <p:sp>
        <p:nvSpPr>
          <p:cNvPr id="314" name="textbox 314"/>
          <p:cNvSpPr/>
          <p:nvPr/>
        </p:nvSpPr>
        <p:spPr>
          <a:xfrm>
            <a:off x="3417567" y="1741764"/>
            <a:ext cx="776605" cy="1403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903"/>
              </a:lnSpc>
            </a:pPr>
            <a:r>
              <a:rPr sz="7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量子编程语言/框架</a:t>
            </a:r>
            <a:endParaRPr lang="SimHei" altLang="SimHei" sz="700"/>
          </a:p>
        </p:txBody>
      </p:sp>
      <p:sp>
        <p:nvSpPr>
          <p:cNvPr id="316" name="textbox 316"/>
          <p:cNvSpPr/>
          <p:nvPr/>
        </p:nvSpPr>
        <p:spPr>
          <a:xfrm>
            <a:off x="3625862" y="1303696"/>
            <a:ext cx="379095" cy="254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12"/>
              </a:lnSpc>
            </a:pPr>
            <a:endParaRPr lang="Arial" altLang="Arial" sz="100"/>
          </a:p>
          <a:p>
            <a:pPr marL="12700" indent="12064" algn="l" rtl="0" eaLnBrk="0">
              <a:lnSpc>
                <a:spcPct val="94000"/>
              </a:lnSpc>
            </a:pPr>
            <a:r>
              <a:rPr sz="800" b="1" i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平台层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800" b="1" i="1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Q-PaaS</a:t>
            </a:r>
            <a:endParaRPr lang="Arial" altLang="Arial" sz="800"/>
          </a:p>
        </p:txBody>
      </p:sp>
      <p:sp>
        <p:nvSpPr>
          <p:cNvPr id="318" name="textbox 318"/>
          <p:cNvSpPr/>
          <p:nvPr/>
        </p:nvSpPr>
        <p:spPr>
          <a:xfrm>
            <a:off x="4470406" y="1309956"/>
            <a:ext cx="358775" cy="2495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48"/>
              </a:lnSpc>
            </a:pPr>
            <a:endParaRPr lang="Arial" altLang="Arial" sz="100"/>
          </a:p>
          <a:p>
            <a:pPr marL="31115" algn="l" rtl="0" eaLnBrk="0">
              <a:lnSpc>
                <a:spcPct val="95000"/>
              </a:lnSpc>
            </a:pPr>
            <a:r>
              <a:rPr sz="800" b="1" i="1" kern="0" spc="10">
                <a:solidFill>
                  <a:srgbClr val="7C594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服务层</a:t>
            </a:r>
            <a:endParaRPr lang="SimHei" altLang="SimHei" sz="800"/>
          </a:p>
          <a:p>
            <a:pPr marL="12700" algn="l" rtl="0" eaLnBrk="0">
              <a:lnSpc>
                <a:spcPct val="77000"/>
              </a:lnSpc>
              <a:spcBef>
                <a:spcPts val="105"/>
              </a:spcBef>
            </a:pPr>
            <a:r>
              <a:rPr sz="800" b="1" i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Q-SaaS</a:t>
            </a:r>
            <a:endParaRPr lang="Times New Roman" altLang="Times New Roman" sz="800"/>
          </a:p>
        </p:txBody>
      </p:sp>
      <p:sp>
        <p:nvSpPr>
          <p:cNvPr id="320" name="textbox 320"/>
          <p:cNvSpPr/>
          <p:nvPr/>
        </p:nvSpPr>
        <p:spPr>
          <a:xfrm>
            <a:off x="1398468" y="2993874"/>
            <a:ext cx="541655" cy="1435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6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8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量子处理器</a:t>
            </a:r>
            <a:endParaRPr lang="SimHei" altLang="SimHei" sz="800"/>
          </a:p>
        </p:txBody>
      </p:sp>
      <p:sp>
        <p:nvSpPr>
          <p:cNvPr id="322" name="textbox 322"/>
          <p:cNvSpPr/>
          <p:nvPr/>
        </p:nvSpPr>
        <p:spPr>
          <a:xfrm>
            <a:off x="3316037" y="3399114"/>
            <a:ext cx="480694" cy="1422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48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800" b="1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低温电子学</a:t>
            </a:r>
            <a:endParaRPr lang="SimHei" altLang="SimHei" sz="800"/>
          </a:p>
        </p:txBody>
      </p:sp>
      <p:sp>
        <p:nvSpPr>
          <p:cNvPr id="324" name="textbox 324"/>
          <p:cNvSpPr/>
          <p:nvPr/>
        </p:nvSpPr>
        <p:spPr>
          <a:xfrm>
            <a:off x="4160723" y="3348727"/>
            <a:ext cx="446405" cy="1422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53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8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相干依辛</a:t>
            </a:r>
            <a:endParaRPr lang="SimHei" altLang="SimHei" sz="800"/>
          </a:p>
        </p:txBody>
      </p:sp>
      <p:sp>
        <p:nvSpPr>
          <p:cNvPr id="326" name="textbox 326"/>
          <p:cNvSpPr/>
          <p:nvPr/>
        </p:nvSpPr>
        <p:spPr>
          <a:xfrm>
            <a:off x="4160723" y="3691973"/>
            <a:ext cx="426719" cy="14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57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8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量子退火</a:t>
            </a:r>
            <a:endParaRPr lang="SimHei" altLang="SimHei" sz="800"/>
          </a:p>
        </p:txBody>
      </p:sp>
      <p:sp>
        <p:nvSpPr>
          <p:cNvPr id="328" name="textbox 328"/>
          <p:cNvSpPr/>
          <p:nvPr/>
        </p:nvSpPr>
        <p:spPr>
          <a:xfrm>
            <a:off x="2331714" y="4206285"/>
            <a:ext cx="382904" cy="1409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908"/>
              </a:lnSpc>
            </a:pPr>
            <a:r>
              <a:rPr sz="7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量子调控</a:t>
            </a:r>
            <a:endParaRPr lang="SimHei" altLang="SimHei" sz="700"/>
          </a:p>
        </p:txBody>
      </p:sp>
      <p:sp>
        <p:nvSpPr>
          <p:cNvPr id="330" name="textbox 330"/>
          <p:cNvSpPr/>
          <p:nvPr/>
        </p:nvSpPr>
        <p:spPr>
          <a:xfrm>
            <a:off x="5549927" y="4167140"/>
            <a:ext cx="164464" cy="1403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903"/>
              </a:lnSpc>
            </a:pPr>
            <a:r>
              <a:rPr sz="7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700"/>
          </a:p>
        </p:txBody>
      </p:sp>
      <p:pic>
        <p:nvPicPr>
          <p:cNvPr id="332" name="picture 33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1473166" y="9080486"/>
            <a:ext cx="1860612" cy="6362"/>
          </a:xfrm>
          <a:prstGeom prst="rect">
            <a:avLst/>
          </a:prstGeom>
        </p:spPr>
      </p:pic>
      <p:sp>
        <p:nvSpPr>
          <p:cNvPr id="334" name="textbox 334"/>
          <p:cNvSpPr/>
          <p:nvPr/>
        </p:nvSpPr>
        <p:spPr>
          <a:xfrm>
            <a:off x="3810017" y="9466443"/>
            <a:ext cx="121920" cy="121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94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25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textbox 336"/>
          <p:cNvSpPr/>
          <p:nvPr/>
        </p:nvSpPr>
        <p:spPr>
          <a:xfrm>
            <a:off x="1133433" y="1227069"/>
            <a:ext cx="5354320" cy="6170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12"/>
              </a:lnSpc>
            </a:pPr>
            <a:endParaRPr lang="Arial" altLang="Arial" sz="100"/>
          </a:p>
          <a:p>
            <a:pPr marL="15875" algn="l" rtl="0" eaLnBrk="0">
              <a:lnSpc>
                <a:spcPct val="90000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发布量子化学软件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SaaS</a:t>
            </a:r>
            <a:r>
              <a:rPr sz="1400" kern="0" spc="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Promethium</a:t>
            </a:r>
            <a:r>
              <a:rPr sz="1300" kern="0" spc="-1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64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Quantum</a:t>
            </a:r>
            <a:r>
              <a:rPr sz="1400" kern="0" spc="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Brilliance</a:t>
            </a:r>
            <a:r>
              <a:rPr sz="1400" kern="0" spc="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推出涵盖</a:t>
            </a:r>
            <a:endParaRPr lang="FangSong" altLang="FangSong" sz="1400"/>
          </a:p>
          <a:p>
            <a:pPr marL="12700" indent="7620" algn="l" rtl="0" eaLnBrk="0">
              <a:lnSpc>
                <a:spcPct val="186000"/>
              </a:lnSpc>
              <a:spcBef>
                <a:spcPts val="29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经典量子混合应用、化学模拟以及自动驾驶等用例的量子计算软件开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发工具包</a:t>
            </a:r>
            <a:r>
              <a:rPr sz="1400" kern="0" spc="-2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Qristal SDK</a:t>
            </a:r>
            <a:r>
              <a:rPr sz="1300" kern="0" spc="-1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65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。量子计算编译软件于明确量子编程边界并确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保程序编译正确执行，并提供完善且体系化的语法规则用于协调和约 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束量子操作与经典操作。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Pasqal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发布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中性原子量子计算软件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Pulser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Studio</a:t>
            </a:r>
            <a:r>
              <a:rPr sz="1300" kern="0" spc="-1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66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，微软发布</a:t>
            </a:r>
            <a:r>
              <a:rPr sz="1400" kern="0" spc="-2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Az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ure</a:t>
            </a:r>
            <a:r>
              <a:rPr sz="1400" kern="0" spc="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量子开发套件</a:t>
            </a:r>
            <a:r>
              <a:rPr sz="1400" kern="0" spc="-2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QDK</a:t>
            </a:r>
            <a:r>
              <a:rPr sz="1400" kern="0" spc="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预览版</a:t>
            </a:r>
            <a:r>
              <a:rPr sz="1200" kern="0" spc="-20" baseline="34725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67</a:t>
            </a:r>
            <a:r>
              <a:rPr sz="7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。量子计算测 控软件为用户提供量子芯片控制、处理、运算等功能，并支持测量结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果反馈与芯片校准。苏黎世仪器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推出操控软件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LabOne</a:t>
            </a:r>
            <a:r>
              <a:rPr sz="1400" kern="0" spc="2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Q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，为量子计 </a:t>
            </a:r>
            <a:r>
              <a:rPr sz="1400" kern="0" spc="2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算提供完整测控框架，</a:t>
            </a:r>
            <a:r>
              <a:rPr sz="1400" kern="0" spc="-3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2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启科量</a:t>
            </a:r>
            <a:r>
              <a:rPr sz="1400" kern="0" spc="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子发布离子阱环境控制系统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&lt;Aba|Qu|ENV&gt;</a:t>
            </a:r>
            <a:r>
              <a:rPr sz="1300" kern="0" spc="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68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。量子计算芯片</a:t>
            </a:r>
            <a:r>
              <a:rPr sz="1400" kern="0" spc="-3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DA</a:t>
            </a:r>
            <a:r>
              <a:rPr sz="14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软件主要用于实现量子芯片的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自动化设计、参数标定与优化、封装设计等功能。亚马逊发布开源软 件平台</a:t>
            </a:r>
            <a:r>
              <a:rPr sz="1400" kern="0" spc="-2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Palace</a:t>
            </a:r>
            <a:r>
              <a:rPr sz="1300" kern="0" spc="-2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69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，可完成复杂电磁模型模拟并支持量子计算硬件设计。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量旋科技推出应用于超导芯片的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EDA</a:t>
            </a:r>
            <a:r>
              <a:rPr sz="14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软件天乙</a:t>
            </a:r>
            <a:r>
              <a:rPr sz="1300" kern="0" spc="-1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70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</a:t>
            </a:r>
            <a:endParaRPr lang="FangSong" altLang="FangSong" sz="1400"/>
          </a:p>
          <a:p>
            <a:pPr marL="375284" algn="l" rtl="0" eaLnBrk="0">
              <a:lnSpc>
                <a:spcPct val="84000"/>
              </a:lnSpc>
              <a:spcBef>
                <a:spcPts val="1526"/>
              </a:spcBef>
            </a:pP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量子计算软件作为同时承载量子计算硬件与算法应用的连接环</a:t>
            </a:r>
            <a:endParaRPr lang="FangSong" altLang="FangSong" sz="1400"/>
          </a:p>
          <a:p>
            <a:pPr marL="34925" indent="-13334" algn="l" rtl="0" eaLnBrk="0">
              <a:lnSpc>
                <a:spcPct val="191000"/>
              </a:lnSpc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节，</a:t>
            </a:r>
            <a:r>
              <a:rPr sz="1400" kern="0" spc="-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目前尚难完全明确目标需求并确定技术架构，</a:t>
            </a:r>
            <a:r>
              <a:rPr sz="1400" kern="0" spc="-3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仍处于开放式探索 阶段，</a:t>
            </a:r>
            <a:r>
              <a:rPr sz="1400" kern="0" spc="-1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不同软件功能各有侧重，</a:t>
            </a:r>
            <a:r>
              <a:rPr sz="1400" kern="0" spc="-2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发展水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平均属于工具级，与经典软件</a:t>
            </a:r>
            <a:endParaRPr lang="FangSong" altLang="FangSong" sz="1400"/>
          </a:p>
        </p:txBody>
      </p:sp>
      <p:sp>
        <p:nvSpPr>
          <p:cNvPr id="338" name="textbox 338"/>
          <p:cNvSpPr/>
          <p:nvPr/>
        </p:nvSpPr>
        <p:spPr>
          <a:xfrm>
            <a:off x="1130909" y="8088680"/>
            <a:ext cx="5298440" cy="1325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504"/>
              </a:lnSpc>
            </a:pPr>
            <a:endParaRPr lang="Arial" altLang="Arial" sz="100"/>
          </a:p>
          <a:p>
            <a:pPr marL="12700" indent="2540" algn="l" rtl="0" eaLnBrk="0">
              <a:lnSpc>
                <a:spcPct val="96000"/>
              </a:lnSpc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64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https://www.hpcwire.com/2023/04/17/qc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-ware-launches-promethium-a-quantum-chemistry-saas-targets-hybri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d-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world-near-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term/</a:t>
            </a:r>
            <a:endParaRPr lang="Times New Roman" altLang="Times New Roman" sz="900"/>
          </a:p>
          <a:p>
            <a:pPr marL="15240" algn="l" rtl="0" eaLnBrk="0">
              <a:lnSpc>
                <a:spcPct val="85000"/>
              </a:lnSpc>
              <a:spcBef>
                <a:spcPts val="6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65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3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https://www.einpresswire.com/article/638267292/quantum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-brilliance-releases-open-source-software-for-min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iatu</a:t>
            </a:r>
            <a:endParaRPr lang="Times New Roman" altLang="Times New Roman" sz="900"/>
          </a:p>
          <a:p>
            <a:pPr marL="12700" algn="l" rtl="0" eaLnBrk="0">
              <a:lnSpc>
                <a:spcPct val="78000"/>
              </a:lnSpc>
              <a:spcBef>
                <a:spcPts val="190"/>
              </a:spcBef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re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quantum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computers</a:t>
            </a:r>
            <a:endParaRPr lang="Times New Roman" altLang="Times New Roman" sz="900"/>
          </a:p>
          <a:p>
            <a:pPr marL="15240" algn="l" rtl="0" eaLnBrk="0">
              <a:lnSpc>
                <a:spcPct val="86000"/>
              </a:lnSpc>
              <a:spcBef>
                <a:spcPts val="115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66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https://www.pasqal.com/articles/pulser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s-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5" action="ppaction://hlinksldjump?num=1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1</a:t>
            </a:r>
            <a:endParaRPr lang="Times New Roman" altLang="Times New Roman" sz="900"/>
          </a:p>
          <a:p>
            <a:pPr marL="15240" algn="l" rtl="0" eaLnBrk="0">
              <a:lnSpc>
                <a:spcPct val="83000"/>
              </a:lnSpc>
              <a:spcBef>
                <a:spcPts val="111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67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6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https://github.com/microsoft/qsharp/wiki/Installation</a:t>
            </a:r>
            <a:endParaRPr lang="Times New Roman" altLang="Times New Roman" sz="900"/>
          </a:p>
          <a:p>
            <a:pPr marL="15240" algn="l" rtl="0" eaLnBrk="0">
              <a:lnSpc>
                <a:spcPct val="97000"/>
              </a:lnSpc>
              <a:spcBef>
                <a:spcPts val="9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68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7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http://www.qudoor.com/index.php?c=sho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7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w&amp;id=139</a:t>
            </a:r>
            <a:endParaRPr lang="Times New Roman" altLang="Times New Roman" sz="900"/>
          </a:p>
          <a:p>
            <a:pPr marL="15875" indent="-635" algn="l" rtl="0" eaLnBrk="0">
              <a:lnSpc>
                <a:spcPct val="91000"/>
              </a:lnSpc>
              <a:spcBef>
                <a:spcPts val="108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69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8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https://aws.amazon.com/cn/blogs/quantum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-computing/aws-releases-open-source-software-palace-for-cloud-bas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ed-electromagnetics-simulations-of-quantum-computing-hardw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are/</a:t>
            </a:r>
            <a:endParaRPr lang="Times New Roman" altLang="Times New Roman" sz="900"/>
          </a:p>
          <a:p>
            <a:pPr marL="14604" algn="l" rtl="0" eaLnBrk="0">
              <a:lnSpc>
                <a:spcPct val="85000"/>
              </a:lnSpc>
              <a:spcBef>
                <a:spcPts val="113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70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9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https://www.spinq.cn/newsDetail/a915d803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-d94d-485e-b6ad-ee6356062b98</a:t>
            </a:r>
            <a:endParaRPr lang="Times New Roman" altLang="Times New Roman" sz="900"/>
          </a:p>
        </p:txBody>
      </p:sp>
      <p:sp>
        <p:nvSpPr>
          <p:cNvPr id="340" name="textbox 340"/>
          <p:cNvSpPr/>
          <p:nvPr/>
        </p:nvSpPr>
        <p:spPr>
          <a:xfrm>
            <a:off x="2626341" y="763384"/>
            <a:ext cx="2307589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6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量子信息技术产业发展报告（2023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年）</a:t>
            </a:r>
            <a:endParaRPr lang="SimHei" altLang="SimHei" sz="1000"/>
          </a:p>
        </p:txBody>
      </p:sp>
      <p:sp>
        <p:nvSpPr>
          <p:cNvPr id="342" name="path"/>
          <p:cNvSpPr/>
          <p:nvPr/>
        </p:nvSpPr>
        <p:spPr>
          <a:xfrm>
            <a:off x="1124635" y="941578"/>
            <a:ext cx="5316601" cy="9143"/>
          </a:xfrm>
          <a:custGeom>
            <a:rect l="0" t="0" r="0" b="0"/>
            <a:pathLst>
              <a:path w="8372" h="14">
                <a:moveTo>
                  <a:pt x="0" y="14"/>
                </a:moveTo>
                <a:lnTo>
                  <a:pt x="8372" y="14"/>
                </a:lnTo>
                <a:lnTo>
                  <a:pt x="8372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4" name="path"/>
          <p:cNvSpPr/>
          <p:nvPr/>
        </p:nvSpPr>
        <p:spPr>
          <a:xfrm>
            <a:off x="1497964" y="7898003"/>
            <a:ext cx="1829054" cy="9143"/>
          </a:xfrm>
          <a:custGeom>
            <a:rect l="0" t="0" r="0" b="0"/>
            <a:pathLst>
              <a:path w="2880" h="14">
                <a:moveTo>
                  <a:pt x="0" y="14"/>
                </a:moveTo>
                <a:lnTo>
                  <a:pt x="2880" y="14"/>
                </a:lnTo>
                <a:lnTo>
                  <a:pt x="2880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6" name="textbox 346"/>
          <p:cNvSpPr/>
          <p:nvPr/>
        </p:nvSpPr>
        <p:spPr>
          <a:xfrm>
            <a:off x="3820182" y="9443941"/>
            <a:ext cx="156845" cy="14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92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26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textbox 348"/>
          <p:cNvSpPr/>
          <p:nvPr/>
        </p:nvSpPr>
        <p:spPr>
          <a:xfrm>
            <a:off x="1104862" y="4804909"/>
            <a:ext cx="5417820" cy="37528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324"/>
              </a:lnSpc>
            </a:pPr>
            <a:endParaRPr lang="Arial" altLang="Arial" sz="100"/>
          </a:p>
          <a:p>
            <a:pPr marL="406400" algn="l" rtl="0" eaLnBrk="0">
              <a:lnSpc>
                <a:spcPct val="89000"/>
              </a:lnSpc>
            </a:pPr>
            <a:r>
              <a:rPr sz="1300" kern="0" spc="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量子计算云平台将量子计算机硬件或量子</a:t>
            </a:r>
            <a:r>
              <a:rPr sz="1300" kern="0" spc="1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计算模拟器与经典云</a:t>
            </a:r>
            <a:endParaRPr lang="FangSong" altLang="FangSong" sz="1300"/>
          </a:p>
          <a:p>
            <a:pPr marL="12700" algn="l" rtl="0" eaLnBrk="0">
              <a:lnSpc>
                <a:spcPct val="200000"/>
              </a:lnSpc>
              <a:spcBef>
                <a:spcPts val="50"/>
              </a:spcBef>
            </a:pP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计算软件工具、通信设备及</a:t>
            </a:r>
            <a:r>
              <a:rPr sz="1300" kern="0" spc="-3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IT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基础设施相结合，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为用户提供直观化  及实例化的量子计算接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入访问与服务。近年来国外科技企业、初创企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业与研究机构加速布局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，为争夺产业生态地位，抢占未来发展先机展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开激烈竞争，目前全球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已有数十家公司和研究机构推出了不同类型的  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数十个量子计算云平台，其中代表性云平台如表2所示。</a:t>
            </a:r>
            <a:endParaRPr lang="FangSong" altLang="FangSong" sz="13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r" rtl="0" eaLnBrk="0">
              <a:lnSpc>
                <a:spcPct val="89000"/>
              </a:lnSpc>
              <a:spcBef>
                <a:spcPts val="390"/>
              </a:spcBef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2023年，加州理工大学等共同推出71量子计算开发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平台</a:t>
            </a:r>
            <a:r>
              <a:rPr sz="1300" kern="0" spc="-2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BlueQubit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</a:t>
            </a:r>
            <a:endParaRPr lang="SimSun" altLang="SimSun" sz="1300"/>
          </a:p>
          <a:p>
            <a:pPr marL="12700" algn="l" rtl="0" eaLnBrk="0">
              <a:lnSpc>
                <a:spcPct val="198000"/>
              </a:lnSpc>
              <a:spcBef>
                <a:spcPts val="1"/>
              </a:spcBef>
            </a:pP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用户可通过其访问超导量子硬件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Pasqal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发布72中性原子量子计算探  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索平台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Quantum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Discovery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,</a:t>
            </a: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助力探索基于中性原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子量子计算的行业  应用。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Strangeworks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云平台推出73多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种新工具以及使用优化方法执行</a:t>
            </a:r>
            <a:endParaRPr lang="FangSong" altLang="FangSong" sz="1300"/>
          </a:p>
        </p:txBody>
      </p:sp>
      <p:graphicFrame>
        <p:nvGraphicFramePr>
          <p:cNvPr id="350" name="table 350"/>
          <p:cNvGraphicFramePr>
            <a:graphicFrameLocks noGrp="1"/>
          </p:cNvGraphicFramePr>
          <p:nvPr/>
        </p:nvGraphicFramePr>
        <p:xfrm>
          <a:off x="1139798" y="2193931"/>
          <a:ext cx="5264150" cy="2406015"/>
        </p:xfrm>
        <a:graphic>
          <a:graphicData uri="http://schemas.openxmlformats.org/drawingml/2006/table">
            <a:tbl>
              <a:tblPr/>
              <a:tblGrid>
                <a:gridCol w="485775"/>
                <a:gridCol w="476250"/>
                <a:gridCol w="508000"/>
                <a:gridCol w="406400"/>
                <a:gridCol w="101600"/>
                <a:gridCol w="292100"/>
                <a:gridCol w="184150"/>
                <a:gridCol w="336550"/>
                <a:gridCol w="501650"/>
                <a:gridCol w="273050"/>
                <a:gridCol w="209550"/>
                <a:gridCol w="571500"/>
                <a:gridCol w="425450"/>
                <a:gridCol w="88900"/>
                <a:gridCol w="403225"/>
              </a:tblGrid>
              <a:tr h="1238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7000"/>
                        </a:lnSpc>
                      </a:pPr>
                      <a:endParaRPr lang="Arial" altLang="Arial" sz="100"/>
                    </a:p>
                    <a:p>
                      <a:pPr marL="92710" algn="l" rtl="0" eaLnBrk="0">
                        <a:lnSpc>
                          <a:spcPct val="95000"/>
                        </a:lnSpc>
                      </a:pPr>
                      <a:r>
                        <a:rPr sz="600" b="1" kern="0" spc="-20">
                          <a:solidFill>
                            <a:srgbClr val="002D3E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硬件类型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FEF"/>
                    </a:solidFill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5000"/>
                        </a:lnSpc>
                      </a:pPr>
                      <a:endParaRPr lang="Arial" altLang="Arial" sz="100"/>
                    </a:p>
                    <a:p>
                      <a:pPr marL="616584" algn="l" rtl="0" eaLnBrk="0">
                        <a:lnSpc>
                          <a:spcPct val="95000"/>
                        </a:lnSpc>
                      </a:pPr>
                      <a:r>
                        <a:rPr sz="6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超导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FE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FE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FEF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1000"/>
                        </a:lnSpc>
                      </a:pPr>
                      <a:endParaRPr lang="Arial" altLang="Arial" sz="100"/>
                    </a:p>
                    <a:p>
                      <a:pPr marL="83185" algn="l" rtl="0" eaLnBrk="0">
                        <a:lnSpc>
                          <a:spcPct val="95000"/>
                        </a:lnSpc>
                      </a:pPr>
                      <a:r>
                        <a:rPr sz="6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离子阱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FE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FEF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7000"/>
                        </a:lnSpc>
                      </a:pPr>
                      <a:endParaRPr lang="Arial" altLang="Arial" sz="100"/>
                    </a:p>
                    <a:p>
                      <a:pPr marL="146685" algn="l" rtl="0" eaLnBrk="0">
                        <a:lnSpc>
                          <a:spcPct val="95000"/>
                        </a:lnSpc>
                      </a:pPr>
                      <a:r>
                        <a:rPr sz="6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光量子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FE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F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1000"/>
                        </a:lnSpc>
                      </a:pPr>
                      <a:endParaRPr lang="Arial" altLang="Arial" sz="100"/>
                    </a:p>
                    <a:p>
                      <a:pPr marL="38734" algn="l" rtl="0" eaLnBrk="0">
                        <a:lnSpc>
                          <a:spcPct val="95000"/>
                        </a:lnSpc>
                      </a:pPr>
                      <a:r>
                        <a:rPr sz="6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半导体/超导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FEF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7000"/>
                        </a:lnSpc>
                      </a:pPr>
                      <a:endParaRPr lang="Arial" altLang="Arial" sz="100"/>
                    </a:p>
                    <a:p>
                      <a:pPr marL="165735" algn="l" rtl="0" eaLnBrk="0">
                        <a:lnSpc>
                          <a:spcPct val="95000"/>
                        </a:lnSpc>
                      </a:pPr>
                      <a:r>
                        <a:rPr sz="6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退火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FE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FEF"/>
                    </a:solidFill>
                  </a:tcPr>
                </a:tc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7000"/>
                        </a:lnSpc>
                      </a:pPr>
                      <a:endParaRPr lang="Arial" altLang="Arial" sz="100"/>
                    </a:p>
                    <a:p>
                      <a:pPr marL="572134" algn="l" rtl="0" eaLnBrk="0">
                        <a:lnSpc>
                          <a:spcPct val="95000"/>
                        </a:lnSpc>
                      </a:pPr>
                      <a:r>
                        <a:rPr sz="6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云平台服务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FE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FE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FE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FEF"/>
                    </a:solidFill>
                  </a:tcPr>
                </a:tc>
              </a:tr>
              <a:tr h="1778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54610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600" b="1" kern="0" spc="-20">
                          <a:solidFill>
                            <a:srgbClr val="003649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平台提供者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FEF"/>
                    </a:solidFill>
                  </a:tcPr>
                </a:tc>
                <a:tc gridSpan="8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300"/>
                    </a:p>
                    <a:p>
                      <a:pPr marL="146685" algn="l" rtl="0" eaLnBrk="0">
                        <a:lnSpc>
                          <a:spcPts val="835"/>
                        </a:lnSpc>
                        <a:spcBef>
                          <a:spcPts val="2"/>
                        </a:spcBef>
                      </a:pPr>
                      <a:r>
                        <a:rPr sz="600" b="1" kern="0" spc="0">
                          <a:solidFill>
                            <a:srgbClr val="008DD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IBM</a:t>
                      </a:r>
                      <a:r>
                        <a:rPr sz="600" kern="0" spc="10">
                          <a:solidFill>
                            <a:srgbClr val="008DD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</a:t>
                      </a:r>
                      <a:r>
                        <a:rPr sz="600" b="1" kern="0" spc="0">
                          <a:solidFill>
                            <a:srgbClr val="00C4BD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rigetti</a:t>
                      </a:r>
                      <a:r>
                        <a:rPr sz="600" kern="0" spc="0">
                          <a:solidFill>
                            <a:srgbClr val="00C4BD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</a:t>
                      </a:r>
                      <a:r>
                        <a:rPr sz="900" kern="0" spc="0" baseline="20986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Google</a:t>
                      </a: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</a:t>
                      </a:r>
                      <a:r>
                        <a:rPr sz="900" kern="0" spc="-10" baseline="3623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IONG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</a:t>
                      </a:r>
                      <a:r>
                        <a:rPr sz="900" kern="0" spc="-10" baseline="3623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×ANADu</a:t>
                      </a:r>
                      <a:r>
                        <a:rPr sz="5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 </a:t>
                      </a:r>
                      <a:r>
                        <a:rPr sz="900" kern="0" spc="-10" baseline="-2163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QuTech</a:t>
                      </a:r>
                      <a:endParaRPr lang="SimSun" altLang="SimSun" sz="900" baseline="-2163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400"/>
                    </a:p>
                    <a:p>
                      <a:pPr marL="95885" algn="l" rtl="0" eaLnBrk="0">
                        <a:lnSpc>
                          <a:spcPts val="745"/>
                        </a:lnSpc>
                        <a:spcBef>
                          <a:spcPts val="2"/>
                        </a:spcBef>
                      </a:pPr>
                      <a:r>
                        <a:rPr sz="6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D::Waue</a:t>
                      </a:r>
                      <a:r>
                        <a:rPr sz="6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</a:t>
                      </a:r>
                      <a:r>
                        <a:rPr sz="6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aws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57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92710" algn="l" rtl="0" eaLnBrk="0">
                        <a:lnSpc>
                          <a:spcPct val="96000"/>
                        </a:lnSpc>
                      </a:pPr>
                      <a:r>
                        <a:rPr sz="600" b="1" kern="0" spc="-20">
                          <a:solidFill>
                            <a:srgbClr val="002F4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平台名称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F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600"/>
                    </a:p>
                    <a:p>
                      <a:pPr marL="196214" algn="l" rtl="0" eaLnBrk="0">
                        <a:lnSpc>
                          <a:spcPct val="78000"/>
                        </a:lnSpc>
                        <a:spcBef>
                          <a:spcPts val="5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BM</a:t>
                      </a:r>
                      <a:endParaRPr lang="SimSun" altLang="SimSun" sz="600"/>
                    </a:p>
                    <a:p>
                      <a:pPr marL="101600" algn="l" rtl="0" eaLnBrk="0">
                        <a:lnSpc>
                          <a:spcPct val="78000"/>
                        </a:lnSpc>
                        <a:spcBef>
                          <a:spcPts val="44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Quantum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6F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400"/>
                    </a:p>
                    <a:p>
                      <a:pPr marL="120650" algn="l" rtl="0" eaLnBrk="0">
                        <a:lnSpc>
                          <a:spcPct val="78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Ouantum</a:t>
                      </a:r>
                      <a:endParaRPr lang="SimSun" altLang="SimSun" sz="600"/>
                    </a:p>
                    <a:p>
                      <a:pPr algn="r" rtl="0" eaLnBrk="0">
                        <a:lnSpc>
                          <a:spcPts val="743"/>
                        </a:lnSpc>
                        <a:spcBef>
                          <a:spcPts val="141"/>
                        </a:spcBef>
                      </a:pP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Cloud Serv</a:t>
                      </a:r>
                      <a:r>
                        <a:rPr sz="6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ices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6F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300"/>
                    </a:p>
                    <a:p>
                      <a:pPr marL="88900" algn="l" rtl="0" eaLnBrk="0">
                        <a:lnSpc>
                          <a:spcPct val="83000"/>
                        </a:lnSpc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Google</a:t>
                      </a:r>
                      <a:endParaRPr lang="SimSun" altLang="SimSun" sz="600"/>
                    </a:p>
                    <a:p>
                      <a:pPr marL="107950" algn="l" rtl="0" eaLnBrk="0">
                        <a:lnSpc>
                          <a:spcPts val="728"/>
                        </a:lnSpc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Cloud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6FC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9000"/>
                        </a:lnSpc>
                      </a:pPr>
                      <a:endParaRPr lang="Arial" altLang="Arial" sz="100"/>
                    </a:p>
                    <a:p>
                      <a:pPr marL="120650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600" kern="0" spc="-20">
                          <a:solidFill>
                            <a:srgbClr val="00568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lonQ</a:t>
                      </a:r>
                      <a:endParaRPr lang="SimSun" altLang="SimSun" sz="600"/>
                    </a:p>
                    <a:p>
                      <a:pPr marL="120650" indent="-57150" algn="l" rtl="0" eaLnBrk="0">
                        <a:lnSpc>
                          <a:spcPct val="88000"/>
                        </a:lnSpc>
                        <a:spcBef>
                          <a:spcPts val="43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Quantum</a:t>
                      </a:r>
                      <a:r>
                        <a:rPr sz="6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Goud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6FC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6FC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1000"/>
                        </a:lnSpc>
                      </a:pPr>
                      <a:endParaRPr lang="Arial" altLang="Arial" sz="100"/>
                    </a:p>
                    <a:p>
                      <a:pPr marL="146050" algn="l" rtl="0" eaLnBrk="0">
                        <a:lnSpc>
                          <a:spcPct val="80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Xanadu</a:t>
                      </a:r>
                      <a:endParaRPr lang="SimSun" altLang="SimSun" sz="600"/>
                    </a:p>
                    <a:p>
                      <a:pPr marL="126364" algn="l" rtl="0" eaLnBrk="0">
                        <a:lnSpc>
                          <a:spcPct val="78000"/>
                        </a:lnSpc>
                        <a:spcBef>
                          <a:spcPts val="44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Quantum</a:t>
                      </a:r>
                      <a:endParaRPr lang="SimSun" altLang="SimSun" sz="600"/>
                    </a:p>
                    <a:p>
                      <a:pPr marL="165100" algn="l" rtl="0" eaLnBrk="0">
                        <a:lnSpc>
                          <a:spcPct val="99000"/>
                        </a:lnSpc>
                        <a:spcBef>
                          <a:spcPts val="88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Cloud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6FC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6F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800"/>
                    </a:p>
                    <a:p>
                      <a:pPr marL="113664" algn="l" rtl="0" eaLnBrk="0">
                        <a:lnSpc>
                          <a:spcPts val="464"/>
                        </a:lnSpc>
                        <a:spcBef>
                          <a:spcPts val="7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Quantum</a:t>
                      </a:r>
                      <a:endParaRPr lang="SimSun" altLang="SimSun" sz="600"/>
                    </a:p>
                    <a:p>
                      <a:pPr marL="113664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Inspire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6FC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65100" algn="l" rtl="0" eaLnBrk="0">
                        <a:lnSpc>
                          <a:spcPct val="78000"/>
                        </a:lnSpc>
                        <a:spcBef>
                          <a:spcPts val="7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Leap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6FC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6F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600"/>
                    </a:p>
                    <a:p>
                      <a:pPr marL="170814" algn="l" rtl="0" eaLnBrk="0">
                        <a:lnSpc>
                          <a:spcPts val="420"/>
                        </a:lnSpc>
                        <a:spcBef>
                          <a:spcPts val="5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Amazon</a:t>
                      </a:r>
                      <a:endParaRPr lang="SimSun" altLang="SimSun" sz="600"/>
                    </a:p>
                    <a:p>
                      <a:pPr marL="170814" algn="l" rtl="0" eaLnBrk="0">
                        <a:lnSpc>
                          <a:spcPts val="788"/>
                        </a:lnSpc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Braket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6FC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158750" algn="l" rtl="0" eaLnBrk="0">
                        <a:lnSpc>
                          <a:spcPts val="420"/>
                        </a:lnSpc>
                        <a:spcBef>
                          <a:spcPts val="3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Azure</a:t>
                      </a:r>
                      <a:endParaRPr lang="SimSun" altLang="SimSun" sz="600"/>
                    </a:p>
                    <a:p>
                      <a:pPr marL="120014" algn="l" rtl="0" eaLnBrk="0">
                        <a:lnSpc>
                          <a:spcPts val="803"/>
                        </a:lnSpc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Quantum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6FC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6F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200"/>
                    </a:p>
                    <a:p>
                      <a:pPr marL="158114" indent="-132714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strangewo</a:t>
                      </a:r>
                      <a:r>
                        <a:rPr sz="6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ks</a:t>
                      </a:r>
                      <a:endParaRPr lang="SimSun" altLang="SimSun" sz="600"/>
                    </a:p>
                    <a:p>
                      <a:pPr marL="158750" algn="l" rtl="0" eaLnBrk="0">
                        <a:lnSpc>
                          <a:spcPct val="71000"/>
                        </a:lnSpc>
                        <a:spcBef>
                          <a:spcPts val="3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QC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6FC"/>
                    </a:solidFill>
                  </a:tcPr>
                </a:tc>
              </a:tr>
              <a:tr h="5207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768"/>
                        </a:lnSpc>
                      </a:pPr>
                      <a:endParaRPr lang="Arial" altLang="Arial" sz="100"/>
                    </a:p>
                    <a:p>
                      <a:pPr marL="54610" algn="l" rtl="0" eaLnBrk="0">
                        <a:lnSpc>
                          <a:spcPct val="95000"/>
                        </a:lnSpc>
                      </a:pPr>
                      <a:r>
                        <a:rPr sz="600" b="1" kern="0" spc="-20">
                          <a:solidFill>
                            <a:srgbClr val="002D3E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最新处理器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F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5000"/>
                        </a:lnSpc>
                      </a:pPr>
                      <a:endParaRPr lang="Arial" altLang="Arial" sz="1000"/>
                    </a:p>
                    <a:p>
                      <a:pPr marL="139700" algn="l" rtl="0" eaLnBrk="0">
                        <a:lnSpc>
                          <a:spcPts val="431"/>
                        </a:lnSpc>
                        <a:spcBef>
                          <a:spcPts val="5"/>
                        </a:spcBef>
                      </a:pPr>
                      <a:r>
                        <a:rPr sz="600" kern="0" spc="-20">
                          <a:solidFill>
                            <a:srgbClr val="005986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sprey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DF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056"/>
                        </a:lnSpc>
                      </a:pPr>
                      <a:endParaRPr lang="Arial" altLang="Arial" sz="100"/>
                    </a:p>
                    <a:p>
                      <a:pPr marL="120650" algn="l" rtl="0" eaLnBrk="0">
                        <a:lnSpc>
                          <a:spcPct val="80000"/>
                        </a:lnSpc>
                      </a:pPr>
                      <a:r>
                        <a:rPr sz="600" kern="0" spc="-10">
                          <a:solidFill>
                            <a:srgbClr val="00628C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Ankaa-1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DF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693"/>
                        </a:lnSpc>
                      </a:pPr>
                      <a:endParaRPr lang="Arial" altLang="Arial" sz="100"/>
                    </a:p>
                    <a:p>
                      <a:pPr marL="50800" algn="l" rtl="0" eaLnBrk="0">
                        <a:lnSpc>
                          <a:spcPct val="78000"/>
                        </a:lnSpc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Sycamore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DFB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1000"/>
                        </a:lnSpc>
                      </a:pPr>
                      <a:endParaRPr lang="Arial" altLang="Arial" sz="1000"/>
                    </a:p>
                    <a:p>
                      <a:pPr marL="101600" algn="l" rtl="0" eaLnBrk="0">
                        <a:lnSpc>
                          <a:spcPct val="78000"/>
                        </a:lnSpc>
                      </a:pPr>
                      <a:r>
                        <a:rPr sz="600" kern="0" spc="-10">
                          <a:solidFill>
                            <a:srgbClr val="005F8E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Forte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DFB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DFB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659"/>
                        </a:lnSpc>
                      </a:pPr>
                      <a:endParaRPr lang="Arial" altLang="Arial" sz="100"/>
                    </a:p>
                    <a:p>
                      <a:pPr marL="126364" algn="l" rtl="0" eaLnBrk="0">
                        <a:lnSpc>
                          <a:spcPts val="748"/>
                        </a:lnSpc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Boreali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DFB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DF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661"/>
                        </a:lnSpc>
                      </a:pPr>
                      <a:endParaRPr lang="Arial" altLang="Arial" sz="100"/>
                    </a:p>
                    <a:p>
                      <a:pPr marL="133350" algn="l" rtl="0" eaLnBrk="0">
                        <a:lnSpc>
                          <a:spcPct val="78000"/>
                        </a:lnSpc>
                      </a:pPr>
                      <a:r>
                        <a:rPr sz="600" kern="0" spc="-10">
                          <a:solidFill>
                            <a:srgbClr val="005688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Spin-2</a:t>
                      </a:r>
                      <a:endParaRPr lang="SimSun" altLang="SimSun" sz="600"/>
                    </a:p>
                    <a:p>
                      <a:pPr marL="76200" algn="l" rtl="0" eaLnBrk="0">
                        <a:lnSpc>
                          <a:spcPct val="78000"/>
                        </a:lnSpc>
                        <a:spcBef>
                          <a:spcPts val="165"/>
                        </a:spcBef>
                      </a:pPr>
                      <a:r>
                        <a:rPr sz="600" kern="0" spc="-10">
                          <a:solidFill>
                            <a:srgbClr val="005A87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Starmon-5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DFB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6000"/>
                        </a:lnSpc>
                      </a:pPr>
                      <a:endParaRPr lang="Arial" altLang="Arial" sz="1000"/>
                    </a:p>
                    <a:p>
                      <a:pPr marL="69850" algn="l" rtl="0" eaLnBrk="0">
                        <a:lnSpc>
                          <a:spcPct val="92000"/>
                        </a:lnSpc>
                        <a:spcBef>
                          <a:spcPts val="5"/>
                        </a:spcBef>
                      </a:pPr>
                      <a:r>
                        <a:rPr sz="600" kern="0" spc="-10">
                          <a:solidFill>
                            <a:srgbClr val="005B89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Advantage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DFB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DF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800"/>
                    </a:p>
                    <a:p>
                      <a:pPr marL="170814" algn="l" rtl="0" eaLnBrk="0">
                        <a:lnSpc>
                          <a:spcPct val="70000"/>
                        </a:lnSpc>
                      </a:pPr>
                      <a:r>
                        <a:rPr sz="600" kern="0" spc="-10">
                          <a:solidFill>
                            <a:srgbClr val="005A8E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D-Wave</a:t>
                      </a:r>
                      <a:endParaRPr lang="SimSun" altLang="SimSun" sz="600"/>
                    </a:p>
                    <a:p>
                      <a:pPr marL="114300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600" kern="0" spc="-10">
                          <a:solidFill>
                            <a:srgbClr val="005484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lonQ、0QC</a:t>
                      </a:r>
                      <a:endParaRPr lang="SimSun" altLang="SimSun" sz="600"/>
                    </a:p>
                    <a:p>
                      <a:pPr marL="19050" algn="l" rtl="0" eaLnBrk="0">
                        <a:lnSpc>
                          <a:spcPct val="78000"/>
                        </a:lnSpc>
                        <a:spcBef>
                          <a:spcPts val="3"/>
                        </a:spcBef>
                      </a:pPr>
                      <a:r>
                        <a:rPr sz="600" kern="0" spc="0">
                          <a:solidFill>
                            <a:srgbClr val="005B88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Rigetti、Qu</a:t>
                      </a:r>
                      <a:r>
                        <a:rPr sz="600" kern="0" spc="-10">
                          <a:solidFill>
                            <a:srgbClr val="005B88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Era</a:t>
                      </a:r>
                      <a:endParaRPr lang="SimSun" altLang="SimSun" sz="600"/>
                    </a:p>
                    <a:p>
                      <a:pPr marL="190500" algn="l" rtl="0" eaLnBrk="0">
                        <a:lnSpc>
                          <a:spcPct val="80000"/>
                        </a:lnSpc>
                        <a:spcBef>
                          <a:spcPts val="153"/>
                        </a:spcBef>
                      </a:pPr>
                      <a:r>
                        <a:rPr sz="600" kern="0" spc="-10">
                          <a:solidFill>
                            <a:srgbClr val="00597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Xanad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CFA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120014" algn="l" rtl="0" eaLnBrk="0">
                        <a:lnSpc>
                          <a:spcPct val="93000"/>
                        </a:lnSpc>
                        <a:spcBef>
                          <a:spcPts val="6"/>
                        </a:spcBef>
                      </a:pPr>
                      <a:r>
                        <a:rPr sz="600" kern="0" spc="-10">
                          <a:solidFill>
                            <a:srgbClr val="005586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lon9,oc</a:t>
                      </a:r>
                      <a:endParaRPr lang="SimSun" altLang="SimSun" sz="600"/>
                    </a:p>
                    <a:p>
                      <a:pPr marL="120014" algn="l" rtl="0" eaLnBrk="0">
                        <a:lnSpc>
                          <a:spcPct val="78000"/>
                        </a:lnSpc>
                        <a:spcBef>
                          <a:spcPts val="64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Rigetti</a:t>
                      </a:r>
                      <a:endParaRPr lang="SimSun" altLang="SimSun" sz="600"/>
                    </a:p>
                    <a:p>
                      <a:pPr marL="63500" algn="l" rtl="0" eaLnBrk="0">
                        <a:lnSpc>
                          <a:spcPct val="73000"/>
                        </a:lnSpc>
                        <a:spcBef>
                          <a:spcPts val="218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Quantinuum</a:t>
                      </a:r>
                      <a:endParaRPr lang="SimSun" altLang="SimSun" sz="600"/>
                    </a:p>
                    <a:p>
                      <a:pPr marL="139700" algn="l" rtl="0" eaLnBrk="0">
                        <a:lnSpc>
                          <a:spcPct val="92000"/>
                        </a:lnSpc>
                        <a:spcBef>
                          <a:spcPts val="4"/>
                        </a:spcBef>
                      </a:pPr>
                      <a:r>
                        <a:rPr sz="600" kern="0" spc="-10">
                          <a:solidFill>
                            <a:srgbClr val="005E86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Pasqal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DFB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DF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200"/>
                    </a:p>
                    <a:p>
                      <a:pPr marL="120014" algn="l" rtl="0" eaLnBrk="0">
                        <a:lnSpc>
                          <a:spcPct val="78000"/>
                        </a:lnSpc>
                      </a:pPr>
                      <a:r>
                        <a:rPr sz="600" kern="0" spc="-20">
                          <a:solidFill>
                            <a:srgbClr val="005783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IBM,</a:t>
                      </a:r>
                      <a:endParaRPr lang="SimSun" altLang="SimSun" sz="600"/>
                    </a:p>
                    <a:p>
                      <a:pPr marL="63500" algn="l" rtl="0" eaLnBrk="0">
                        <a:lnSpc>
                          <a:spcPct val="80000"/>
                        </a:lnSpc>
                        <a:spcBef>
                          <a:spcPts val="145"/>
                        </a:spcBef>
                      </a:pPr>
                      <a:r>
                        <a:rPr sz="600" kern="0" spc="-10">
                          <a:solidFill>
                            <a:srgbClr val="005A87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Xanadu.</a:t>
                      </a:r>
                      <a:endParaRPr lang="SimSun" altLang="SimSun" sz="600"/>
                    </a:p>
                    <a:p>
                      <a:pPr marL="44450" algn="l" rtl="0" eaLnBrk="0">
                        <a:lnSpc>
                          <a:spcPct val="78000"/>
                        </a:lnSpc>
                        <a:spcBef>
                          <a:spcPts val="44"/>
                        </a:spcBef>
                      </a:pPr>
                      <a:r>
                        <a:rPr sz="600" kern="0" spc="-10">
                          <a:solidFill>
                            <a:srgbClr val="006488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Quantinu</a:t>
                      </a:r>
                      <a:endParaRPr lang="SimSun" altLang="SimSun" sz="600"/>
                    </a:p>
                    <a:p>
                      <a:pPr marL="139700" algn="l" rtl="0" eaLnBrk="0">
                        <a:lnSpc>
                          <a:spcPct val="68000"/>
                        </a:lnSpc>
                        <a:spcBef>
                          <a:spcPts val="255"/>
                        </a:spcBef>
                      </a:pP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m、</a:t>
                      </a:r>
                      <a:endParaRPr lang="SimSun" altLang="SimSun" sz="500"/>
                    </a:p>
                    <a:p>
                      <a:pPr marL="63500" algn="l" rtl="0" eaLnBrk="0">
                        <a:lnSpc>
                          <a:spcPct val="78000"/>
                        </a:lnSpc>
                        <a:spcBef>
                          <a:spcPts val="40"/>
                        </a:spcBef>
                      </a:pPr>
                      <a:r>
                        <a:rPr sz="600" kern="0" spc="-10">
                          <a:solidFill>
                            <a:srgbClr val="005B88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Rigetti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DFB"/>
                    </a:solidFill>
                  </a:tcPr>
                </a:tc>
              </a:tr>
              <a:tr h="196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300"/>
                    </a:p>
                    <a:p>
                      <a:pPr marL="5461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600" b="1" kern="0" spc="-20">
                          <a:solidFill>
                            <a:srgbClr val="002D3D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量子比特数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F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77800" algn="l" rtl="0" eaLnBrk="0">
                        <a:lnSpc>
                          <a:spcPct val="78000"/>
                        </a:lnSpc>
                        <a:spcBef>
                          <a:spcPts val="3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433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6F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215900" algn="l" rtl="0" eaLnBrk="0">
                        <a:lnSpc>
                          <a:spcPct val="78000"/>
                        </a:lnSpc>
                        <a:spcBef>
                          <a:spcPts val="3"/>
                        </a:spcBef>
                      </a:pP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84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6F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65100" algn="l" rtl="0" eaLnBrk="0">
                        <a:lnSpc>
                          <a:spcPct val="78000"/>
                        </a:lnSpc>
                        <a:spcBef>
                          <a:spcPts val="3"/>
                        </a:spcBef>
                      </a:pP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72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6FC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58750" algn="l" rtl="0" eaLnBrk="0">
                        <a:lnSpc>
                          <a:spcPct val="78000"/>
                        </a:lnSpc>
                        <a:spcBef>
                          <a:spcPts val="3"/>
                        </a:spcBef>
                      </a:pP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32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6FC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6FC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500"/>
                    </a:p>
                    <a:p>
                      <a:pPr marL="203200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216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6FC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6F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400"/>
                    </a:p>
                    <a:p>
                      <a:pPr marL="190500" algn="l" rtl="0" eaLnBrk="0">
                        <a:lnSpc>
                          <a:spcPct val="78000"/>
                        </a:lnSpc>
                        <a:spcBef>
                          <a:spcPts val="3"/>
                        </a:spcBef>
                      </a:pP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2;5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6FC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45414" algn="l" rtl="0" eaLnBrk="0">
                        <a:lnSpc>
                          <a:spcPct val="78000"/>
                        </a:lnSpc>
                        <a:spcBef>
                          <a:spcPts val="3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5000+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6FC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6F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300"/>
                    </a:p>
                    <a:p>
                      <a:pPr marL="95250" algn="l" rtl="0" eaLnBrk="0">
                        <a:lnSpc>
                          <a:spcPct val="93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QPU</a:t>
                      </a:r>
                      <a:r>
                        <a:rPr sz="6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family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6FC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300"/>
                    </a:p>
                    <a:p>
                      <a:pPr marL="63500" algn="l" rtl="0" eaLnBrk="0">
                        <a:lnSpc>
                          <a:spcPct val="93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QPU</a:t>
                      </a:r>
                      <a:r>
                        <a:rPr sz="6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family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6FC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6F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300"/>
                    </a:p>
                    <a:p>
                      <a:pPr marL="6350" algn="l" rtl="0" eaLnBrk="0">
                        <a:lnSpc>
                          <a:spcPct val="93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QPU</a:t>
                      </a:r>
                      <a:r>
                        <a:rPr sz="6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family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6FC"/>
                    </a:solidFill>
                  </a:tcPr>
                </a:tc>
              </a:tr>
              <a:tr h="127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8000"/>
                        </a:lnSpc>
                      </a:pPr>
                      <a:endParaRPr lang="Arial" altLang="Arial" sz="100"/>
                    </a:p>
                    <a:p>
                      <a:pPr marL="9271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6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硬件类型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FAC46"/>
                    </a:solidFill>
                  </a:tcPr>
                </a:tc>
                <a:tc gridSpan="6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6000"/>
                        </a:lnSpc>
                      </a:pPr>
                      <a:endParaRPr lang="Arial" altLang="Arial" sz="100"/>
                    </a:p>
                    <a:p>
                      <a:pPr marL="915035" algn="l" rtl="0" eaLnBrk="0">
                        <a:lnSpc>
                          <a:spcPct val="95000"/>
                        </a:lnSpc>
                      </a:pPr>
                      <a:r>
                        <a:rPr sz="6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超导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FAC46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FAC46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FAC46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FAC46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FAC46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FAC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8000"/>
                        </a:lnSpc>
                      </a:pPr>
                      <a:endParaRPr lang="Arial" altLang="Arial" sz="100"/>
                    </a:p>
                    <a:p>
                      <a:pPr marL="5143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6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光量子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FAC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2000"/>
                        </a:lnSpc>
                      </a:pPr>
                      <a:endParaRPr lang="Arial" altLang="Arial" sz="100"/>
                    </a:p>
                    <a:p>
                      <a:pPr marL="9588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600" b="1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中性原子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FAC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1000"/>
                        </a:lnSpc>
                      </a:pPr>
                      <a:endParaRPr lang="Arial" altLang="Arial" sz="100"/>
                    </a:p>
                    <a:p>
                      <a:pPr marL="19684" algn="l" rtl="0" eaLnBrk="0">
                        <a:lnSpc>
                          <a:spcPct val="94000"/>
                        </a:lnSpc>
                      </a:pPr>
                      <a:r>
                        <a:rPr sz="6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模拟器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B47"/>
                    </a:solidFill>
                  </a:tcPr>
                </a:tc>
                <a:tc grid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8000"/>
                        </a:lnSpc>
                      </a:pPr>
                      <a:endParaRPr lang="Arial" altLang="Arial" sz="100"/>
                    </a:p>
                    <a:p>
                      <a:pPr marL="667384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6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云平台服务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FAC46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FAC46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FAC46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FAC46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FAC46"/>
                    </a:solidFill>
                  </a:tcPr>
                </a:tc>
              </a:tr>
              <a:tr h="196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300"/>
                    </a:p>
                    <a:p>
                      <a:pPr marL="54610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6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平台提供者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2CE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50119"/>
                        </a:lnSpc>
                      </a:pPr>
                      <a:endParaRPr lang="Arial" altLang="Arial" sz="100"/>
                    </a:p>
                    <a:p>
                      <a:pPr marL="64135" indent="57150" algn="l" rtl="0" eaLnBrk="0">
                        <a:lnSpc>
                          <a:spcPct val="100000"/>
                        </a:lnSpc>
                      </a:pPr>
                      <a:r>
                        <a:rPr sz="6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中科大</a:t>
                      </a:r>
                      <a:r>
                        <a:rPr sz="6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</a:t>
                      </a:r>
                      <a:r>
                        <a:rPr sz="6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&amp;国盾虽子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2CE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Arial" altLang="Arial" sz="100"/>
                    </a:p>
                    <a:p>
                      <a:pPr marL="121285" indent="-57150" algn="l" rtl="0" eaLnBrk="0">
                        <a:lnSpc>
                          <a:spcPct val="93000"/>
                        </a:lnSpc>
                      </a:pPr>
                      <a:r>
                        <a:rPr sz="6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北京量子院</a:t>
                      </a:r>
                      <a:r>
                        <a:rPr sz="6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6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&amp;物理所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2CE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300"/>
                    </a:p>
                    <a:p>
                      <a:pPr marL="102235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6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本源量子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2CE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2CE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300"/>
                    </a:p>
                    <a:p>
                      <a:pPr marL="8318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6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中国电信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2CE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2CE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300"/>
                    </a:p>
                    <a:p>
                      <a:pPr marL="8953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6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图灵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2CE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300"/>
                    </a:p>
                    <a:p>
                      <a:pPr marL="5778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6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武汉量子院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2CE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300"/>
                    </a:p>
                    <a:p>
                      <a:pPr marL="5778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6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华为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2CE"/>
                    </a:solidFill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300"/>
                    </a:p>
                    <a:p>
                      <a:pPr marL="451484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6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中国移动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2CE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2CE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2CE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300"/>
                    </a:p>
                    <a:p>
                      <a:pPr marL="8953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6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弧光量子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2CE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2CE"/>
                    </a:solidFill>
                  </a:tcPr>
                </a:tc>
              </a:tr>
              <a:tr h="2152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400"/>
                    </a:p>
                    <a:p>
                      <a:pPr marL="92710" algn="l" rtl="0" eaLnBrk="0">
                        <a:lnSpc>
                          <a:spcPct val="96000"/>
                        </a:lnSpc>
                        <a:spcBef>
                          <a:spcPts val="5"/>
                        </a:spcBef>
                      </a:pPr>
                      <a:r>
                        <a:rPr sz="6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平台名称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200"/>
                    </a:p>
                    <a:p>
                      <a:pPr marL="120650" indent="-38100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量子计算</a:t>
                      </a:r>
                      <a:r>
                        <a:rPr sz="6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6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云平台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400"/>
                    </a:p>
                    <a:p>
                      <a:pPr marL="158750" algn="l" rtl="0" eaLnBrk="0">
                        <a:lnSpc>
                          <a:spcPct val="93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quafu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400"/>
                    </a:p>
                    <a:p>
                      <a:pPr marL="62864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本源量子云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200"/>
                    </a:p>
                    <a:p>
                      <a:pPr marL="120014" indent="-113664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天衍量子计算</a:t>
                      </a:r>
                      <a:r>
                        <a:rPr sz="6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6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云平台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400"/>
                    </a:p>
                    <a:p>
                      <a:pPr marL="8890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量擎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400"/>
                    </a:p>
                    <a:p>
                      <a:pPr marL="5715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酷原量子云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76200" algn="l" rtl="0" eaLnBrk="0">
                        <a:lnSpc>
                          <a:spcPct val="78000"/>
                        </a:lnSpc>
                        <a:spcBef>
                          <a:spcPts val="4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HiQ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8000"/>
                        </a:lnSpc>
                      </a:pPr>
                      <a:endParaRPr lang="Arial" altLang="Arial" sz="100"/>
                    </a:p>
                    <a:p>
                      <a:pPr marL="336550" algn="l" rtl="0" eaLnBrk="0">
                        <a:lnSpc>
                          <a:spcPct val="83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五岳”量子计算</a:t>
                      </a:r>
                      <a:endParaRPr lang="SimSun" altLang="SimSun" sz="600"/>
                    </a:p>
                    <a:p>
                      <a:pPr marL="488950" algn="l" rtl="0" eaLnBrk="0">
                        <a:lnSpc>
                          <a:spcPts val="807"/>
                        </a:lnSpc>
                      </a:pPr>
                      <a:r>
                        <a:rPr sz="6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云平台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200"/>
                    </a:p>
                    <a:p>
                      <a:pPr marL="88900" algn="l" rtl="0" eaLnBrk="0">
                        <a:lnSpc>
                          <a:spcPct val="83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弧光量子</a:t>
                      </a:r>
                      <a:endParaRPr lang="SimSun" altLang="SimSun" sz="600"/>
                    </a:p>
                    <a:p>
                      <a:pPr marL="127000" algn="l" rtl="0" eaLnBrk="0">
                        <a:lnSpc>
                          <a:spcPts val="772"/>
                        </a:lnSpc>
                      </a:pPr>
                      <a:r>
                        <a:rPr sz="6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云平台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56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900"/>
                    </a:p>
                    <a:p>
                      <a:pPr marL="54610" algn="l" rtl="0" eaLnBrk="0">
                        <a:lnSpc>
                          <a:spcPct val="95000"/>
                        </a:lnSpc>
                      </a:pPr>
                      <a:r>
                        <a:rPr sz="6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量子处理器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2CE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900"/>
                    </a:p>
                    <a:p>
                      <a:pPr marL="101600" algn="l" rtl="0" eaLnBrk="0">
                        <a:lnSpc>
                          <a:spcPct val="95000"/>
                        </a:lnSpc>
                        <a:spcBef>
                          <a:spcPts val="4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骁鸿176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2CE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8000"/>
                        </a:lnSpc>
                      </a:pPr>
                      <a:endParaRPr lang="Arial" altLang="Arial" sz="100"/>
                    </a:p>
                    <a:p>
                      <a:pPr marL="120650" algn="l" rtl="0" eaLnBrk="0">
                        <a:lnSpc>
                          <a:spcPts val="456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ScQ-P16</a:t>
                      </a:r>
                      <a:endParaRPr lang="SimSun" altLang="SimSun" sz="600"/>
                    </a:p>
                    <a:p>
                      <a:pPr marL="12065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ScQ-P21</a:t>
                      </a:r>
                      <a:endParaRPr lang="SimSun" altLang="SimSun" sz="600"/>
                    </a:p>
                    <a:p>
                      <a:pPr marL="120650" algn="l" rtl="0" eaLnBrk="0">
                        <a:lnSpc>
                          <a:spcPct val="88000"/>
                        </a:lnSpc>
                        <a:spcBef>
                          <a:spcPts val="3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ScQ-P18</a:t>
                      </a:r>
                      <a:endParaRPr lang="SimSun" altLang="SimSun" sz="600"/>
                    </a:p>
                    <a:p>
                      <a:pPr marL="120650" algn="l" rtl="0" eaLnBrk="0">
                        <a:lnSpc>
                          <a:spcPts val="733"/>
                        </a:lnSpc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ScQ-P10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2CE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400"/>
                    </a:p>
                    <a:p>
                      <a:pPr marL="44450" indent="56514" algn="l" rtl="0" eaLnBrk="0">
                        <a:lnSpc>
                          <a:spcPct val="92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本源悟空    本源悟源1号</a:t>
                      </a:r>
                      <a:r>
                        <a:rPr sz="6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本源悟源2号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2CE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2CE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marL="81914" indent="-56514" algn="l" rtl="0" eaLnBrk="0">
                        <a:lnSpc>
                          <a:spcPct val="93000"/>
                        </a:lnSpc>
                        <a:spcBef>
                          <a:spcPts val="3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超导176比特</a:t>
                      </a:r>
                      <a:r>
                        <a:rPr sz="6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量子芯片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2CE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2CE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2CE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2CE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2CE"/>
                    </a:solidFill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Arial" altLang="Arial" sz="100"/>
                    </a:p>
                    <a:p>
                      <a:pPr marL="317500" algn="l" rtl="0" eaLnBrk="0">
                        <a:lnSpc>
                          <a:spcPct val="90000"/>
                        </a:lnSpc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波色-相干伊辛机</a:t>
                      </a:r>
                      <a:endParaRPr lang="SimSun" altLang="SimSun" sz="600"/>
                    </a:p>
                    <a:p>
                      <a:pPr marL="469265" indent="-456565" algn="l" rtl="0" eaLnBrk="0">
                        <a:lnSpc>
                          <a:spcPct val="98000"/>
                        </a:lnSpc>
                        <a:spcBef>
                          <a:spcPts val="7"/>
                        </a:spcBef>
                      </a:pPr>
                      <a:r>
                        <a:rPr sz="5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量子科技长三角创新中</a:t>
                      </a: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心-超导量子计算机 </a:t>
                      </a:r>
                      <a:r>
                        <a:rPr sz="6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(待上线)</a:t>
                      </a:r>
                      <a:endParaRPr lang="SimSun" altLang="SimSun" sz="600"/>
                    </a:p>
                    <a:p>
                      <a:pPr algn="r" rtl="0" eaLnBrk="0">
                        <a:lnSpc>
                          <a:spcPct val="86000"/>
                        </a:lnSpc>
                        <a:spcBef>
                          <a:spcPts val="4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华翊量子-离子阱量子计算</a:t>
                      </a: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机(待上线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2CE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2CE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2CE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64606"/>
                        </a:lnSpc>
                      </a:pPr>
                      <a:endParaRPr lang="Arial" altLang="Arial" sz="100"/>
                    </a:p>
                    <a:p>
                      <a:pPr marL="50800" algn="l" rtl="0" eaLnBrk="0">
                        <a:lnSpc>
                          <a:spcPct val="95000"/>
                        </a:lnSpc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超导66比赫</a:t>
                      </a:r>
                      <a:endParaRPr lang="SimSun" altLang="SimSun" sz="600"/>
                    </a:p>
                    <a:p>
                      <a:pPr marL="88900" algn="l" rtl="0" eaLnBrk="0">
                        <a:lnSpc>
                          <a:spcPct val="90000"/>
                        </a:lnSpc>
                        <a:spcBef>
                          <a:spcPts val="20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量子芯片</a:t>
                      </a:r>
                      <a:endParaRPr lang="SimSun" altLang="SimSun" sz="600"/>
                    </a:p>
                    <a:p>
                      <a:pPr marL="12700" algn="l" rtl="0" eaLnBrk="0">
                        <a:lnSpc>
                          <a:spcPct val="90000"/>
                        </a:lnSpc>
                        <a:spcBef>
                          <a:spcPts val="4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离子阱11比特</a:t>
                      </a:r>
                      <a:endParaRPr lang="SimSun" altLang="SimSun" sz="600"/>
                    </a:p>
                    <a:p>
                      <a:pPr marL="88900" algn="l" rtl="0" eaLnBrk="0">
                        <a:lnSpc>
                          <a:spcPct val="92000"/>
                        </a:lnSpc>
                        <a:spcBef>
                          <a:spcPts val="6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量子芯片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2CE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2CE"/>
                    </a:solidFill>
                  </a:tcPr>
                </a:tc>
              </a:tr>
              <a:tr h="2063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400"/>
                    </a:p>
                    <a:p>
                      <a:pPr marL="54610" algn="l" rtl="0" eaLnBrk="0">
                        <a:lnSpc>
                          <a:spcPct val="95000"/>
                        </a:lnSpc>
                      </a:pPr>
                      <a:r>
                        <a:rPr sz="6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量子比特数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177800" algn="l" rtl="0" eaLnBrk="0">
                        <a:lnSpc>
                          <a:spcPct val="69000"/>
                        </a:lnSpc>
                      </a:pP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176</a:t>
                      </a:r>
                      <a:endParaRPr lang="SimSun" altLang="SimSun" sz="600"/>
                    </a:p>
                    <a:p>
                      <a:pPr algn="r" rtl="0" eaLnBrk="0">
                        <a:lnSpc>
                          <a:spcPct val="89000"/>
                        </a:lnSpc>
                        <a:spcBef>
                          <a:spcPts val="6"/>
                        </a:spcBef>
                      </a:pPr>
                      <a:r>
                        <a:rPr sz="6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(66计算比特)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300"/>
                    </a:p>
                    <a:p>
                      <a:pPr marL="120650" algn="l" rtl="0" eaLnBrk="0">
                        <a:lnSpc>
                          <a:spcPct val="66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136;21;</a:t>
                      </a:r>
                      <a:endParaRPr lang="SimSun" altLang="SimSun" sz="600"/>
                    </a:p>
                    <a:p>
                      <a:pPr marL="158750" algn="l" rtl="0" eaLnBrk="0">
                        <a:lnSpc>
                          <a:spcPct val="99000"/>
                        </a:lnSpc>
                        <a:spcBef>
                          <a:spcPts val="7"/>
                        </a:spcBef>
                      </a:pP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18;10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500"/>
                    </a:p>
                    <a:p>
                      <a:pPr marL="17780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12;6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177800" algn="l" rtl="0" eaLnBrk="0">
                        <a:lnSpc>
                          <a:spcPct val="69000"/>
                        </a:lnSpc>
                      </a:pP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176</a:t>
                      </a:r>
                      <a:endParaRPr lang="SimSun" altLang="SimSun" sz="600"/>
                    </a:p>
                    <a:p>
                      <a:pPr algn="r" rtl="0" eaLnBrk="0">
                        <a:lnSpc>
                          <a:spcPct val="89000"/>
                        </a:lnSpc>
                        <a:spcBef>
                          <a:spcPts val="6"/>
                        </a:spcBef>
                      </a:pPr>
                      <a:r>
                        <a:rPr sz="6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(66计算比特)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600"/>
                    </a:p>
                    <a:p>
                      <a:pPr marL="228600" algn="l" rtl="0" eaLnBrk="0">
                        <a:lnSpc>
                          <a:spcPts val="188"/>
                        </a:lnSpc>
                        <a:spcBef>
                          <a:spcPts val="4"/>
                        </a:spcBef>
                      </a:pPr>
                      <a:r>
                        <a:rPr sz="3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—</a:t>
                      </a:r>
                      <a:endParaRPr lang="SimSun" altLang="SimSun" sz="3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400"/>
                    </a:p>
                    <a:p>
                      <a:pPr marL="279400" algn="l" rtl="0" eaLnBrk="0">
                        <a:lnSpc>
                          <a:spcPct val="95000"/>
                        </a:lnSpc>
                        <a:spcBef>
                          <a:spcPts val="4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100专用光显子比特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500"/>
                    </a:p>
                    <a:p>
                      <a:pPr marL="14605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66;11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52" name="textbox 352"/>
          <p:cNvSpPr/>
          <p:nvPr/>
        </p:nvSpPr>
        <p:spPr>
          <a:xfrm>
            <a:off x="1104862" y="1236233"/>
            <a:ext cx="5330825" cy="884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59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成熟度相去甚远。未来量子编程语言和框架、量子编译器和优化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器、</a:t>
            </a:r>
            <a:endParaRPr lang="FangSong" altLang="FangSong" sz="1300"/>
          </a:p>
          <a:p>
            <a:pPr marL="12700" algn="l" rtl="0" eaLnBrk="0">
              <a:lnSpc>
                <a:spcPct val="99000"/>
              </a:lnSpc>
              <a:spcBef>
                <a:spcPts val="1566"/>
              </a:spcBef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量子误差校正模块等方面需要进一步探索和提升。</a:t>
            </a:r>
            <a:endParaRPr lang="FangSong" altLang="FangSong" sz="1300"/>
          </a:p>
          <a:p>
            <a:pPr algn="l" rtl="0" eaLnBrk="0">
              <a:lnSpc>
                <a:spcPct val="103000"/>
              </a:lnSpc>
            </a:pPr>
            <a:endParaRPr lang="Arial" altLang="Arial" sz="600"/>
          </a:p>
          <a:p>
            <a:pPr marL="1221105" algn="l" rtl="0" eaLnBrk="0">
              <a:lnSpc>
                <a:spcPct val="95000"/>
              </a:lnSpc>
              <a:spcBef>
                <a:spcPts val="3"/>
              </a:spcBef>
            </a:pPr>
            <a:r>
              <a:rPr sz="12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表2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国内外代表性量</a:t>
            </a: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子计算云平台发展概况</a:t>
            </a:r>
            <a:endParaRPr lang="SimHei" altLang="SimHei" sz="1200"/>
          </a:p>
        </p:txBody>
      </p:sp>
      <p:sp>
        <p:nvSpPr>
          <p:cNvPr id="354" name="textbox 354"/>
          <p:cNvSpPr/>
          <p:nvPr/>
        </p:nvSpPr>
        <p:spPr>
          <a:xfrm>
            <a:off x="1104862" y="9000606"/>
            <a:ext cx="4827904" cy="400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53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8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71</a:t>
            </a:r>
            <a:r>
              <a:rPr sz="8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https</a:t>
            </a:r>
            <a:r>
              <a:rPr sz="8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://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www</a:t>
            </a:r>
            <a:r>
              <a:rPr sz="8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bluequbitio</a:t>
            </a:r>
            <a:r>
              <a:rPr sz="8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</a:t>
            </a:r>
            <a:endParaRPr lang="Times New Roman" altLang="Times New Roman" sz="800"/>
          </a:p>
          <a:p>
            <a:pPr marL="12700" algn="l" rtl="0" eaLnBrk="0">
              <a:lnSpc>
                <a:spcPct val="83000"/>
              </a:lnSpc>
              <a:spcBef>
                <a:spcPts val="251"/>
              </a:spcBef>
            </a:pP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72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https://quantumdiscovery.pasgal</a:t>
            </a: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cloud/</a:t>
            </a:r>
            <a:endParaRPr lang="Times New Roman" altLang="Times New Roman" sz="800"/>
          </a:p>
          <a:p>
            <a:pPr algn="l" rtl="0" eaLnBrk="0">
              <a:lnSpc>
                <a:spcPct val="126000"/>
              </a:lnSpc>
            </a:pPr>
            <a:endParaRPr lang="Arial" altLang="Arial" sz="200"/>
          </a:p>
          <a:p>
            <a:pPr marL="12700" algn="l" rtl="0" eaLnBrk="0">
              <a:lnSpc>
                <a:spcPct val="83000"/>
              </a:lnSpc>
              <a:spcBef>
                <a:spcPts val="1"/>
              </a:spcBef>
            </a:pP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73</a:t>
            </a:r>
            <a:r>
              <a:rPr sz="8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 </a:t>
            </a: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htps://strangeworks.com/press/strangeworks-announces-general-availability-of-advanced-compute-platfo</a:t>
            </a: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rm</a:t>
            </a:r>
            <a:endParaRPr lang="Times New Roman" altLang="Times New Roman" sz="800"/>
          </a:p>
        </p:txBody>
      </p:sp>
      <p:sp>
        <p:nvSpPr>
          <p:cNvPr id="356" name="textbox 356"/>
          <p:cNvSpPr/>
          <p:nvPr/>
        </p:nvSpPr>
        <p:spPr>
          <a:xfrm>
            <a:off x="1104861" y="751764"/>
            <a:ext cx="5347334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94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  <a:tabLst>
                <a:tab pos="1174114"/>
                <a:tab pos="5334000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1000" b="1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</a:t>
            </a:r>
            <a:r>
              <a:rPr sz="1000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子</a:t>
            </a:r>
            <a:r>
              <a:rPr sz="1000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信</a:t>
            </a:r>
            <a:r>
              <a:rPr sz="1000" u="sng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息</a:t>
            </a:r>
            <a:r>
              <a:rPr sz="1000" u="sng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技</a:t>
            </a:r>
            <a:r>
              <a:rPr sz="1000" u="sng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术</a:t>
            </a:r>
            <a:r>
              <a:rPr sz="1000" u="sng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</a:t>
            </a:r>
            <a:r>
              <a:rPr sz="1000" u="sng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</a:t>
            </a:r>
            <a:r>
              <a:rPr sz="1000" u="sng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发</a:t>
            </a:r>
            <a:r>
              <a:rPr sz="1000" u="sng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展</a:t>
            </a:r>
            <a:r>
              <a:rPr sz="1000" u="sng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报</a:t>
            </a:r>
            <a:r>
              <a:rPr sz="1000" u="sng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告</a:t>
            </a:r>
            <a:r>
              <a:rPr sz="1000" u="sng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</a:t>
            </a:r>
            <a:r>
              <a:rPr sz="1000" u="sng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u="sng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</a:t>
            </a:r>
            <a:r>
              <a:rPr sz="1000" u="sng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u="sng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</a:t>
            </a:r>
            <a:r>
              <a:rPr sz="1000" u="sng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</a:t>
            </a:r>
            <a:r>
              <a:rPr sz="1000" u="sng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u="sng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)</a:t>
            </a: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endParaRPr lang="SimHei" altLang="SimHei" sz="1000"/>
          </a:p>
        </p:txBody>
      </p:sp>
      <p:pic>
        <p:nvPicPr>
          <p:cNvPr id="358" name="picture 35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73166" y="8813787"/>
            <a:ext cx="1860612" cy="6362"/>
          </a:xfrm>
          <a:prstGeom prst="rect">
            <a:avLst/>
          </a:prstGeom>
        </p:spPr>
      </p:pic>
      <p:sp>
        <p:nvSpPr>
          <p:cNvPr id="360" name="textbox 360"/>
          <p:cNvSpPr/>
          <p:nvPr/>
        </p:nvSpPr>
        <p:spPr>
          <a:xfrm>
            <a:off x="3810017" y="9461991"/>
            <a:ext cx="128270" cy="1257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72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27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textbox 362"/>
          <p:cNvSpPr/>
          <p:nvPr/>
        </p:nvSpPr>
        <p:spPr>
          <a:xfrm>
            <a:off x="1133789" y="1227069"/>
            <a:ext cx="5305425" cy="6794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56"/>
              </a:lnSpc>
            </a:pPr>
            <a:endParaRPr lang="Arial" altLang="Arial" sz="100"/>
          </a:p>
          <a:p>
            <a:pPr marL="36830" algn="l" rtl="0" eaLnBrk="0">
              <a:lnSpc>
                <a:spcPct val="84000"/>
              </a:lnSpc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问题的原始应用程序。</a:t>
            </a:r>
            <a:r>
              <a:rPr sz="1400" kern="0" spc="-3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日本量子计算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联合研究小组推出量子计算云平</a:t>
            </a:r>
            <a:endParaRPr lang="FangSong" altLang="FangSong" sz="1400"/>
          </a:p>
          <a:p>
            <a:pPr marL="20320" indent="16509" algn="l" rtl="0" eaLnBrk="0">
              <a:lnSpc>
                <a:spcPct val="187000"/>
              </a:lnSpc>
              <a:spcBef>
                <a:spcPts val="47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台服务</a:t>
            </a:r>
            <a:r>
              <a:rPr sz="1300" kern="0" spc="-2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74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，用户可在签订合作协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议后接入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64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位超导量子计算机。中科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大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176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比特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祖冲之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号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400" kern="0" spc="-2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量子计算云平台正式上线</a:t>
            </a:r>
            <a:r>
              <a:rPr sz="1300" kern="0" spc="-2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75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。北京量子院研制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136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</a:t>
            </a:r>
            <a:r>
              <a:rPr sz="14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和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位超导量子芯片在其夸父量子计算云平台上线</a:t>
            </a:r>
            <a:r>
              <a:rPr sz="1300" kern="0" spc="-4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76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。中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国移动、中国电科等联合发布</a:t>
            </a:r>
            <a:r>
              <a:rPr sz="1300" kern="0" spc="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77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400" kern="0" spc="-2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五岳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400" kern="0" spc="-2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量子计算云平台。本源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量子等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多家单位</a:t>
            </a:r>
            <a:r>
              <a:rPr sz="1300" kern="0" spc="-3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78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联合推出量超融合计算平台。中国电信发布</a:t>
            </a:r>
            <a:r>
              <a:rPr sz="1300" kern="0" spc="-3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79</a:t>
            </a: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“天衍”量子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计算云平台。</a:t>
            </a:r>
            <a:endParaRPr lang="FangSong" altLang="FangSong" sz="1400"/>
          </a:p>
          <a:p>
            <a:pPr marL="382270" algn="l" rtl="0" eaLnBrk="0">
              <a:lnSpc>
                <a:spcPct val="84000"/>
              </a:lnSpc>
              <a:spcBef>
                <a:spcPts val="1537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总的来说，随着量子计算技术的不断发展，</a:t>
            </a:r>
            <a:r>
              <a:rPr sz="1400" kern="0" spc="-1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量子计算云平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台已经</a:t>
            </a:r>
            <a:endParaRPr lang="FangSong" altLang="FangSong" sz="1400"/>
          </a:p>
          <a:p>
            <a:pPr marL="12700" indent="7620" algn="l" rtl="0" eaLnBrk="0">
              <a:lnSpc>
                <a:spcPct val="191000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成为了研究和应用量子计算的重要平台，为多个行业领域的研究者提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供了算力服务与创新工具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</a:t>
            </a:r>
            <a:endParaRPr lang="FangSong" altLang="FangSong" sz="14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467994" algn="l" rtl="0" eaLnBrk="0">
              <a:lnSpc>
                <a:spcPct val="100000"/>
              </a:lnSpc>
              <a:spcBef>
                <a:spcPts val="460"/>
              </a:spcBef>
            </a:pPr>
            <a:r>
              <a:rPr sz="1500" b="1" kern="0" spc="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(二)量子通信</a:t>
            </a:r>
            <a:endParaRPr lang="KaiTi" altLang="KaiTi" sz="15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429259" algn="l" rtl="0" eaLnBrk="0">
              <a:lnSpc>
                <a:spcPct val="98000"/>
              </a:lnSpc>
              <a:spcBef>
                <a:spcPts val="453"/>
              </a:spcBef>
            </a:pPr>
            <a:r>
              <a:rPr sz="1500" b="1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</a:t>
            </a:r>
            <a:r>
              <a:rPr sz="1500" b="1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量子密钥分发实验系统性能持续提升</a:t>
            </a:r>
            <a:endParaRPr lang="KaiTi" altLang="KaiTi" sz="15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375284" algn="l" rtl="0" eaLnBrk="0">
              <a:lnSpc>
                <a:spcPct val="90000"/>
              </a:lnSpc>
              <a:spcBef>
                <a:spcPts val="422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量子密钥分发（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QKD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）作为量子通信领域进入实用化阶段的技术</a:t>
            </a:r>
            <a:endParaRPr lang="FangSong" altLang="FangSong" sz="1400"/>
          </a:p>
          <a:p>
            <a:pPr marL="15240" indent="3175" algn="l" rtl="0" eaLnBrk="0">
              <a:lnSpc>
                <a:spcPct val="186000"/>
              </a:lnSpc>
              <a:spcBef>
                <a:spcPts val="43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方向，国内外已有基于多种协议类型的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Q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KD</a:t>
            </a:r>
            <a:r>
              <a:rPr sz="14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系统初步实现商用化，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但需要注意的是，商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用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QKD</a:t>
            </a:r>
            <a:r>
              <a:rPr sz="14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系统在密钥成码率、传输距离等方面仍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面临诸多挑战。未来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持续提升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QKD</a:t>
            </a:r>
            <a:r>
              <a:rPr sz="14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系统的密钥成码率与传输距离等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关键性能是实现远距离传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输、组网和高带宽加密业务应用等的必经之</a:t>
            </a:r>
            <a:endParaRPr lang="FangSong" altLang="FangSong" sz="1400"/>
          </a:p>
        </p:txBody>
      </p:sp>
      <p:sp>
        <p:nvSpPr>
          <p:cNvPr id="364" name="textbox 364"/>
          <p:cNvSpPr/>
          <p:nvPr/>
        </p:nvSpPr>
        <p:spPr>
          <a:xfrm>
            <a:off x="1133043" y="8614461"/>
            <a:ext cx="3140075" cy="800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7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74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https://www.riken.jp/pr/news/2023/202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30324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_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1/index.html           </a:t>
            </a: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75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https://quantumctek-cloud.com/</a:t>
            </a:r>
            <a:endParaRPr lang="Times New Roman" altLang="Times New Roman" sz="900"/>
          </a:p>
          <a:p>
            <a:pPr marL="12700" algn="l" rtl="0" eaLnBrk="0">
              <a:lnSpc>
                <a:spcPct val="86000"/>
              </a:lnSpc>
              <a:spcBef>
                <a:spcPts val="103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76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3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https://quafu.baqis.ac.cn/#/home</a:t>
            </a:r>
            <a:endParaRPr lang="Times New Roman" altLang="Times New Roman" sz="900"/>
          </a:p>
          <a:p>
            <a:pPr marL="12700" algn="l" rtl="0" eaLnBrk="0">
              <a:lnSpc>
                <a:spcPct val="91000"/>
              </a:lnSpc>
              <a:spcBef>
                <a:spcPts val="108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77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https://www.cnii.com.cn/rmydb/202308/t20230819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_496801.htm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 </a:t>
            </a: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78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5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https://qcloud.originqc.com.cn/zh/qhComputing/home</a:t>
            </a:r>
            <a:endParaRPr lang="Times New Roman" altLang="Times New Roman" sz="900"/>
          </a:p>
          <a:p>
            <a:pPr marL="12700" algn="l" rtl="0" eaLnBrk="0">
              <a:lnSpc>
                <a:spcPct val="86000"/>
              </a:lnSpc>
              <a:spcBef>
                <a:spcPts val="105"/>
              </a:spcBef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79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6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https://qc.zdxlz.com/home</a:t>
            </a:r>
            <a:endParaRPr lang="Times New Roman" altLang="Times New Roman" sz="900"/>
          </a:p>
        </p:txBody>
      </p:sp>
      <p:sp>
        <p:nvSpPr>
          <p:cNvPr id="366" name="textbox 366"/>
          <p:cNvSpPr/>
          <p:nvPr/>
        </p:nvSpPr>
        <p:spPr>
          <a:xfrm>
            <a:off x="2626341" y="763384"/>
            <a:ext cx="2307589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6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量子信息技术产业发展报告（2023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年）</a:t>
            </a:r>
            <a:endParaRPr lang="SimHei" altLang="SimHei" sz="1000"/>
          </a:p>
        </p:txBody>
      </p:sp>
      <p:sp>
        <p:nvSpPr>
          <p:cNvPr id="368" name="path"/>
          <p:cNvSpPr/>
          <p:nvPr/>
        </p:nvSpPr>
        <p:spPr>
          <a:xfrm>
            <a:off x="1124635" y="941578"/>
            <a:ext cx="5316601" cy="9143"/>
          </a:xfrm>
          <a:custGeom>
            <a:rect l="0" t="0" r="0" b="0"/>
            <a:pathLst>
              <a:path w="8372" h="14">
                <a:moveTo>
                  <a:pt x="0" y="14"/>
                </a:moveTo>
                <a:lnTo>
                  <a:pt x="8372" y="14"/>
                </a:lnTo>
                <a:lnTo>
                  <a:pt x="8372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0" name="path"/>
          <p:cNvSpPr/>
          <p:nvPr/>
        </p:nvSpPr>
        <p:spPr>
          <a:xfrm>
            <a:off x="1497964" y="8422640"/>
            <a:ext cx="1829054" cy="9143"/>
          </a:xfrm>
          <a:custGeom>
            <a:rect l="0" t="0" r="0" b="0"/>
            <a:pathLst>
              <a:path w="2880" h="14">
                <a:moveTo>
                  <a:pt x="0" y="14"/>
                </a:moveTo>
                <a:lnTo>
                  <a:pt x="2880" y="14"/>
                </a:lnTo>
                <a:lnTo>
                  <a:pt x="2880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2" name="textbox 372"/>
          <p:cNvSpPr/>
          <p:nvPr/>
        </p:nvSpPr>
        <p:spPr>
          <a:xfrm>
            <a:off x="3820182" y="9443941"/>
            <a:ext cx="156845" cy="14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92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28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textbox 374"/>
          <p:cNvSpPr/>
          <p:nvPr/>
        </p:nvSpPr>
        <p:spPr>
          <a:xfrm>
            <a:off x="1131650" y="1227069"/>
            <a:ext cx="5307329" cy="6962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12"/>
              </a:lnSpc>
            </a:pPr>
            <a:endParaRPr lang="Arial" altLang="Arial" sz="100"/>
          </a:p>
          <a:p>
            <a:pPr marL="22225" algn="l" rtl="0" eaLnBrk="0">
              <a:lnSpc>
                <a:spcPct val="90000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路，同时也是提高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QKD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技术实用化水平，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破解应用推广与产业化困</a:t>
            </a:r>
            <a:endParaRPr lang="FangSong" altLang="FangSong" sz="1400"/>
          </a:p>
          <a:p>
            <a:pPr marL="13970" algn="l" rtl="0" eaLnBrk="0">
              <a:lnSpc>
                <a:spcPts val="3014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境所必须解决的问题。</a:t>
            </a:r>
            <a:endParaRPr lang="FangSong" altLang="FangSong" sz="14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r" rtl="0" eaLnBrk="0">
              <a:lnSpc>
                <a:spcPct val="90000"/>
              </a:lnSpc>
              <a:spcBef>
                <a:spcPts val="430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“制备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测量”式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QKD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是商用化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QKD</a:t>
            </a:r>
            <a:r>
              <a:rPr sz="14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系统的主要技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术方案，可</a:t>
            </a:r>
            <a:endParaRPr lang="FangSong" altLang="FangSong" sz="1400"/>
          </a:p>
          <a:p>
            <a:pPr marL="12700" indent="2540" algn="l" rtl="0" eaLnBrk="0">
              <a:lnSpc>
                <a:spcPct val="185000"/>
              </a:lnSpc>
              <a:spcBef>
                <a:spcPts val="251"/>
              </a:spcBef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基于连续变量（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CV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）协议（例如高斯调制相干态）和离散变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量（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DV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协议（例如诱骗态</a:t>
            </a:r>
            <a:r>
              <a:rPr sz="1400" kern="0" spc="-3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BB84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）等类型的协议实现。</a:t>
            </a:r>
            <a:r>
              <a:rPr sz="1400" kern="0" spc="-4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400" kern="0" spc="-2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制备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测量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式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QKD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方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案的密钥成码率与传输效率息息相关，突破单跨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段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500km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光纤传输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距离极限十分困难，此外，具有不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理想特性的接收端探测器可能引入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威胁系统现实安全的风险。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CV-QKD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在数十公里的中短传输距离方面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具有密钥成码率优势，有望成为城域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QKD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应用主流技术方案。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年，山西大学采用改进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16-APSK</a:t>
            </a:r>
            <a:r>
              <a:rPr sz="1400" kern="0" spc="-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2.5G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波特率的离散调制协议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CV-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QKD</a:t>
            </a:r>
            <a:r>
              <a:rPr sz="14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系统</a:t>
            </a:r>
            <a:r>
              <a:rPr sz="1300" kern="0" spc="-2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80</a:t>
            </a: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，在</a:t>
            </a:r>
            <a:r>
              <a:rPr sz="1400" kern="0" spc="-1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80km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传输距离实现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2.11</a:t>
            </a:r>
            <a:r>
              <a:rPr sz="1400" kern="0" spc="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Mbps</a:t>
            </a:r>
            <a:r>
              <a:rPr sz="1400" kern="0" spc="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密钥成码率。西南通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信研究所采用高斯调制协议、工作频率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1GHz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、全数字解调算法系统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-1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81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，在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100km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传输距离实现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0.51 Mbps</a:t>
            </a:r>
            <a:r>
              <a:rPr sz="1400" kern="0" spc="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密钥成码率。上海交大采用发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送端光源集成方案</a:t>
            </a:r>
            <a:r>
              <a:rPr sz="1300" kern="0" spc="-3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82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，在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50km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传输距离实现</a:t>
            </a:r>
            <a:r>
              <a:rPr sz="1400" kern="0" spc="-3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0.75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Mbps</a:t>
            </a:r>
            <a:r>
              <a:rPr sz="1400" kern="0" spc="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密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钥成码率。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丹麦科技大学采用</a:t>
            </a:r>
            <a:r>
              <a:rPr sz="1300" kern="0" spc="-30" baseline="3606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83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接收端集成方案的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10G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波特率调制系统，在</a:t>
            </a:r>
            <a:r>
              <a:rPr sz="1400" kern="0" spc="-2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10km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距离实现</a:t>
            </a:r>
            <a:r>
              <a:rPr sz="1400" kern="0" spc="-3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300</a:t>
            </a:r>
            <a:r>
              <a:rPr sz="14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Mbps</a:t>
            </a:r>
            <a:r>
              <a:rPr sz="1400" kern="0" spc="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密钥成码率。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V-QKD</a:t>
            </a:r>
            <a:r>
              <a:rPr sz="14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实验系统的密钥成码率等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性能指标近年来也获得持续提升。</a:t>
            </a:r>
            <a:r>
              <a:rPr sz="14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 </a:t>
            </a:r>
            <a:r>
              <a:rPr sz="14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年，</a:t>
            </a:r>
            <a:r>
              <a:rPr sz="1400" kern="0" spc="-3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中科大联合团队基于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2.5GHz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工作频率系统、光源编码集成器件、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通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道集成</a:t>
            </a:r>
            <a:r>
              <a:rPr sz="1400" kern="0" spc="-2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SNSPD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和高</a:t>
            </a:r>
            <a:endParaRPr lang="FangSong" altLang="FangSong" sz="1400"/>
          </a:p>
        </p:txBody>
      </p:sp>
      <p:sp>
        <p:nvSpPr>
          <p:cNvPr id="376" name="textbox 376"/>
          <p:cNvSpPr/>
          <p:nvPr/>
        </p:nvSpPr>
        <p:spPr>
          <a:xfrm>
            <a:off x="1134871" y="8876588"/>
            <a:ext cx="1788795" cy="5372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445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80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https://doi.org/10.1364/OL.492082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81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3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https://doi.org/10.1364/OL.485913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82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https://doi.org/10.1364/PRJ.473328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900" kern="0" spc="0" baseline="2893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83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5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https://arxiv.org/abs/2305.1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5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9642</a:t>
            </a:r>
            <a:endParaRPr lang="Times New Roman" altLang="Times New Roman" sz="900"/>
          </a:p>
        </p:txBody>
      </p:sp>
      <p:sp>
        <p:nvSpPr>
          <p:cNvPr id="378" name="textbox 378"/>
          <p:cNvSpPr/>
          <p:nvPr/>
        </p:nvSpPr>
        <p:spPr>
          <a:xfrm>
            <a:off x="2626341" y="763384"/>
            <a:ext cx="2307589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6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量子信息技术产业发展报告（2023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年）</a:t>
            </a:r>
            <a:endParaRPr lang="SimHei" altLang="SimHei" sz="1000"/>
          </a:p>
        </p:txBody>
      </p:sp>
      <p:sp>
        <p:nvSpPr>
          <p:cNvPr id="380" name="path"/>
          <p:cNvSpPr/>
          <p:nvPr/>
        </p:nvSpPr>
        <p:spPr>
          <a:xfrm>
            <a:off x="1124635" y="941578"/>
            <a:ext cx="5316601" cy="9143"/>
          </a:xfrm>
          <a:custGeom>
            <a:rect l="0" t="0" r="0" b="0"/>
            <a:pathLst>
              <a:path w="8372" h="14">
                <a:moveTo>
                  <a:pt x="0" y="14"/>
                </a:moveTo>
                <a:lnTo>
                  <a:pt x="8372" y="14"/>
                </a:lnTo>
                <a:lnTo>
                  <a:pt x="8372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2" name="path"/>
          <p:cNvSpPr/>
          <p:nvPr/>
        </p:nvSpPr>
        <p:spPr>
          <a:xfrm>
            <a:off x="1497964" y="8686292"/>
            <a:ext cx="1829054" cy="9143"/>
          </a:xfrm>
          <a:custGeom>
            <a:rect l="0" t="0" r="0" b="0"/>
            <a:pathLst>
              <a:path w="2880" h="14">
                <a:moveTo>
                  <a:pt x="0" y="14"/>
                </a:moveTo>
                <a:lnTo>
                  <a:pt x="2880" y="14"/>
                </a:lnTo>
                <a:lnTo>
                  <a:pt x="2880" y="0"/>
                </a:lnTo>
                <a:lnTo>
                  <a:pt x="0" y="0"/>
                </a:lnTo>
                <a:lnTo>
                  <a:pt x="0" y="14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4" name="textbox 384"/>
          <p:cNvSpPr/>
          <p:nvPr/>
        </p:nvSpPr>
        <p:spPr>
          <a:xfrm>
            <a:off x="3820182" y="9443941"/>
            <a:ext cx="156845" cy="14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24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29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6292850" cy="94234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https://d.book118.com/588041077044006036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399</Paragraphs>
  <Slides>32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baseType="lpstr" size="41">
      <vt:lpstr>Arial</vt:lpstr>
      <vt:lpstr>Calibri</vt:lpstr>
      <vt:lpstr>SimSun</vt:lpstr>
      <vt:lpstr>SimHei</vt:lpstr>
      <vt:lpstr>FangSong</vt:lpstr>
      <vt:lpstr>KaiTi</vt:lpstr>
      <vt:lpstr>Times New Roman</vt:lpstr>
      <vt:lpstr>YouYuan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2024-09-15T13:37:23.163</cp:lastPrinted>
  <dcterms:created xsi:type="dcterms:W3CDTF">2024-09-15T05:37:23Z</dcterms:created>
  <dcterms:modified xsi:type="dcterms:W3CDTF">2024-09-15T05:37:25Z</dcterms:modified>
</cp:coreProperties>
</file>