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0958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85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67.xml" /><Relationship Id="rId11" Type="http://schemas.openxmlformats.org/officeDocument/2006/relationships/tags" Target="../tags/tag68.xml" /><Relationship Id="rId12" Type="http://schemas.openxmlformats.org/officeDocument/2006/relationships/tags" Target="../tags/tag6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E55DF6-10F9-456D-9227-BD33B42D99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995780-DB18-4ABA-A7AD-14C7A11AD1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47A97F-CB6B-47AB-AEAF-EFBAC4B547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CBB268-6665-4B57-8D88-E503FBEE04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06DFB61-EE38-4D5A-9E45-D4CDDADCB3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87B1607-4344-46C9-A532-84C53B2FDA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451BE03-01AF-42AF-8168-16419157FC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A27D62-8ADA-4823-89E1-D731E94CD5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E115EA-F251-4389-8523-680D3E2D4B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298B57-CCED-4E39-958A-B272EA36BD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997407-F71C-46F1-8DA1-83EECA5D4F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tIns="144145" anchor="t" anchorCtr="0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11500" b="1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vert="horz" lIns="0" tIns="179705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5.png" /><Relationship Id="rId13" Type="http://schemas.openxmlformats.org/officeDocument/2006/relationships/tags" Target="../tags/tag70.xml" /><Relationship Id="rId14" Type="http://schemas.openxmlformats.org/officeDocument/2006/relationships/tags" Target="../tags/tag71.xml" /><Relationship Id="rId15" Type="http://schemas.openxmlformats.org/officeDocument/2006/relationships/tags" Target="../tags/tag72.xml" /><Relationship Id="rId16" Type="http://schemas.openxmlformats.org/officeDocument/2006/relationships/tags" Target="../tags/tag73.xml" /><Relationship Id="rId17" Type="http://schemas.openxmlformats.org/officeDocument/2006/relationships/tags" Target="../tags/tag74.xml" /><Relationship Id="rId18" Type="http://schemas.openxmlformats.org/officeDocument/2006/relationships/tags" Target="../tags/tag75.xml" /><Relationship Id="rId19" Type="http://schemas.openxmlformats.org/officeDocument/2006/relationships/tags" Target="../tags/tag7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0948" r:id="rId2"/>
    <p:sldLayoutId id="2147490949" r:id="rId3"/>
    <p:sldLayoutId id="2147490950" r:id="rId4"/>
    <p:sldLayoutId id="2147490951" r:id="rId5"/>
    <p:sldLayoutId id="2147490952" r:id="rId6"/>
    <p:sldLayoutId id="2147490953" r:id="rId7"/>
    <p:sldLayoutId id="2147490954" r:id="rId8"/>
    <p:sldLayoutId id="2147490955" r:id="rId9"/>
    <p:sldLayoutId id="2147490956" r:id="rId10"/>
    <p:sldLayoutId id="2147490957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1.xml" /><Relationship Id="rId11" Type="http://schemas.openxmlformats.org/officeDocument/2006/relationships/tags" Target="../tags/tag112.xml" /><Relationship Id="rId12" Type="http://schemas.openxmlformats.org/officeDocument/2006/relationships/tags" Target="../tags/tag113.xml" /><Relationship Id="rId13" Type="http://schemas.openxmlformats.org/officeDocument/2006/relationships/tags" Target="../tags/tag114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tags" Target="../tags/tag107.xml" /><Relationship Id="rId7" Type="http://schemas.openxmlformats.org/officeDocument/2006/relationships/tags" Target="../tags/tag108.xml" /><Relationship Id="rId8" Type="http://schemas.openxmlformats.org/officeDocument/2006/relationships/tags" Target="../tags/tag109.xml" /><Relationship Id="rId9" Type="http://schemas.openxmlformats.org/officeDocument/2006/relationships/tags" Target="../tags/tag11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5.xml" /><Relationship Id="rId3" Type="http://schemas.openxmlformats.org/officeDocument/2006/relationships/tags" Target="../tags/tag116.xml" /><Relationship Id="rId4" Type="http://schemas.openxmlformats.org/officeDocument/2006/relationships/tags" Target="../tags/tag117.xml" /><Relationship Id="rId5" Type="http://schemas.openxmlformats.org/officeDocument/2006/relationships/tags" Target="../tags/tag118.xml" /><Relationship Id="rId6" Type="http://schemas.openxmlformats.org/officeDocument/2006/relationships/tags" Target="../tags/tag119.xml" /><Relationship Id="rId7" Type="http://schemas.openxmlformats.org/officeDocument/2006/relationships/tags" Target="../tags/tag120.xml" /><Relationship Id="rId8" Type="http://schemas.openxmlformats.org/officeDocument/2006/relationships/tags" Target="../tags/tag121.xml" /><Relationship Id="rId9" Type="http://schemas.openxmlformats.org/officeDocument/2006/relationships/tags" Target="../tags/tag12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1.xml" /><Relationship Id="rId11" Type="http://schemas.openxmlformats.org/officeDocument/2006/relationships/tags" Target="../tags/tag132.xml" /><Relationship Id="rId12" Type="http://schemas.openxmlformats.org/officeDocument/2006/relationships/tags" Target="../tags/tag133.xml" /><Relationship Id="rId13" Type="http://schemas.openxmlformats.org/officeDocument/2006/relationships/tags" Target="../tags/tag134.xml" /><Relationship Id="rId14" Type="http://schemas.openxmlformats.org/officeDocument/2006/relationships/tags" Target="../tags/tag135.xml" /><Relationship Id="rId15" Type="http://schemas.openxmlformats.org/officeDocument/2006/relationships/tags" Target="../tags/tag136.xml" /><Relationship Id="rId16" Type="http://schemas.openxmlformats.org/officeDocument/2006/relationships/tags" Target="../tags/tag137.xml" /><Relationship Id="rId17" Type="http://schemas.openxmlformats.org/officeDocument/2006/relationships/tags" Target="../tags/tag138.xml" /><Relationship Id="rId18" Type="http://schemas.openxmlformats.org/officeDocument/2006/relationships/tags" Target="../tags/tag139.xml" /><Relationship Id="rId19" Type="http://schemas.openxmlformats.org/officeDocument/2006/relationships/tags" Target="../tags/tag140.xml" /><Relationship Id="rId2" Type="http://schemas.openxmlformats.org/officeDocument/2006/relationships/tags" Target="../tags/tag123.xml" /><Relationship Id="rId20" Type="http://schemas.openxmlformats.org/officeDocument/2006/relationships/tags" Target="../tags/tag141.xml" /><Relationship Id="rId21" Type="http://schemas.openxmlformats.org/officeDocument/2006/relationships/tags" Target="../tags/tag142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Relationship Id="rId6" Type="http://schemas.openxmlformats.org/officeDocument/2006/relationships/tags" Target="../tags/tag127.xml" /><Relationship Id="rId7" Type="http://schemas.openxmlformats.org/officeDocument/2006/relationships/tags" Target="../tags/tag128.xml" /><Relationship Id="rId8" Type="http://schemas.openxmlformats.org/officeDocument/2006/relationships/tags" Target="../tags/tag129.xml" /><Relationship Id="rId9" Type="http://schemas.openxmlformats.org/officeDocument/2006/relationships/tags" Target="../tags/tag13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4.xml" /><Relationship Id="rId11" Type="http://schemas.openxmlformats.org/officeDocument/2006/relationships/tags" Target="../tags/tag155.xml" /><Relationship Id="rId12" Type="http://schemas.openxmlformats.org/officeDocument/2006/relationships/tags" Target="../tags/tag156.xml" /><Relationship Id="rId13" Type="http://schemas.openxmlformats.org/officeDocument/2006/relationships/tags" Target="../tags/tag157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tags" Target="../tags/tag152.xml" /><Relationship Id="rId9" Type="http://schemas.openxmlformats.org/officeDocument/2006/relationships/tags" Target="../tags/tag15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6.xml" /><Relationship Id="rId11" Type="http://schemas.openxmlformats.org/officeDocument/2006/relationships/tags" Target="../tags/tag167.xml" /><Relationship Id="rId12" Type="http://schemas.openxmlformats.org/officeDocument/2006/relationships/tags" Target="../tags/tag168.xml" /><Relationship Id="rId13" Type="http://schemas.openxmlformats.org/officeDocument/2006/relationships/tags" Target="../tags/tag169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Relationship Id="rId5" Type="http://schemas.openxmlformats.org/officeDocument/2006/relationships/tags" Target="../tags/tag161.xml" /><Relationship Id="rId6" Type="http://schemas.openxmlformats.org/officeDocument/2006/relationships/tags" Target="../tags/tag162.xml" /><Relationship Id="rId7" Type="http://schemas.openxmlformats.org/officeDocument/2006/relationships/tags" Target="../tags/tag163.xml" /><Relationship Id="rId8" Type="http://schemas.openxmlformats.org/officeDocument/2006/relationships/tags" Target="../tags/tag164.xml" /><Relationship Id="rId9" Type="http://schemas.openxmlformats.org/officeDocument/2006/relationships/tags" Target="../tags/tag16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tags" Target="../tags/tag176.xml" /><Relationship Id="rId9" Type="http://schemas.openxmlformats.org/officeDocument/2006/relationships/tags" Target="../tags/tag17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80450031330060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>
            <a:normAutofit fontScale="93333"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乡村振兴中的金融支持政策与措施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,a click to unlimited possibilities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20X-XX-XX</a:t>
            </a:r>
            <a:endParaRPr lang="en-US" alt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8824" name="序号"/>
          <p:cNvSpPr txBox="1"/>
          <p:nvPr>
            <p:custDataLst>
              <p:tags r:id="rId3"/>
            </p:custDataLst>
          </p:nvPr>
        </p:nvSpPr>
        <p:spPr>
          <a:xfrm>
            <a:off x="11715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4"/>
            </p:custDataLst>
          </p:nvPr>
        </p:nvSpPr>
        <p:spPr>
          <a:xfrm>
            <a:off x="11715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lang="en-US" altLang="zh-CN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5"/>
            </p:custDataLst>
          </p:nvPr>
        </p:nvSpPr>
        <p:spPr>
          <a:xfrm>
            <a:off x="487362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6"/>
            </p:custDataLst>
          </p:nvPr>
        </p:nvSpPr>
        <p:spPr>
          <a:xfrm>
            <a:off x="487362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乡村振兴中的金融支持政策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7"/>
            </p:custDataLst>
          </p:nvPr>
        </p:nvSpPr>
        <p:spPr>
          <a:xfrm>
            <a:off x="85756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8"/>
            </p:custDataLst>
          </p:nvPr>
        </p:nvSpPr>
        <p:spPr>
          <a:xfrm>
            <a:off x="85756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金融支持措施的分类与作用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9"/>
            </p:custDataLst>
          </p:nvPr>
        </p:nvSpPr>
        <p:spPr>
          <a:xfrm>
            <a:off x="117157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10"/>
            </p:custDataLst>
          </p:nvPr>
        </p:nvSpPr>
        <p:spPr>
          <a:xfrm>
            <a:off x="117157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金融支持政策与措施的案例分析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1"/>
            </p:custDataLst>
          </p:nvPr>
        </p:nvSpPr>
        <p:spPr>
          <a:xfrm>
            <a:off x="487362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2"/>
            </p:custDataLst>
          </p:nvPr>
        </p:nvSpPr>
        <p:spPr>
          <a:xfrm>
            <a:off x="487362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金融支持政策与措施的优化建议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3"/>
            </p:custDataLst>
          </p:nvPr>
        </p:nvSpPr>
        <p:spPr>
          <a:xfrm>
            <a:off x="857567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4"/>
            </p:custDataLst>
          </p:nvPr>
        </p:nvSpPr>
        <p:spPr>
          <a:xfrm>
            <a:off x="857567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金融支持政策与措施的未来展望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乡村振兴中的金融支持政策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政策背景与目标</a:t>
            </a:r>
            <a:endParaRPr lang="zh-CN" altLang="en-US"/>
          </a:p>
        </p:txBody>
      </p:sp>
      <p:sp>
        <p:nvSpPr>
          <p:cNvPr id="1048978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0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2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乡村振兴战略的提出和意义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6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8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金融支持政策的目标和原则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2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4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政策实施的重要性和必要性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8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0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政策对乡村振兴的推动作用和影响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政策内容与特点</a:t>
            </a:r>
            <a:endParaRPr lang="zh-CN" altLang="en-US"/>
          </a:p>
        </p:txBody>
      </p:sp>
      <p:sp>
        <p:nvSpPr>
          <p:cNvPr id="1049036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38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40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42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44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政策措施：提供贷款、担保、保险等金融服务，支持农业产业化和农村基础设施建设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6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政策目标：促进农村经济发展，提高农民收入水平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8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政策特点：因地制宜，根据不同地区的特点制定相应的政策措施，注重政策的可持续性和长期效益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0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政策效果：有效促进了农村经济的发展，提高了农民的生活水平，为乡村振兴战略的实施提供了有力支持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8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政策实施与效果</a:t>
            </a:r>
            <a:endParaRPr lang="zh-CN" altLang="en-US"/>
          </a:p>
        </p:txBody>
      </p:sp>
      <p:sp>
        <p:nvSpPr>
          <p:cNvPr id="104908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政策目标：促进农村经济发展，增加农民收入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实施方式：建立农村金融机构，推广互联网金融服务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实施效果：提高农村金融服务的覆盖率和满意度，促进农业现代化和农村经济发展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政策内容：提供贷款、财政补贴、保险等金融服务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5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金融支持措施的分类与作用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6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直接融资支持措施</a:t>
            </a:r>
            <a:endParaRPr lang="zh-CN" altLang="en-US"/>
          </a:p>
        </p:txBody>
      </p:sp>
      <p:sp>
        <p:nvSpPr>
          <p:cNvPr id="1049224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6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8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发行债券：通过发行债券筹集资金，用于支持乡村振兴项目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2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4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股权融资：吸引社会资本参与乡村振兴，实现股权多元化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8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0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农业保险：为农业生产提供风险保障，稳定农民收入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4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6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融资租赁：为农业生产经营提供设备支持，缓解资金压力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8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间接融资支持措施</a:t>
            </a:r>
            <a:endParaRPr lang="zh-CN" altLang="en-US"/>
          </a:p>
        </p:txBody>
      </p:sp>
      <p:sp>
        <p:nvSpPr>
          <p:cNvPr id="1049282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6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0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4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8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农业担保基金：为农业企业提供担保服务，帮助企业获得银行贷款。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00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农业产业链融资：针对农业产业链中的核心企业，为其上下游企业提供融资支持。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02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政策性银行贷款：提供低利率、长期限的贷款支持，主要用于基础设施建设等。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04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农业保险：为农业生产提供风险保障，降低自然灾害等对农业的影响。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财政资金支持措施</a:t>
            </a:r>
            <a:endParaRPr lang="zh-CN" altLang="en-US"/>
          </a:p>
        </p:txBody>
      </p:sp>
      <p:sp>
        <p:nvSpPr>
          <p:cNvPr id="1049340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42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44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46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48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税收优惠：减免乡村企业的部分税负，提高盈利能力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0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财政补贴：为乡村企业提供资金支持，降低生产成本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2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专项资金：针对特定项目或领域提供资金支持，促进产业升级和经济发展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4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政府投资：引导社会资本进入乡村，推动基础设施建设和社会事业发展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8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保险保障支持措施</a:t>
            </a:r>
            <a:endParaRPr lang="zh-CN" altLang="en-US"/>
          </a:p>
        </p:txBody>
      </p:sp>
      <p:sp>
        <p:nvSpPr>
          <p:cNvPr id="1049390" name="正文"/>
          <p:cNvSpPr txBox="1"/>
          <p:nvPr>
            <p:custDataLst>
              <p:tags r:id="rId2"/>
            </p:custDataLst>
          </p:nvPr>
        </p:nvSpPr>
        <p:spPr>
          <a:xfrm>
            <a:off x="2383176" y="1364400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农业保险：为农业生产提供风险保障，降低自然灾害对农业的影响。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正文"/>
          <p:cNvSpPr txBox="1"/>
          <p:nvPr>
            <p:custDataLst>
              <p:tags r:id="rId3"/>
            </p:custDataLst>
          </p:nvPr>
        </p:nvSpPr>
        <p:spPr>
          <a:xfrm>
            <a:off x="2383176" y="2641578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农村养老保险：为农村居民提供养老保障，促进农村社会稳定。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正文"/>
          <p:cNvSpPr txBox="1"/>
          <p:nvPr>
            <p:custDataLst>
              <p:tags r:id="rId4"/>
            </p:custDataLst>
          </p:nvPr>
        </p:nvSpPr>
        <p:spPr>
          <a:xfrm>
            <a:off x="2383176" y="3918755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农村医疗保险：为农村居民提供医疗保障，减轻因病致贫的风险。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正文"/>
          <p:cNvSpPr txBox="1"/>
          <p:nvPr>
            <p:custDataLst>
              <p:tags r:id="rId5"/>
            </p:custDataLst>
          </p:nvPr>
        </p:nvSpPr>
        <p:spPr>
          <a:xfrm>
            <a:off x="2383176" y="5195933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农业信贷保险：为农业企业提供信用担保，帮助企业获得融资支持。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43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金融支持政策与措施的案例分析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3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https://d.book118.com/588045003133006022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24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72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24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1"/>
  <p:tag name="KSO_WM_UNIT_INDEX" val="1"/>
  <p:tag name="KSO_WM_UNIT_LAYERLEVEL" val="1"/>
  <p:tag name="KSO_WM_UNIT_NOCLEAR" val="0"/>
  <p:tag name="KSO_WM_UNIT_PRESET_TEXT" val="汇报时间：20X-XX-XX"/>
  <p:tag name="KSO_WM_UNIT_SUBTYPE" val="c"/>
  <p:tag name="KSO_WM_UNIT_TYPE" val="f"/>
  <p:tag name="KSO_WM_UNIT_VALUE" val="8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44"/>
</p:tagLst>
</file>

<file path=ppt/tags/tag82.xml><?xml version="1.0" encoding="utf-8"?>
<p:tagLst xmlns:p="http://schemas.openxmlformats.org/presentationml/2006/main">
  <p:tag name="KSO_WM_BEAUTIFY_FLAG" val="#wm#"/>
  <p:tag name="KSO_WM_SLIDE_ID" val="custom20230982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2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9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02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45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184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8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微软雅黑</vt:lpstr>
      <vt:lpstr>宋体</vt:lpstr>
      <vt:lpstr>Wingdings</vt:lpstr>
      <vt:lpstr>Office Theme</vt:lpstr>
      <vt:lpstr>乡村振兴中的金融支持政策与措施</vt:lpstr>
      <vt:lpstr>目录</vt:lpstr>
      <vt:lpstr>单击添加章节标题</vt:lpstr>
      <vt:lpstr>乡村振兴中的金融支持政策</vt:lpstr>
      <vt:lpstr>政策背景与目标</vt:lpstr>
      <vt:lpstr>政策内容与特点</vt:lpstr>
      <vt:lpstr>政策实施与效果</vt:lpstr>
      <vt:lpstr>金融支持措施的分类与作用</vt:lpstr>
      <vt:lpstr>直接融资支持措施</vt:lpstr>
      <vt:lpstr>间接融资支持措施</vt:lpstr>
      <vt:lpstr>财政资金支持措施</vt:lpstr>
      <vt:lpstr>保险保障支持措施</vt:lpstr>
      <vt:lpstr>金融支持政策与措施的案例分析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2024-08-29T04:29:58.082</cp:lastPrinted>
  <dcterms:created xsi:type="dcterms:W3CDTF">2024-08-28T20:29:58Z</dcterms:created>
  <dcterms:modified xsi:type="dcterms:W3CDTF">2024-08-28T20:30:00Z</dcterms:modified>
</cp:coreProperties>
</file>