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7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tags" Target="../tags/tag25.xml" /><Relationship Id="rId13" Type="http://schemas.openxmlformats.org/officeDocument/2006/relationships/tags" Target="../tags/tag2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image" Target="../media/image4.png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image" Target="../media/image5.png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tags" Target="../tags/tag3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0.xml" /><Relationship Id="rId11" Type="http://schemas.openxmlformats.org/officeDocument/2006/relationships/tags" Target="../tags/tag5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0A3D4-5CA5-43B3-B842-9D8CC186F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1FEB3-93C2-4CE7-8D7D-2AAA5B9A3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B664F-50A2-4492-A2AB-60CBD8B6E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BFCBC-A120-4E99-9122-F7221C9A4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45E91-31A4-4692-890F-757C2D54A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B9A795-BEE1-4137-9A10-B86A37741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65A273-B57E-4DA4-90CD-F0F4C83B5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00823-38BE-476E-AA92-7BE72FCC9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9C284-5EED-4B1C-BCD8-9A938BEA0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45E8F-352D-44B6-A100-64E44C275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BD48C-D37C-439E-8393-9F753EDCA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VCG41N1373297067 [转换]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270"/>
            <a:ext cx="12192635" cy="6859270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1090295" y="4211955"/>
            <a:ext cx="8445500" cy="6096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lt"/>
                <a:sym typeface="+mn-ea"/>
              </a:defRPr>
            </a:lvl1pPr>
          </a:lstStyle>
          <a:p>
            <a:pPr lvl="0" fontAlgn="ctr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cxnSp>
        <p:nvCxnSpPr>
          <p:cNvPr id="3145731" name="直接连接符 18"/>
          <p:cNvCxnSpPr/>
          <p:nvPr>
            <p:custDataLst>
              <p:tags r:id="rId4"/>
            </p:custDataLst>
          </p:nvPr>
        </p:nvCxnSpPr>
        <p:spPr>
          <a:xfrm flipH="1" flipV="1">
            <a:off x="889318" y="2575243"/>
            <a:ext cx="0" cy="3109595"/>
          </a:xfrm>
          <a:prstGeom prst="line">
            <a:avLst/>
          </a:prstGeom>
          <a:ln w="12700"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0"/>
            </a:gradFill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1090295" y="1407795"/>
            <a:ext cx="8445500" cy="274193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000" b="1" i="0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820000" scaled="0"/>
                </a:gradFill>
                <a:latin typeface="+mj-ea"/>
                <a:ea typeface="+mj-ea"/>
                <a:cs typeface="宋体" pitchFamily="2" charset="-122"/>
                <a:sym typeface="+mn-ea"/>
              </a:defRPr>
            </a:lvl1pPr>
          </a:lstStyle>
          <a:p>
            <a:pPr lvl="0" fontAlgn="ctr">
              <a:lnSpc>
                <a:spcPct val="100000"/>
              </a:lnSpc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0" name="文本占位符 6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48080" y="5031105"/>
            <a:ext cx="1777365" cy="445770"/>
          </a:xfrm>
          <a:prstGeom prst="roundRect">
            <a:avLst>
              <a:gd name="adj" fmla="val 50000"/>
            </a:avLst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宋体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 descr="未标题-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21761"/>
          <a:stretch>
            <a:fillRect/>
          </a:stretch>
        </p:blipFill>
        <p:spPr>
          <a:xfrm>
            <a:off x="0" y="-635"/>
            <a:ext cx="12186285" cy="685863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352425"/>
            <a:ext cx="10968990" cy="76644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ln>
                  <a:noFill/>
                </a:ln>
                <a:gradFill>
                  <a:gsLst>
                    <a:gs pos="0">
                      <a:schemeClr val="lt1"/>
                    </a:gs>
                    <a:gs pos="100000">
                      <a:schemeClr val="accent1"/>
                    </a:gs>
                  </a:gsLst>
                  <a:lin ang="6060000" scaled="0"/>
                </a:gradFill>
                <a:latin typeface="+mn-ea"/>
                <a:ea typeface="+mn-ea"/>
                <a:cs typeface="宋体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173"/>
          <p:cNvCxnSpPr/>
          <p:nvPr>
            <p:custDataLst>
              <p:tags r:id="rId4"/>
            </p:custDataLst>
          </p:nvPr>
        </p:nvCxnSpPr>
        <p:spPr>
          <a:xfrm flipH="1">
            <a:off x="0" y="410210"/>
            <a:ext cx="1357630" cy="0"/>
          </a:xfrm>
          <a:prstGeom prst="line">
            <a:avLst/>
          </a:prstGeom>
          <a:ln w="12700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0"/>
            </a:gradFill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330" y="1393190"/>
            <a:ext cx="10968990" cy="485648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未标题-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15482" b="6231"/>
          <a:stretch>
            <a:fillRect/>
          </a:stretch>
        </p:blipFill>
        <p:spPr>
          <a:xfrm>
            <a:off x="635" y="0"/>
            <a:ext cx="12191365" cy="6858000"/>
          </a:xfrm>
          <a:prstGeom prst="rect">
            <a:avLst/>
          </a:prstGeom>
        </p:spPr>
      </p:pic>
      <p:sp>
        <p:nvSpPr>
          <p:cNvPr id="1048688" name="副标题"/>
          <p:cNvSpPr txBox="1">
            <a:spLocks noGrp="1"/>
          </p:cNvSpPr>
          <p:nvPr>
            <p:ph type="body" idx="7" hasCustomPrompt="1"/>
            <p:custDataLst>
              <p:tags r:id="rId3"/>
            </p:custDataLst>
          </p:nvPr>
        </p:nvSpPr>
        <p:spPr>
          <a:xfrm>
            <a:off x="4165600" y="1511300"/>
            <a:ext cx="386080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5820000" scaled="0"/>
                </a:gradFill>
                <a:latin typeface="+mn-lt"/>
                <a:ea typeface="宋体" pitchFamily="2" charset="-122"/>
                <a:cs typeface="+mn-lt"/>
                <a:sym typeface="思源宋体 CN Heavy" panose="02020900000000000000" charset="-122"/>
              </a:defRPr>
            </a:lvl1pPr>
          </a:lstStyle>
          <a:p>
            <a:pPr lvl="0" algn="ctr">
              <a:buClrTx/>
              <a:buSzTx/>
              <a:buFontTx/>
            </a:pPr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6" hasCustomPrompt="1"/>
            <p:custDataLst>
              <p:tags r:id="rId4"/>
            </p:custDataLst>
          </p:nvPr>
        </p:nvSpPr>
        <p:spPr>
          <a:xfrm>
            <a:off x="3353435" y="221615"/>
            <a:ext cx="5485765" cy="1343660"/>
          </a:xfrm>
          <a:prstGeom prst="rect">
            <a:avLst/>
          </a:prstGeom>
          <a:noFill/>
        </p:spPr>
        <p:txBody>
          <a:bodyPr wrap="non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5600" b="1" i="0" u="none" strike="noStrike" kern="1200" cap="none" spc="0" normalizeH="0" baseline="0" noProof="1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5820000" scaled="0"/>
                </a:gradFill>
                <a:effectLst/>
                <a:latin typeface="+mj-ea"/>
                <a:ea typeface="+mj-ea"/>
                <a:cs typeface="宋体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11"/>
          <p:cNvCxnSpPr/>
          <p:nvPr>
            <p:custDataLst>
              <p:tags r:id="rId5"/>
            </p:custDataLst>
          </p:nvPr>
        </p:nvCxnSpPr>
        <p:spPr>
          <a:xfrm>
            <a:off x="7194550" y="1739900"/>
            <a:ext cx="1149350" cy="0"/>
          </a:xfrm>
          <a:prstGeom prst="line">
            <a:avLst/>
          </a:prstGeom>
          <a:noFill/>
          <a:ln w="12700" cap="flat" cmpd="sng" algn="ctr">
            <a:gradFill>
              <a:gsLst>
                <a:gs pos="0">
                  <a:schemeClr val="bg1">
                    <a:alpha val="0"/>
                  </a:schemeClr>
                </a:gs>
                <a:gs pos="100000">
                  <a:schemeClr val="accent1"/>
                </a:gs>
              </a:gsLst>
              <a:lin ang="10200000" scaled="1"/>
            </a:gradFill>
            <a:prstDash val="solid"/>
            <a:miter lim="800000"/>
            <a:headEnd type="oval"/>
            <a:tailEnd type="none"/>
          </a:ln>
          <a:effectLst/>
        </p:spPr>
      </p:cxnSp>
      <p:cxnSp>
        <p:nvCxnSpPr>
          <p:cNvPr id="3145737" name="直接连接符 7"/>
          <p:cNvCxnSpPr/>
          <p:nvPr>
            <p:custDataLst>
              <p:tags r:id="rId6"/>
            </p:custDataLst>
          </p:nvPr>
        </p:nvCxnSpPr>
        <p:spPr>
          <a:xfrm>
            <a:off x="3912235" y="1740535"/>
            <a:ext cx="1149350" cy="0"/>
          </a:xfrm>
          <a:prstGeom prst="line">
            <a:avLst/>
          </a:prstGeom>
          <a:noFill/>
          <a:ln w="12700" cap="flat" cmpd="sng" algn="ctr">
            <a:gradFill>
              <a:gsLst>
                <a:gs pos="0">
                  <a:schemeClr val="bg1">
                    <a:alpha val="0"/>
                  </a:schemeClr>
                </a:gs>
                <a:gs pos="100000">
                  <a:schemeClr val="accent1"/>
                </a:gs>
              </a:gsLst>
              <a:lin ang="20940000" scaled="1"/>
            </a:gradFill>
            <a:prstDash val="solid"/>
            <a:miter lim="800000"/>
            <a:tailEnd type="oval"/>
          </a:ln>
          <a:effectLst/>
        </p:spPr>
      </p:cxnSp>
      <p:pic>
        <p:nvPicPr>
          <p:cNvPr id="2097161" name="图片 5" descr="00VCG41N1373297067 [转换]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955415" y="5412740"/>
            <a:ext cx="920750" cy="920750"/>
          </a:xfrm>
          <a:prstGeom prst="rect">
            <a:avLst/>
          </a:prstGeom>
        </p:spPr>
      </p:pic>
      <p:pic>
        <p:nvPicPr>
          <p:cNvPr id="2097163" name="图片 6" descr="00VCG41N1373297067 [转换]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alphaModFix amt="78000"/>
          </a:blip>
          <a:stretch>
            <a:fillRect/>
          </a:stretch>
        </p:blipFill>
        <p:spPr>
          <a:xfrm>
            <a:off x="5061585" y="5986780"/>
            <a:ext cx="649605" cy="649605"/>
          </a:xfrm>
          <a:prstGeom prst="rect">
            <a:avLst/>
          </a:prstGeom>
        </p:spPr>
      </p:pic>
      <p:pic>
        <p:nvPicPr>
          <p:cNvPr id="2097165" name="图片 53" descr="00VCG41N1373297067 [转换]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7">
            <a:alphaModFix amt="80000"/>
          </a:blip>
          <a:stretch>
            <a:fillRect/>
          </a:stretch>
        </p:blipFill>
        <p:spPr>
          <a:xfrm>
            <a:off x="8540115" y="5334000"/>
            <a:ext cx="412750" cy="4127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9" descr="VCG41N1373297067 [转换]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24590" r="22213" b="3704"/>
          <a:stretch>
            <a:fillRect/>
          </a:stretch>
        </p:blipFill>
        <p:spPr>
          <a:xfrm flipH="1" flipV="1">
            <a:off x="0" y="0"/>
            <a:ext cx="12192635" cy="6858000"/>
          </a:xfrm>
          <a:prstGeom prst="rect">
            <a:avLst/>
          </a:prstGeom>
        </p:spPr>
      </p:pic>
      <p:pic>
        <p:nvPicPr>
          <p:cNvPr id="2097169" name="图片 8" descr="0VCG41N1373297067 [转换]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620125" y="22225"/>
            <a:ext cx="3546475" cy="2612390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5153025" y="1303655"/>
            <a:ext cx="5520055" cy="184594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820000" scaled="0"/>
                </a:gradFill>
                <a:latin typeface="+mj-ea"/>
                <a:ea typeface="+mj-ea"/>
                <a:cs typeface="宋体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5153025" y="3149600"/>
            <a:ext cx="5520055" cy="18599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ln>
                  <a:noFill/>
                </a:ln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5820000" scaled="0"/>
                </a:gradFill>
                <a:latin typeface="+mj-ea"/>
                <a:ea typeface="+mj-ea"/>
                <a:cs typeface="宋体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0" descr="未标题-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21761"/>
          <a:stretch>
            <a:fillRect/>
          </a:stretch>
        </p:blipFill>
        <p:spPr>
          <a:xfrm>
            <a:off x="0" y="-635"/>
            <a:ext cx="12186285" cy="6858635"/>
          </a:xfrm>
          <a:prstGeom prst="rect">
            <a:avLst/>
          </a:prstGeom>
        </p:spPr>
      </p:pic>
      <p:sp>
        <p:nvSpPr>
          <p:cNvPr id="104870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9" name="直接连接符 173"/>
          <p:cNvCxnSpPr/>
          <p:nvPr>
            <p:custDataLst>
              <p:tags r:id="rId5"/>
            </p:custDataLst>
          </p:nvPr>
        </p:nvCxnSpPr>
        <p:spPr>
          <a:xfrm flipH="1">
            <a:off x="0" y="410210"/>
            <a:ext cx="1357630" cy="0"/>
          </a:xfrm>
          <a:prstGeom prst="line">
            <a:avLst/>
          </a:prstGeom>
          <a:ln w="12700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0"/>
            </a:gradFill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52425"/>
            <a:ext cx="10968990" cy="76644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ln>
                  <a:noFill/>
                </a:ln>
                <a:gradFill>
                  <a:gsLst>
                    <a:gs pos="0">
                      <a:schemeClr val="lt1"/>
                    </a:gs>
                    <a:gs pos="100000">
                      <a:schemeClr val="accent1"/>
                    </a:gs>
                  </a:gsLst>
                  <a:lin ang="6060000" scaled="0"/>
                </a:gradFill>
                <a:latin typeface="+mj-ea"/>
                <a:ea typeface="+mj-ea"/>
                <a:cs typeface="宋体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4" descr="未标题-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21761"/>
          <a:stretch>
            <a:fillRect/>
          </a:stretch>
        </p:blipFill>
        <p:spPr>
          <a:xfrm>
            <a:off x="0" y="-635"/>
            <a:ext cx="12186285" cy="6858635"/>
          </a:xfrm>
          <a:prstGeom prst="rect">
            <a:avLst/>
          </a:prstGeom>
        </p:spPr>
      </p:pic>
      <p:sp>
        <p:nvSpPr>
          <p:cNvPr id="104872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393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4066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173"/>
          <p:cNvCxnSpPr/>
          <p:nvPr>
            <p:custDataLst>
              <p:tags r:id="rId7"/>
            </p:custDataLst>
          </p:nvPr>
        </p:nvCxnSpPr>
        <p:spPr>
          <a:xfrm flipH="1">
            <a:off x="0" y="410210"/>
            <a:ext cx="1357630" cy="0"/>
          </a:xfrm>
          <a:prstGeom prst="line">
            <a:avLst/>
          </a:prstGeom>
          <a:ln w="12700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0"/>
            </a:gradFill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330" y="352425"/>
            <a:ext cx="10968990" cy="76644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ln>
                  <a:noFill/>
                </a:ln>
                <a:gradFill>
                  <a:gsLst>
                    <a:gs pos="0">
                      <a:schemeClr val="lt1"/>
                    </a:gs>
                    <a:gs pos="100000">
                      <a:schemeClr val="accent1"/>
                    </a:gs>
                  </a:gsLst>
                  <a:lin ang="6060000" scaled="0"/>
                </a:gradFill>
                <a:latin typeface="+mj-ea"/>
                <a:ea typeface="+mj-ea"/>
                <a:cs typeface="宋体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6" descr="未标题-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21761"/>
          <a:stretch>
            <a:fillRect/>
          </a:stretch>
        </p:blipFill>
        <p:spPr>
          <a:xfrm>
            <a:off x="0" y="-635"/>
            <a:ext cx="12186285" cy="6858635"/>
          </a:xfrm>
          <a:prstGeom prst="rect">
            <a:avLst/>
          </a:prstGeom>
        </p:spPr>
      </p:pic>
      <p:cxnSp>
        <p:nvCxnSpPr>
          <p:cNvPr id="3145743" name="直接连接符 173"/>
          <p:cNvCxnSpPr/>
          <p:nvPr>
            <p:custDataLst>
              <p:tags r:id="rId3"/>
            </p:custDataLst>
          </p:nvPr>
        </p:nvCxnSpPr>
        <p:spPr>
          <a:xfrm flipH="1">
            <a:off x="0" y="410210"/>
            <a:ext cx="1357630" cy="0"/>
          </a:xfrm>
          <a:prstGeom prst="line">
            <a:avLst/>
          </a:prstGeom>
          <a:ln w="12700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0"/>
            </a:gradFill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52425"/>
            <a:ext cx="10968990" cy="76644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ln>
                  <a:noFill/>
                </a:ln>
                <a:gradFill>
                  <a:gsLst>
                    <a:gs pos="0">
                      <a:schemeClr val="lt1"/>
                    </a:gs>
                    <a:gs pos="100000">
                      <a:schemeClr val="accent1"/>
                    </a:gs>
                  </a:gsLst>
                  <a:lin ang="6060000" scaled="0"/>
                </a:gradFill>
                <a:latin typeface="+mj-ea"/>
                <a:ea typeface="+mj-ea"/>
                <a:cs typeface="宋体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未标题-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21761"/>
          <a:stretch>
            <a:fillRect/>
          </a:stretch>
        </p:blipFill>
        <p:spPr>
          <a:xfrm>
            <a:off x="0" y="-635"/>
            <a:ext cx="12186285" cy="6858635"/>
          </a:xfrm>
          <a:prstGeom prst="rect">
            <a:avLst/>
          </a:pr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7" descr="未标题-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21761"/>
          <a:stretch>
            <a:fillRect/>
          </a:stretch>
        </p:blipFill>
        <p:spPr>
          <a:xfrm>
            <a:off x="0" y="-635"/>
            <a:ext cx="12186285" cy="6858635"/>
          </a:xfrm>
          <a:prstGeom prst="rect">
            <a:avLst/>
          </a:prstGeom>
        </p:spPr>
      </p:pic>
      <p:sp>
        <p:nvSpPr>
          <p:cNvPr id="1048750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未标题-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21761"/>
          <a:stretch>
            <a:fillRect/>
          </a:stretch>
        </p:blipFill>
        <p:spPr>
          <a:xfrm>
            <a:off x="0" y="-635"/>
            <a:ext cx="12186285" cy="6858635"/>
          </a:xfrm>
          <a:prstGeom prst="rect">
            <a:avLst/>
          </a:prstGeom>
        </p:spPr>
      </p:pic>
      <p:cxnSp>
        <p:nvCxnSpPr>
          <p:cNvPr id="3145745" name="直接连接符 173"/>
          <p:cNvCxnSpPr/>
          <p:nvPr>
            <p:custDataLst>
              <p:tags r:id="rId3"/>
            </p:custDataLst>
          </p:nvPr>
        </p:nvCxnSpPr>
        <p:spPr>
          <a:xfrm flipH="1">
            <a:off x="0" y="410210"/>
            <a:ext cx="1357630" cy="0"/>
          </a:xfrm>
          <a:prstGeom prst="line">
            <a:avLst/>
          </a:prstGeom>
          <a:ln w="12700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0"/>
            </a:gradFill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133665"/>
            <a:ext cx="10969200" cy="3384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330" y="352425"/>
            <a:ext cx="10968990" cy="76644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ln>
                  <a:noFill/>
                </a:ln>
                <a:gradFill>
                  <a:gsLst>
                    <a:gs pos="0">
                      <a:schemeClr val="lt1"/>
                    </a:gs>
                    <a:gs pos="100000">
                      <a:schemeClr val="accent1"/>
                    </a:gs>
                  </a:gsLst>
                  <a:lin ang="6060000" scaled="0"/>
                </a:gradFill>
                <a:latin typeface="+mj-ea"/>
                <a:ea typeface="+mj-ea"/>
                <a:cs typeface="宋体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9" descr="VCG41N1373297067 [转换]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13383" r="6951" b="609"/>
          <a:stretch>
            <a:fillRect/>
          </a:stretch>
        </p:blipFill>
        <p:spPr>
          <a:xfrm>
            <a:off x="0" y="8255"/>
            <a:ext cx="12192635" cy="6859270"/>
          </a:xfrm>
          <a:prstGeom prst="rect">
            <a:avLst/>
          </a:prstGeom>
        </p:spPr>
      </p:pic>
      <p:cxnSp>
        <p:nvCxnSpPr>
          <p:cNvPr id="3145747" name="直接连接符 8"/>
          <p:cNvCxnSpPr/>
          <p:nvPr>
            <p:custDataLst>
              <p:tags r:id="rId3"/>
            </p:custDataLst>
          </p:nvPr>
        </p:nvCxnSpPr>
        <p:spPr>
          <a:xfrm flipH="1" flipV="1">
            <a:off x="889318" y="3157538"/>
            <a:ext cx="0" cy="2527300"/>
          </a:xfrm>
          <a:prstGeom prst="line">
            <a:avLst/>
          </a:prstGeom>
          <a:ln w="12700"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0"/>
            </a:gradFill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238250" y="2146935"/>
            <a:ext cx="7200265" cy="19824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Autofit/>
          </a:bodyPr>
          <a:lstStyle>
            <a:lvl1pPr marL="0" marR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0" normalizeH="0" baseline="0" noProof="1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5820000" scaled="0"/>
                </a:gradFill>
                <a:latin typeface="+mj-ea"/>
                <a:ea typeface="+mj-ea"/>
                <a:cs typeface="宋体" pitchFamily="2" charset="-122"/>
                <a:sym typeface="+mn-ea"/>
              </a:defRPr>
            </a:lvl1pPr>
          </a:lstStyle>
          <a:p>
            <a:pPr lvl="0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0" name="文本占位符 6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38250" y="4401820"/>
            <a:ext cx="1777365" cy="445770"/>
          </a:xfrm>
          <a:prstGeom prst="roundRect">
            <a:avLst>
              <a:gd name="adj" fmla="val 50000"/>
            </a:avLst>
          </a:prstGeom>
          <a:noFill/>
          <a:ln w="95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宋体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未标题-1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21761"/>
          <a:stretch>
            <a:fillRect/>
          </a:stretch>
        </p:blipFill>
        <p:spPr>
          <a:xfrm>
            <a:off x="0" y="-635"/>
            <a:ext cx="12186285" cy="6858635"/>
          </a:xfrm>
          <a:prstGeom prst="rect">
            <a:avLst/>
          </a:prstGeom>
        </p:spPr>
      </p:pic>
      <p:cxnSp>
        <p:nvCxnSpPr>
          <p:cNvPr id="3145729" name="直接连接符 173"/>
          <p:cNvCxnSpPr/>
          <p:nvPr>
            <p:custDataLst>
              <p:tags r:id="rId14"/>
            </p:custDataLst>
          </p:nvPr>
        </p:nvCxnSpPr>
        <p:spPr>
          <a:xfrm flipH="1">
            <a:off x="0" y="410210"/>
            <a:ext cx="1357630" cy="0"/>
          </a:xfrm>
          <a:prstGeom prst="line">
            <a:avLst/>
          </a:prstGeom>
          <a:ln w="12700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0"/>
            </a:gradFill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6"/>
            <a:ext cx="10515600" cy="5582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147482"/>
            <a:ext cx="10515600" cy="5029481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725" r:id="rId2"/>
    <p:sldLayoutId id="2147492726" r:id="rId3"/>
    <p:sldLayoutId id="2147492727" r:id="rId4"/>
    <p:sldLayoutId id="2147492728" r:id="rId5"/>
    <p:sldLayoutId id="2147492729" r:id="rId6"/>
    <p:sldLayoutId id="2147492730" r:id="rId7"/>
    <p:sldLayoutId id="2147492731" r:id="rId8"/>
    <p:sldLayoutId id="2147492732" r:id="rId9"/>
    <p:sldLayoutId id="2147492733" r:id="rId10"/>
    <p:sldLayoutId id="214749273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2800" b="1" i="0" u="none" strike="noStrike" kern="1200" cap="none" spc="300" normalizeH="0" baseline="0" smtClean="0">
          <a:ln>
            <a:noFill/>
          </a:ln>
          <a:gradFill>
            <a:gsLst>
              <a:gs pos="0">
                <a:schemeClr val="lt1"/>
              </a:gs>
              <a:gs pos="100000">
                <a:schemeClr val="accent1"/>
              </a:gs>
            </a:gsLst>
            <a:lin ang="6060000" scaled="0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22" Type="http://schemas.openxmlformats.org/officeDocument/2006/relationships/tags" Target="../tags/tag147.xml" /><Relationship Id="rId23" Type="http://schemas.openxmlformats.org/officeDocument/2006/relationships/tags" Target="../tags/tag148.xml" /><Relationship Id="rId24" Type="http://schemas.openxmlformats.org/officeDocument/2006/relationships/tags" Target="../tags/tag149.xml" /><Relationship Id="rId25" Type="http://schemas.openxmlformats.org/officeDocument/2006/relationships/tags" Target="../tags/tag150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6001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n-ea"/>
                <a:ea typeface="+mn-ea"/>
              </a:rPr>
              <a:t>XX,a click to unlimited possibilities</a:t>
            </a:r>
            <a:endParaRPr lang="zh-CN" altLang="en-US">
              <a:latin typeface="+mn-ea"/>
              <a:ea typeface="+mn-ea"/>
            </a:endParaRPr>
          </a:p>
        </p:txBody>
      </p:sp>
      <p:sp>
        <p:nvSpPr>
          <p:cNvPr id="1048650" name="标题 3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2024年电子科技的飞速发展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文本占位符 3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792" name="标题 4"/>
          <p:cNvSpPr>
            <a:spLocks noGrp="1"/>
          </p:cNvSpPr>
          <p:nvPr>
            <p:ph type="title" idx="6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4" name="序号"/>
          <p:cNvSpPr/>
          <p:nvPr>
            <p:custDataLst>
              <p:tags r:id="rId5"/>
            </p:custDataLst>
          </p:nvPr>
        </p:nvSpPr>
        <p:spPr bwMode="auto">
          <a:xfrm>
            <a:off x="1587500" y="2514600"/>
            <a:ext cx="986790" cy="76835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3600" b="1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+mn-ea"/>
                <a:sym typeface="+mn-lt"/>
              </a:rPr>
              <a:t>01.</a:t>
            </a:r>
            <a:endParaRPr lang="en-US" altLang="zh-CN" sz="3600" b="1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048796" name="标题"/>
          <p:cNvSpPr/>
          <p:nvPr>
            <p:custDataLst>
              <p:tags r:id="rId6"/>
            </p:custDataLst>
          </p:nvPr>
        </p:nvSpPr>
        <p:spPr>
          <a:xfrm>
            <a:off x="2574290" y="2428875"/>
            <a:ext cx="3932555" cy="90170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800" b="1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+mn-ea"/>
                <a:sym typeface="+mn-lt"/>
              </a:rPr>
              <a:t>电子科技的发展历程</a:t>
            </a:r>
            <a:endParaRPr lang="en-US" altLang="zh-CN" sz="2800" b="1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048798" name="序号"/>
          <p:cNvSpPr/>
          <p:nvPr>
            <p:custDataLst>
              <p:tags r:id="rId7"/>
            </p:custDataLst>
          </p:nvPr>
        </p:nvSpPr>
        <p:spPr bwMode="auto">
          <a:xfrm>
            <a:off x="1587500" y="3781425"/>
            <a:ext cx="986790" cy="76835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+mn-ea"/>
                <a:sym typeface="+mn-lt"/>
              </a:rPr>
              <a:t>03.</a:t>
            </a:r>
            <a:endParaRPr lang="en-US" altLang="zh-CN" sz="3600" b="1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048800" name="标题"/>
          <p:cNvSpPr/>
          <p:nvPr>
            <p:custDataLst>
              <p:tags r:id="rId8"/>
            </p:custDataLst>
          </p:nvPr>
        </p:nvSpPr>
        <p:spPr>
          <a:xfrm>
            <a:off x="2574290" y="3695700"/>
            <a:ext cx="3932555" cy="90170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+mn-ea"/>
                <a:sym typeface="+mn-lt"/>
              </a:rPr>
              <a:t>电子科技对生活的影响</a:t>
            </a:r>
            <a:endParaRPr lang="en-US" altLang="zh-CN" sz="2800" b="1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048802" name="序号"/>
          <p:cNvSpPr/>
          <p:nvPr>
            <p:custDataLst>
              <p:tags r:id="rId9"/>
            </p:custDataLst>
          </p:nvPr>
        </p:nvSpPr>
        <p:spPr bwMode="auto">
          <a:xfrm>
            <a:off x="6673850" y="2495550"/>
            <a:ext cx="986790" cy="76835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+mn-ea"/>
                <a:sym typeface="+mn-lt"/>
              </a:rPr>
              <a:t>02.</a:t>
            </a:r>
            <a:endParaRPr lang="en-US" altLang="zh-CN" sz="3600" b="1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048804" name="标题"/>
          <p:cNvSpPr/>
          <p:nvPr>
            <p:custDataLst>
              <p:tags r:id="rId10"/>
            </p:custDataLst>
          </p:nvPr>
        </p:nvSpPr>
        <p:spPr>
          <a:xfrm>
            <a:off x="7660640" y="2409825"/>
            <a:ext cx="3932555" cy="90170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800" b="1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+mn-ea"/>
                <a:sym typeface="+mn-lt"/>
              </a:rPr>
              <a:t>电子科技的应用领域</a:t>
            </a:r>
            <a:endParaRPr lang="en-US" altLang="zh-CN" sz="2800" b="1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048806" name="序号"/>
          <p:cNvSpPr/>
          <p:nvPr>
            <p:custDataLst>
              <p:tags r:id="rId11"/>
            </p:custDataLst>
          </p:nvPr>
        </p:nvSpPr>
        <p:spPr bwMode="auto">
          <a:xfrm>
            <a:off x="6673850" y="3762375"/>
            <a:ext cx="986790" cy="76835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rm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+mn-ea"/>
                <a:sym typeface="+mn-lt"/>
              </a:rPr>
              <a:t>04.</a:t>
            </a:r>
            <a:endParaRPr lang="en-US" altLang="zh-CN" sz="3600" b="1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048808" name="标题"/>
          <p:cNvSpPr/>
          <p:nvPr>
            <p:custDataLst>
              <p:tags r:id="rId12"/>
            </p:custDataLst>
          </p:nvPr>
        </p:nvSpPr>
        <p:spPr>
          <a:xfrm>
            <a:off x="7660640" y="3676650"/>
            <a:ext cx="3932555" cy="90170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800" b="1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  <a:cs typeface="+mn-ea"/>
                <a:sym typeface="+mn-lt"/>
              </a:rPr>
              <a:t>电子科技的未来展望</a:t>
            </a:r>
            <a:endParaRPr lang="en-US" altLang="zh-CN" sz="2800" b="1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  <a:cs typeface="+mn-ea"/>
              <a:sym typeface="+mn-lt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01.</a:t>
            </a:r>
            <a:endParaRPr lang="zh-CN" altLang="en-US"/>
          </a:p>
        </p:txBody>
      </p:sp>
      <p:sp>
        <p:nvSpPr>
          <p:cNvPr id="1048844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电子科技的发展历程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电子科技的发展阶段</a:t>
            </a:r>
            <a:endParaRPr lang="zh-CN" altLang="en-US"/>
          </a:p>
        </p:txBody>
      </p:sp>
      <p:sp>
        <p:nvSpPr>
          <p:cNvPr id="1048880" name="正文"/>
          <p:cNvSpPr txBox="1"/>
          <p:nvPr>
            <p:custDataLst>
              <p:tags r:id="rId2"/>
            </p:custDataLst>
          </p:nvPr>
        </p:nvSpPr>
        <p:spPr>
          <a:xfrm>
            <a:off x="3286237" y="1393190"/>
            <a:ext cx="5613177" cy="742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电子管时代（1904-1948年）：电子管作为主要元件，用于无线电和电视等领域。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正文"/>
          <p:cNvSpPr txBox="1"/>
          <p:nvPr>
            <p:custDataLst>
              <p:tags r:id="rId3"/>
            </p:custDataLst>
          </p:nvPr>
        </p:nvSpPr>
        <p:spPr>
          <a:xfrm>
            <a:off x="3286237" y="2216074"/>
            <a:ext cx="5613177" cy="742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晶体管时代（1948-1971年）：晶体管取代电子管，用于计算机、通信等领域。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4" name="正文"/>
          <p:cNvSpPr txBox="1"/>
          <p:nvPr>
            <p:custDataLst>
              <p:tags r:id="rId4"/>
            </p:custDataLst>
          </p:nvPr>
        </p:nvSpPr>
        <p:spPr>
          <a:xfrm>
            <a:off x="3286237" y="3038958"/>
            <a:ext cx="5613177" cy="742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集成电路时代（1971-2000年）：集成电路的出现，使得电子设备更加小型化、智能化。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正文"/>
          <p:cNvSpPr txBox="1"/>
          <p:nvPr>
            <p:custDataLst>
              <p:tags r:id="rId5"/>
            </p:custDataLst>
          </p:nvPr>
        </p:nvSpPr>
        <p:spPr>
          <a:xfrm>
            <a:off x="3286237" y="3861842"/>
            <a:ext cx="5613177" cy="742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互联网时代（2000年至今）：互联网的普及，使得电子科技更加便捷、高效。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正文"/>
          <p:cNvSpPr txBox="1"/>
          <p:nvPr>
            <p:custDataLst>
              <p:tags r:id="rId6"/>
            </p:custDataLst>
          </p:nvPr>
        </p:nvSpPr>
        <p:spPr>
          <a:xfrm>
            <a:off x="3286237" y="4684726"/>
            <a:ext cx="5613177" cy="742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人工智能时代（2010年至今）：人工智能技术的发展，使得电子科技更加智能化、个性化。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正文"/>
          <p:cNvSpPr txBox="1"/>
          <p:nvPr>
            <p:custDataLst>
              <p:tags r:id="rId7"/>
            </p:custDataLst>
          </p:nvPr>
        </p:nvSpPr>
        <p:spPr>
          <a:xfrm>
            <a:off x="3286237" y="5507610"/>
            <a:ext cx="5613177" cy="742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量子计算时代（未来）：量子计算的发展，将带来电子科技的革命性变革。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2024年的技术突破</a:t>
            </a:r>
            <a:endParaRPr lang="zh-CN" altLang="en-US"/>
          </a:p>
        </p:txBody>
      </p:sp>
      <p:sp>
        <p:nvSpPr>
          <p:cNvPr id="1048926" name="弧形 58"/>
          <p:cNvSpPr/>
          <p:nvPr>
            <p:custDataLst>
              <p:tags r:id="rId2"/>
            </p:custDataLst>
          </p:nvPr>
        </p:nvSpPr>
        <p:spPr>
          <a:xfrm>
            <a:off x="8107509" y="208652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弧形 57"/>
          <p:cNvSpPr/>
          <p:nvPr>
            <p:custDataLst>
              <p:tags r:id="rId3"/>
            </p:custDataLst>
          </p:nvPr>
        </p:nvSpPr>
        <p:spPr>
          <a:xfrm>
            <a:off x="608330" y="208652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椭圆 22"/>
          <p:cNvSpPr/>
          <p:nvPr>
            <p:custDataLst>
              <p:tags r:id="rId4"/>
            </p:custDataLst>
          </p:nvPr>
        </p:nvSpPr>
        <p:spPr>
          <a:xfrm>
            <a:off x="8448679" y="236208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椭圆 23"/>
          <p:cNvSpPr/>
          <p:nvPr>
            <p:custDataLst>
              <p:tags r:id="rId5"/>
            </p:custDataLst>
          </p:nvPr>
        </p:nvSpPr>
        <p:spPr>
          <a:xfrm>
            <a:off x="8834838" y="242019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/>
          <p:nvPr>
            <p:custDataLst>
              <p:tags r:id="rId6"/>
            </p:custDataLst>
          </p:nvPr>
        </p:nvSpPr>
        <p:spPr>
          <a:xfrm>
            <a:off x="8901385" y="320470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自动驾驶技术的成熟与普及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36" name="椭圆 24"/>
          <p:cNvSpPr/>
          <p:nvPr>
            <p:custDataLst>
              <p:tags r:id="rId7"/>
            </p:custDataLst>
          </p:nvPr>
        </p:nvSpPr>
        <p:spPr>
          <a:xfrm>
            <a:off x="6016437" y="236208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椭圆 25"/>
          <p:cNvSpPr/>
          <p:nvPr>
            <p:custDataLst>
              <p:tags r:id="rId8"/>
            </p:custDataLst>
          </p:nvPr>
        </p:nvSpPr>
        <p:spPr>
          <a:xfrm>
            <a:off x="6401659" y="242019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正文"/>
          <p:cNvSpPr txBox="1"/>
          <p:nvPr>
            <p:custDataLst>
              <p:tags r:id="rId9"/>
            </p:custDataLst>
          </p:nvPr>
        </p:nvSpPr>
        <p:spPr>
          <a:xfrm>
            <a:off x="6469143" y="320470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量子计算的突破性进展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椭圆 7"/>
          <p:cNvSpPr/>
          <p:nvPr>
            <p:custDataLst>
              <p:tags r:id="rId10"/>
            </p:custDataLst>
          </p:nvPr>
        </p:nvSpPr>
        <p:spPr>
          <a:xfrm>
            <a:off x="3584195" y="236208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椭圆 9"/>
          <p:cNvSpPr/>
          <p:nvPr>
            <p:custDataLst>
              <p:tags r:id="rId11"/>
            </p:custDataLst>
          </p:nvPr>
        </p:nvSpPr>
        <p:spPr>
          <a:xfrm>
            <a:off x="3969417" y="242019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正文"/>
          <p:cNvSpPr txBox="1"/>
          <p:nvPr>
            <p:custDataLst>
              <p:tags r:id="rId12"/>
            </p:custDataLst>
          </p:nvPr>
        </p:nvSpPr>
        <p:spPr>
          <a:xfrm>
            <a:off x="4036901" y="320470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人工智能的进一步发展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48" name="椭圆 5"/>
          <p:cNvSpPr/>
          <p:nvPr>
            <p:custDataLst>
              <p:tags r:id="rId13"/>
            </p:custDataLst>
          </p:nvPr>
        </p:nvSpPr>
        <p:spPr>
          <a:xfrm>
            <a:off x="875455" y="236208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椭圆 4"/>
          <p:cNvSpPr/>
          <p:nvPr>
            <p:custDataLst>
              <p:tags r:id="rId14"/>
            </p:custDataLst>
          </p:nvPr>
        </p:nvSpPr>
        <p:spPr>
          <a:xfrm>
            <a:off x="1260677" y="242019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正文"/>
          <p:cNvSpPr txBox="1"/>
          <p:nvPr>
            <p:custDataLst>
              <p:tags r:id="rId15"/>
            </p:custDataLst>
          </p:nvPr>
        </p:nvSpPr>
        <p:spPr>
          <a:xfrm>
            <a:off x="1328161" y="320470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5G技术的广泛应用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电子科技的发展趋势</a:t>
            </a:r>
            <a:endParaRPr lang="zh-CN" altLang="en-US"/>
          </a:p>
        </p:txBody>
      </p:sp>
      <p:sp>
        <p:nvSpPr>
          <p:cNvPr id="1048988" name="对角圆角矩形 52"/>
          <p:cNvSpPr/>
          <p:nvPr>
            <p:custDataLst>
              <p:tags r:id="rId2"/>
            </p:custDataLst>
          </p:nvPr>
        </p:nvSpPr>
        <p:spPr>
          <a:xfrm>
            <a:off x="645595" y="1524978"/>
            <a:ext cx="5217616" cy="1270795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53"/>
          <p:cNvSpPr/>
          <p:nvPr>
            <p:custDataLst>
              <p:tags r:id="rId3"/>
            </p:custDataLst>
          </p:nvPr>
        </p:nvSpPr>
        <p:spPr>
          <a:xfrm>
            <a:off x="645595" y="1393190"/>
            <a:ext cx="522211" cy="4983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54"/>
          <p:cNvSpPr/>
          <p:nvPr>
            <p:custDataLst>
              <p:tags r:id="rId4"/>
            </p:custDataLst>
          </p:nvPr>
        </p:nvSpPr>
        <p:spPr>
          <a:xfrm>
            <a:off x="1168156" y="1393846"/>
            <a:ext cx="78679" cy="1311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56"/>
          <p:cNvSpPr txBox="1"/>
          <p:nvPr>
            <p:custDataLst>
              <p:tags r:id="rId5"/>
            </p:custDataLst>
          </p:nvPr>
        </p:nvSpPr>
        <p:spPr>
          <a:xfrm>
            <a:off x="1202251" y="1578086"/>
            <a:ext cx="4457333" cy="115245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智能化：人工智能、机器学习、大数据等技术的广泛应用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对角圆角矩形 9"/>
          <p:cNvSpPr/>
          <p:nvPr>
            <p:custDataLst>
              <p:tags r:id="rId6"/>
            </p:custDataLst>
          </p:nvPr>
        </p:nvSpPr>
        <p:spPr>
          <a:xfrm>
            <a:off x="6322306" y="1524978"/>
            <a:ext cx="5217616" cy="1270795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对角圆角矩形 10"/>
          <p:cNvSpPr/>
          <p:nvPr>
            <p:custDataLst>
              <p:tags r:id="rId7"/>
            </p:custDataLst>
          </p:nvPr>
        </p:nvSpPr>
        <p:spPr>
          <a:xfrm>
            <a:off x="6322306" y="1393190"/>
            <a:ext cx="522211" cy="4983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直角三角形 11"/>
          <p:cNvSpPr/>
          <p:nvPr>
            <p:custDataLst>
              <p:tags r:id="rId8"/>
            </p:custDataLst>
          </p:nvPr>
        </p:nvSpPr>
        <p:spPr>
          <a:xfrm>
            <a:off x="6844212" y="1393846"/>
            <a:ext cx="78679" cy="1311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文本框 12"/>
          <p:cNvSpPr txBox="1"/>
          <p:nvPr>
            <p:custDataLst>
              <p:tags r:id="rId9"/>
            </p:custDataLst>
          </p:nvPr>
        </p:nvSpPr>
        <p:spPr>
          <a:xfrm>
            <a:off x="6878307" y="1584643"/>
            <a:ext cx="4457333" cy="115245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量子计算：超越传统计算机，解决复杂问题，提高计算效率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对角圆角矩形 5"/>
          <p:cNvSpPr/>
          <p:nvPr>
            <p:custDataLst>
              <p:tags r:id="rId10"/>
            </p:custDataLst>
          </p:nvPr>
        </p:nvSpPr>
        <p:spPr>
          <a:xfrm>
            <a:off x="645595" y="3251988"/>
            <a:ext cx="5217616" cy="1270795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6"/>
          <p:cNvSpPr/>
          <p:nvPr>
            <p:custDataLst>
              <p:tags r:id="rId11"/>
            </p:custDataLst>
          </p:nvPr>
        </p:nvSpPr>
        <p:spPr>
          <a:xfrm>
            <a:off x="645595" y="3120201"/>
            <a:ext cx="522211" cy="4983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7"/>
          <p:cNvSpPr/>
          <p:nvPr>
            <p:custDataLst>
              <p:tags r:id="rId12"/>
            </p:custDataLst>
          </p:nvPr>
        </p:nvSpPr>
        <p:spPr>
          <a:xfrm>
            <a:off x="1168156" y="3120856"/>
            <a:ext cx="78679" cy="1311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8"/>
          <p:cNvSpPr txBox="1"/>
          <p:nvPr>
            <p:custDataLst>
              <p:tags r:id="rId13"/>
            </p:custDataLst>
          </p:nvPr>
        </p:nvSpPr>
        <p:spPr>
          <a:xfrm>
            <a:off x="1202251" y="3311654"/>
            <a:ext cx="4457333" cy="115245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物联网：万物互联，实现信息共享和协同工作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对角圆角矩形 14"/>
          <p:cNvSpPr/>
          <p:nvPr>
            <p:custDataLst>
              <p:tags r:id="rId14"/>
            </p:custDataLst>
          </p:nvPr>
        </p:nvSpPr>
        <p:spPr>
          <a:xfrm>
            <a:off x="6322306" y="3251988"/>
            <a:ext cx="5217616" cy="1270795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对角圆角矩形 18"/>
          <p:cNvSpPr/>
          <p:nvPr>
            <p:custDataLst>
              <p:tags r:id="rId15"/>
            </p:custDataLst>
          </p:nvPr>
        </p:nvSpPr>
        <p:spPr>
          <a:xfrm>
            <a:off x="6322306" y="3120201"/>
            <a:ext cx="522211" cy="4983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直角三角形 19"/>
          <p:cNvSpPr/>
          <p:nvPr>
            <p:custDataLst>
              <p:tags r:id="rId16"/>
            </p:custDataLst>
          </p:nvPr>
        </p:nvSpPr>
        <p:spPr>
          <a:xfrm>
            <a:off x="6844212" y="3120856"/>
            <a:ext cx="78679" cy="13113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文本框 20"/>
          <p:cNvSpPr txBox="1"/>
          <p:nvPr>
            <p:custDataLst>
              <p:tags r:id="rId17"/>
            </p:custDataLst>
          </p:nvPr>
        </p:nvSpPr>
        <p:spPr>
          <a:xfrm>
            <a:off x="6878307" y="3311654"/>
            <a:ext cx="4457333" cy="115245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可持续发展：绿色能源、环保材料、循环经济等可持续发展理念在电子科技领域的应用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对角圆角矩形 15"/>
          <p:cNvSpPr/>
          <p:nvPr>
            <p:custDataLst>
              <p:tags r:id="rId18"/>
            </p:custDataLst>
          </p:nvPr>
        </p:nvSpPr>
        <p:spPr>
          <a:xfrm>
            <a:off x="645595" y="4978999"/>
            <a:ext cx="5217616" cy="1270795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16"/>
          <p:cNvSpPr/>
          <p:nvPr>
            <p:custDataLst>
              <p:tags r:id="rId19"/>
            </p:custDataLst>
          </p:nvPr>
        </p:nvSpPr>
        <p:spPr>
          <a:xfrm>
            <a:off x="645595" y="4846556"/>
            <a:ext cx="522211" cy="4983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17"/>
          <p:cNvSpPr/>
          <p:nvPr>
            <p:custDataLst>
              <p:tags r:id="rId20"/>
            </p:custDataLst>
          </p:nvPr>
        </p:nvSpPr>
        <p:spPr>
          <a:xfrm>
            <a:off x="1168156" y="4842622"/>
            <a:ext cx="78679" cy="1311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21"/>
            </p:custDataLst>
          </p:nvPr>
        </p:nvSpPr>
        <p:spPr>
          <a:xfrm>
            <a:off x="1202251" y="5038664"/>
            <a:ext cx="4457333" cy="115245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5G技术：高速、低延时、高连接密度，推动移动互联网和物联网的发展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22"/>
          <p:cNvSpPr/>
          <p:nvPr>
            <p:custDataLst>
              <p:tags r:id="rId22"/>
            </p:custDataLst>
          </p:nvPr>
        </p:nvSpPr>
        <p:spPr>
          <a:xfrm>
            <a:off x="6322306" y="4978999"/>
            <a:ext cx="5217616" cy="1270795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23"/>
          <p:cNvSpPr/>
          <p:nvPr>
            <p:custDataLst>
              <p:tags r:id="rId23"/>
            </p:custDataLst>
          </p:nvPr>
        </p:nvSpPr>
        <p:spPr>
          <a:xfrm>
            <a:off x="6322306" y="4846556"/>
            <a:ext cx="522211" cy="4983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24"/>
          <p:cNvSpPr/>
          <p:nvPr>
            <p:custDataLst>
              <p:tags r:id="rId24"/>
            </p:custDataLst>
          </p:nvPr>
        </p:nvSpPr>
        <p:spPr>
          <a:xfrm>
            <a:off x="6844212" y="4842622"/>
            <a:ext cx="78679" cy="13113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25"/>
          <p:cNvSpPr txBox="1"/>
          <p:nvPr>
            <p:custDataLst>
              <p:tags r:id="rId25"/>
            </p:custDataLst>
          </p:nvPr>
        </p:nvSpPr>
        <p:spPr>
          <a:xfrm>
            <a:off x="6878307" y="5038664"/>
            <a:ext cx="4457333" cy="115245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虚拟现实和增强现实：改变人类生活方式，带来全新的交互体验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02.</a:t>
            </a:r>
            <a:endParaRPr lang="zh-CN" altLang="en-US"/>
          </a:p>
        </p:txBody>
      </p:sp>
      <p:sp>
        <p:nvSpPr>
          <p:cNvPr id="104907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电子科技的应用领域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人工智能</a:t>
            </a:r>
            <a:endParaRPr lang="zh-CN" altLang="en-US"/>
          </a:p>
        </p:txBody>
      </p:sp>
      <p:sp>
        <p:nvSpPr>
          <p:cNvPr id="1049106" name="对角圆角矩形 15"/>
          <p:cNvSpPr/>
          <p:nvPr>
            <p:custDataLst>
              <p:tags r:id="rId2"/>
            </p:custDataLst>
          </p:nvPr>
        </p:nvSpPr>
        <p:spPr>
          <a:xfrm>
            <a:off x="1405512" y="4151865"/>
            <a:ext cx="9374778" cy="7901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6"/>
          <p:cNvSpPr/>
          <p:nvPr>
            <p:custDataLst>
              <p:tags r:id="rId3"/>
            </p:custDataLst>
          </p:nvPr>
        </p:nvSpPr>
        <p:spPr>
          <a:xfrm>
            <a:off x="1405512" y="4008370"/>
            <a:ext cx="570565" cy="5444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7"/>
          <p:cNvSpPr/>
          <p:nvPr>
            <p:custDataLst>
              <p:tags r:id="rId4"/>
            </p:custDataLst>
          </p:nvPr>
        </p:nvSpPr>
        <p:spPr>
          <a:xfrm>
            <a:off x="1976205" y="4009028"/>
            <a:ext cx="85965" cy="14327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27"/>
          <p:cNvSpPr txBox="1"/>
          <p:nvPr>
            <p:custDataLst>
              <p:tags r:id="rId5"/>
            </p:custDataLst>
          </p:nvPr>
        </p:nvSpPr>
        <p:spPr>
          <a:xfrm>
            <a:off x="2013066" y="4163055"/>
            <a:ext cx="8470383" cy="7765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自然语言处理：通过文本输入，实现语言理解和生成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52"/>
          <p:cNvSpPr/>
          <p:nvPr>
            <p:custDataLst>
              <p:tags r:id="rId6"/>
            </p:custDataLst>
          </p:nvPr>
        </p:nvSpPr>
        <p:spPr>
          <a:xfrm>
            <a:off x="1405512" y="1537344"/>
            <a:ext cx="9374778" cy="7901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53"/>
          <p:cNvSpPr/>
          <p:nvPr>
            <p:custDataLst>
              <p:tags r:id="rId7"/>
            </p:custDataLst>
          </p:nvPr>
        </p:nvSpPr>
        <p:spPr>
          <a:xfrm>
            <a:off x="1405512" y="1393190"/>
            <a:ext cx="570565" cy="5444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54"/>
          <p:cNvSpPr/>
          <p:nvPr>
            <p:custDataLst>
              <p:tags r:id="rId8"/>
            </p:custDataLst>
          </p:nvPr>
        </p:nvSpPr>
        <p:spPr>
          <a:xfrm>
            <a:off x="1976205" y="1393848"/>
            <a:ext cx="85965" cy="14327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56"/>
          <p:cNvSpPr txBox="1"/>
          <p:nvPr>
            <p:custDataLst>
              <p:tags r:id="rId9"/>
            </p:custDataLst>
          </p:nvPr>
        </p:nvSpPr>
        <p:spPr>
          <a:xfrm>
            <a:off x="2013066" y="1540635"/>
            <a:ext cx="8470383" cy="7765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语音识别：通过语音输入，实现人机交互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5"/>
          <p:cNvSpPr/>
          <p:nvPr>
            <p:custDataLst>
              <p:tags r:id="rId10"/>
            </p:custDataLst>
          </p:nvPr>
        </p:nvSpPr>
        <p:spPr>
          <a:xfrm>
            <a:off x="1405512" y="2844605"/>
            <a:ext cx="9374778" cy="7901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6"/>
          <p:cNvSpPr/>
          <p:nvPr>
            <p:custDataLst>
              <p:tags r:id="rId11"/>
            </p:custDataLst>
          </p:nvPr>
        </p:nvSpPr>
        <p:spPr>
          <a:xfrm>
            <a:off x="1405512" y="2700451"/>
            <a:ext cx="570565" cy="5444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7"/>
          <p:cNvSpPr/>
          <p:nvPr>
            <p:custDataLst>
              <p:tags r:id="rId12"/>
            </p:custDataLst>
          </p:nvPr>
        </p:nvSpPr>
        <p:spPr>
          <a:xfrm>
            <a:off x="1976205" y="2701767"/>
            <a:ext cx="85965" cy="14327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8"/>
          <p:cNvSpPr txBox="1"/>
          <p:nvPr>
            <p:custDataLst>
              <p:tags r:id="rId13"/>
            </p:custDataLst>
          </p:nvPr>
        </p:nvSpPr>
        <p:spPr>
          <a:xfrm>
            <a:off x="2013066" y="2855795"/>
            <a:ext cx="8470383" cy="7765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图像识别：通过图像输入，实现图像识别和分类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9"/>
          <p:cNvSpPr/>
          <p:nvPr>
            <p:custDataLst>
              <p:tags r:id="rId14"/>
            </p:custDataLst>
          </p:nvPr>
        </p:nvSpPr>
        <p:spPr>
          <a:xfrm>
            <a:off x="1405512" y="5459784"/>
            <a:ext cx="9374778" cy="7901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0"/>
          <p:cNvSpPr/>
          <p:nvPr>
            <p:custDataLst>
              <p:tags r:id="rId15"/>
            </p:custDataLst>
          </p:nvPr>
        </p:nvSpPr>
        <p:spPr>
          <a:xfrm>
            <a:off x="1405512" y="5315630"/>
            <a:ext cx="570565" cy="5444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1"/>
          <p:cNvSpPr/>
          <p:nvPr>
            <p:custDataLst>
              <p:tags r:id="rId16"/>
            </p:custDataLst>
          </p:nvPr>
        </p:nvSpPr>
        <p:spPr>
          <a:xfrm>
            <a:off x="1976205" y="5316288"/>
            <a:ext cx="85965" cy="14327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12"/>
          <p:cNvSpPr txBox="1"/>
          <p:nvPr>
            <p:custDataLst>
              <p:tags r:id="rId17"/>
            </p:custDataLst>
          </p:nvPr>
        </p:nvSpPr>
        <p:spPr>
          <a:xfrm>
            <a:off x="2013066" y="5470316"/>
            <a:ext cx="8470383" cy="77654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机器学习：通过数据输入，实现模型训练和预测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物联网</a:t>
            </a:r>
            <a:endParaRPr lang="zh-CN" altLang="en-US"/>
          </a:p>
        </p:txBody>
      </p:sp>
      <p:sp>
        <p:nvSpPr>
          <p:cNvPr id="10491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33062" y="1393190"/>
            <a:ext cx="1303217" cy="130548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71389" y="3157920"/>
            <a:ext cx="2027042" cy="30916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定义：通过互联网连接各种物体，实现信息交换和通信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2"/>
          <p:cNvSpPr/>
          <p:nvPr>
            <p:custDataLst>
              <p:tags r:id="rId4"/>
            </p:custDataLst>
          </p:nvPr>
        </p:nvSpPr>
        <p:spPr>
          <a:xfrm>
            <a:off x="1405611" y="2774427"/>
            <a:ext cx="1758249" cy="12451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72053" y="1393190"/>
            <a:ext cx="1303217" cy="130548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09718" y="3157920"/>
            <a:ext cx="2027042" cy="30916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应用领域：智能家居、智能交通、智能医疗、工业自动化等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3"/>
          <p:cNvSpPr/>
          <p:nvPr>
            <p:custDataLst>
              <p:tags r:id="rId7"/>
            </p:custDataLst>
          </p:nvPr>
        </p:nvSpPr>
        <p:spPr>
          <a:xfrm>
            <a:off x="3944601" y="2774427"/>
            <a:ext cx="1758249" cy="12451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0382" y="1393190"/>
            <a:ext cx="1303217" cy="130548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708" y="3157920"/>
            <a:ext cx="2027042" cy="30916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技术：传感器、RFID、无线通信、云计算、大数据等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4"/>
          <p:cNvSpPr/>
          <p:nvPr>
            <p:custDataLst>
              <p:tags r:id="rId10"/>
            </p:custDataLst>
          </p:nvPr>
        </p:nvSpPr>
        <p:spPr>
          <a:xfrm>
            <a:off x="6482269" y="2774427"/>
            <a:ext cx="1758249" cy="12451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48711" y="1393190"/>
            <a:ext cx="1303217" cy="130548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87037" y="3157920"/>
            <a:ext cx="2027042" cy="30916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发展趋势：万物互联，提高效率，降低成本，改善生活质量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5"/>
          <p:cNvSpPr/>
          <p:nvPr>
            <p:custDataLst>
              <p:tags r:id="rId13"/>
            </p:custDataLst>
          </p:nvPr>
        </p:nvSpPr>
        <p:spPr>
          <a:xfrm>
            <a:off x="9021259" y="2774427"/>
            <a:ext cx="1758249" cy="12451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云计算</a:t>
            </a:r>
            <a:endParaRPr lang="zh-CN" altLang="en-US"/>
          </a:p>
        </p:txBody>
      </p:sp>
      <p:sp>
        <p:nvSpPr>
          <p:cNvPr id="10492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33062" y="1393190"/>
            <a:ext cx="1303217" cy="130548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71389" y="3157920"/>
            <a:ext cx="2027042" cy="30916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云计算的定义：一种通过互联网提供计算资源的服务模式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2"/>
          <p:cNvSpPr/>
          <p:nvPr>
            <p:custDataLst>
              <p:tags r:id="rId4"/>
            </p:custDataLst>
          </p:nvPr>
        </p:nvSpPr>
        <p:spPr>
          <a:xfrm>
            <a:off x="1405611" y="2774427"/>
            <a:ext cx="1758249" cy="12451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72053" y="1393190"/>
            <a:ext cx="1303217" cy="130548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09718" y="3157920"/>
            <a:ext cx="2027042" cy="30916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云计算的应用领域：包括数据存储、数据处理、数据分析、人工智能等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3"/>
          <p:cNvSpPr/>
          <p:nvPr>
            <p:custDataLst>
              <p:tags r:id="rId7"/>
            </p:custDataLst>
          </p:nvPr>
        </p:nvSpPr>
        <p:spPr>
          <a:xfrm>
            <a:off x="3944601" y="2774427"/>
            <a:ext cx="1758249" cy="12451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0382" y="1393190"/>
            <a:ext cx="1303217" cy="130548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708" y="3157920"/>
            <a:ext cx="2027042" cy="30916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云计算的优势：可扩展性、可靠性、灵活性、成本效益等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4"/>
          <p:cNvSpPr/>
          <p:nvPr>
            <p:custDataLst>
              <p:tags r:id="rId10"/>
            </p:custDataLst>
          </p:nvPr>
        </p:nvSpPr>
        <p:spPr>
          <a:xfrm>
            <a:off x="6482269" y="2774427"/>
            <a:ext cx="1758249" cy="12451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48711" y="1393190"/>
            <a:ext cx="1303217" cy="130548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87037" y="3157920"/>
            <a:ext cx="2027042" cy="30916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云计算的未来发展趋势：边缘计算、混合云、多云管理等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5"/>
          <p:cNvSpPr/>
          <p:nvPr>
            <p:custDataLst>
              <p:tags r:id="rId13"/>
            </p:custDataLst>
          </p:nvPr>
        </p:nvSpPr>
        <p:spPr>
          <a:xfrm>
            <a:off x="9021259" y="2774427"/>
            <a:ext cx="1758249" cy="12451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5G通信技术</a:t>
            </a:r>
            <a:endParaRPr lang="zh-CN" altLang="en-US"/>
          </a:p>
        </p:txBody>
      </p:sp>
      <p:sp>
        <p:nvSpPr>
          <p:cNvPr id="10492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59996" y="1393190"/>
            <a:ext cx="4468832" cy="227712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0" name="矩形 65"/>
          <p:cNvSpPr/>
          <p:nvPr>
            <p:custDataLst>
              <p:tags r:id="rId3"/>
            </p:custDataLst>
          </p:nvPr>
        </p:nvSpPr>
        <p:spPr>
          <a:xfrm>
            <a:off x="1144658" y="1760585"/>
            <a:ext cx="220409" cy="2204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66"/>
          <p:cNvSpPr txBox="1"/>
          <p:nvPr>
            <p:custDataLst>
              <p:tags r:id="rId4"/>
            </p:custDataLst>
          </p:nvPr>
        </p:nvSpPr>
        <p:spPr>
          <a:xfrm>
            <a:off x="1530196" y="1660151"/>
            <a:ext cx="3928441" cy="12877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5G网络的特点：高速度、低延迟、高连接密度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677" y="1393190"/>
            <a:ext cx="4468832" cy="227712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69"/>
          <p:cNvSpPr/>
          <p:nvPr>
            <p:custDataLst>
              <p:tags r:id="rId6"/>
            </p:custDataLst>
          </p:nvPr>
        </p:nvSpPr>
        <p:spPr>
          <a:xfrm>
            <a:off x="6397692" y="1760585"/>
            <a:ext cx="220409" cy="2204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70"/>
          <p:cNvSpPr txBox="1"/>
          <p:nvPr>
            <p:custDataLst>
              <p:tags r:id="rId7"/>
            </p:custDataLst>
          </p:nvPr>
        </p:nvSpPr>
        <p:spPr>
          <a:xfrm>
            <a:off x="6783877" y="1660151"/>
            <a:ext cx="3928441" cy="12877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5G网络的应用场景：远程医疗、自动驾驶、智慧城市、工业互联网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59996" y="3972729"/>
            <a:ext cx="4468832" cy="227712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2" name="文本框 74"/>
          <p:cNvSpPr txBox="1"/>
          <p:nvPr>
            <p:custDataLst>
              <p:tags r:id="rId9"/>
            </p:custDataLst>
          </p:nvPr>
        </p:nvSpPr>
        <p:spPr>
          <a:xfrm>
            <a:off x="1530196" y="4239042"/>
            <a:ext cx="3928441" cy="12877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5G网络的技术挑战：频谱资源、能耗、网络安全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04" name="矩形 73"/>
          <p:cNvSpPr/>
          <p:nvPr>
            <p:custDataLst>
              <p:tags r:id="rId10"/>
            </p:custDataLst>
          </p:nvPr>
        </p:nvSpPr>
        <p:spPr>
          <a:xfrm>
            <a:off x="1144658" y="4340124"/>
            <a:ext cx="220409" cy="2204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2641" y="3972729"/>
            <a:ext cx="4468832" cy="227712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84"/>
          <p:cNvSpPr/>
          <p:nvPr>
            <p:custDataLst>
              <p:tags r:id="rId12"/>
            </p:custDataLst>
          </p:nvPr>
        </p:nvSpPr>
        <p:spPr>
          <a:xfrm>
            <a:off x="6457304" y="4340124"/>
            <a:ext cx="220409" cy="2204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85"/>
          <p:cNvSpPr txBox="1"/>
          <p:nvPr>
            <p:custDataLst>
              <p:tags r:id="rId13"/>
            </p:custDataLst>
          </p:nvPr>
        </p:nvSpPr>
        <p:spPr>
          <a:xfrm>
            <a:off x="6842842" y="4239042"/>
            <a:ext cx="3928441" cy="12877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5G网络的发展趋势：标准化、商业化、全球化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https://d.book118.com/588046001074006031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0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10"/>
  <p:tag name="KSO_WM_UNIT_LINE_FORE_SCHEMECOLOR_INDEX_2_BRIGHTNESS" val="0"/>
  <p:tag name="KSO_WM_UNIT_LINE_FORE_SCHEMECOLOR_INDEX_2_POS" val="1"/>
  <p:tag name="KSO_WM_UNIT_LINE_FORE_SCHEMECOLOR_INDEX_2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.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0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10"/>
  <p:tag name="KSO_WM_UNIT_LINE_FORE_SCHEMECOLOR_INDEX_2_BRIGHTNESS" val="0"/>
  <p:tag name="KSO_WM_UNIT_LINE_FORE_SCHEMECOLOR_INDEX_2_POS" val="1"/>
  <p:tag name="KSO_WM_UNIT_LINE_FORE_SCHEMECOLOR_INDEX_2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5"/>
  <p:tag name="KSO_WM_UNIT_LINE_FORE_SCHEMECOLOR_INDEX_1" val="10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10"/>
  <p:tag name="KSO_WM_UNIT_LINE_FORE_SCHEMECOLOR_INDEX_2_BRIGHTNESS" val="0"/>
  <p:tag name="KSO_WM_UNIT_LINE_FORE_SCHEMECOLOR_INDEX_2_POS" val="1"/>
  <p:tag name="KSO_WM_UNIT_LINE_FORE_SCHEMECOLOR_INDEX_2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0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10"/>
  <p:tag name="KSO_WM_UNIT_LINE_FORE_SCHEMECOLOR_INDEX_2_BRIGHTNESS" val="0"/>
  <p:tag name="KSO_WM_UNIT_LINE_FORE_SCHEMECOLOR_INDEX_2_POS" val="1"/>
  <p:tag name="KSO_WM_UNIT_LINE_FORE_SCHEMECOLOR_INDEX_2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0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10"/>
  <p:tag name="KSO_WM_UNIT_LINE_FORE_SCHEMECOLOR_INDEX_2_BRIGHTNESS" val="0"/>
  <p:tag name="KSO_WM_UNIT_LINE_FORE_SCHEMECOLOR_INDEX_2_POS" val="1"/>
  <p:tag name="KSO_WM_UNIT_LINE_FORE_SCHEMECOLOR_INDEX_2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！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8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0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10"/>
  <p:tag name="KSO_WM_UNIT_LINE_FORE_SCHEMECOLOR_INDEX_2_BRIGHTNESS" val="0"/>
  <p:tag name="KSO_WM_UNIT_LINE_FORE_SCHEMECOLOR_INDEX_2_POS" val="1"/>
  <p:tag name="KSO_WM_UNIT_LINE_FORE_SCHEMECOLOR_INDEX_2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8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8"/>
  <p:tag name="KSO_WM_UNIT_COMPATIBLE" val="0"/>
  <p:tag name="KSO_WM_UNIT_DIAGRAM_ISNUMVISUAL" val="0"/>
  <p:tag name="KSO_WM_UNIT_DIAGRAM_ISREFERUNIT" val="0"/>
  <p:tag name="KSO_WM_UNIT_HIGHLIGHT" val="0"/>
  <p:tag name="KSO_WM_UNIT_ID" val="custom2023089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2.xml><?xml version="1.0" encoding="utf-8"?>
<p:tagLst xmlns:p="http://schemas.openxmlformats.org/presentationml/2006/main">
  <p:tag name="KSO_WM_BEAUTIFY_FLAG" val="#wm#"/>
  <p:tag name="KSO_WM_SLIDE_CONTENT_AREA" val="{&quot;left&quot;:&quot;50.35&quot;,&quot;top&quot;:&quot;110.8&quot;,&quot;width&quot;:&quot;712.3&quot;,&quot;height&quot;:&quot;362.9&quot;}"/>
  <p:tag name="KSO_WM_SLIDE_ID" val="custom2023089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8"/>
  <p:tag name="KSO_WM_TEMPLATE_MASTER_TYPE" val="0"/>
  <p:tag name="KSO_WM_TEMPLATE_SUBCATEGORY" val="29"/>
  <p:tag name="KSO_WM_TEMPLATE_THUMBS_INDEX" val="1、11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8"/>
  <p:tag name="KSO_WM_UNIT_COMPATIBLE" val="0"/>
  <p:tag name="KSO_WM_UNIT_DIAGRAM_ISNUMVISUAL" val="0"/>
  <p:tag name="KSO_WM_UNIT_DIAGRAM_ISREFERUNIT" val="0"/>
  <p:tag name="KSO_WM_UNIT_HIGHLIGHT" val="0"/>
  <p:tag name="KSO_WM_UNIT_ID" val="custom20230898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8"/>
  <p:tag name="KSO_WM_UNIT_COMPATIBLE" val="0"/>
  <p:tag name="KSO_WM_UNIT_DIAGRAM_ISNUMVISUAL" val="0"/>
  <p:tag name="KSO_WM_UNIT_DIAGRAM_ISREFERUNIT" val="0"/>
  <p:tag name="KSO_WM_UNIT_HIGHLIGHT" val="0"/>
  <p:tag name="KSO_WM_UNIT_ID" val="custom2023089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55.8,&quot;width&quot;:794.9000000000001}"/>
  <p:tag name="KSO_WM_TAG_VERSION" val="1.0"/>
  <p:tag name="KSO_WM_TEMPLATE_CATEGORY" val="custom"/>
  <p:tag name="KSO_WM_TEMPLATE_INDEX" val="20230898"/>
  <p:tag name="KSO_WM_UNIT_COMPATIBLE" val="0"/>
  <p:tag name="KSO_WM_UNIT_DIAGRAM_ISNUMVISUAL" val="0"/>
  <p:tag name="KSO_WM_UNIT_DIAGRAM_ISREFERUNIT" val="0"/>
  <p:tag name="KSO_WM_UNIT_HIGHLIGHT" val="0"/>
  <p:tag name="KSO_WM_UNIT_ID" val="custom20230898_4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55.8,&quot;width&quot;:794.9000000000001}"/>
  <p:tag name="KSO_WM_TAG_VERSION" val="1.0"/>
  <p:tag name="KSO_WM_TEMPLATE_CATEGORY" val="custom"/>
  <p:tag name="KSO_WM_TEMPLATE_INDEX" val="20230898"/>
  <p:tag name="KSO_WM_UNIT_COMPATIBLE" val="0"/>
  <p:tag name="KSO_WM_UNIT_DIAGRAM_ISNUMVISUAL" val="0"/>
  <p:tag name="KSO_WM_UNIT_DIAGRAM_ISREFERUNIT" val="0"/>
  <p:tag name="KSO_WM_UNIT_HIGHLIGHT" val="0"/>
  <p:tag name="KSO_WM_UNIT_ID" val="custom2023089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55.8,&quot;width&quot;:794.9000000000001}"/>
  <p:tag name="KSO_WM_TAG_VERSION" val="1.0"/>
  <p:tag name="KSO_WM_TEMPLATE_CATEGORY" val="custom"/>
  <p:tag name="KSO_WM_TEMPLATE_INDEX" val="20230898"/>
  <p:tag name="KSO_WM_UNIT_COMPATIBLE" val="0"/>
  <p:tag name="KSO_WM_UNIT_DIAGRAM_ISNUMVISUAL" val="0"/>
  <p:tag name="KSO_WM_UNIT_DIAGRAM_ISREFERUNIT" val="0"/>
  <p:tag name="KSO_WM_UNIT_HIGHLIGHT" val="0"/>
  <p:tag name="KSO_WM_UNIT_ID" val="custom20230898_4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55.8,&quot;width&quot;:794.9000000000001}"/>
  <p:tag name="KSO_WM_TAG_VERSION" val="1.0"/>
  <p:tag name="KSO_WM_TEMPLATE_CATEGORY" val="custom"/>
  <p:tag name="KSO_WM_TEMPLATE_INDEX" val="20230898"/>
  <p:tag name="KSO_WM_UNIT_COMPATIBLE" val="0"/>
  <p:tag name="KSO_WM_UNIT_DIAGRAM_ISNUMVISUAL" val="0"/>
  <p:tag name="KSO_WM_UNIT_DIAGRAM_ISREFERUNIT" val="0"/>
  <p:tag name="KSO_WM_UNIT_HIGHLIGHT" val="0"/>
  <p:tag name="KSO_WM_UNIT_ID" val="custom2023089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55.8,&quot;width&quot;:794.9000000000001}"/>
  <p:tag name="KSO_WM_TAG_VERSION" val="1.0"/>
  <p:tag name="KSO_WM_TEMPLATE_CATEGORY" val="custom"/>
  <p:tag name="KSO_WM_TEMPLATE_INDEX" val="20230898"/>
  <p:tag name="KSO_WM_UNIT_COMPATIBLE" val="0"/>
  <p:tag name="KSO_WM_UNIT_DIAGRAM_ISNUMVISUAL" val="0"/>
  <p:tag name="KSO_WM_UNIT_DIAGRAM_ISREFERUNIT" val="0"/>
  <p:tag name="KSO_WM_UNIT_HIGHLIGHT" val="0"/>
  <p:tag name="KSO_WM_UNIT_ID" val="custom20230898_4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55.8,&quot;width&quot;:794.9000000000001}"/>
  <p:tag name="KSO_WM_TAG_VERSION" val="1.0"/>
  <p:tag name="KSO_WM_TEMPLATE_CATEGORY" val="custom"/>
  <p:tag name="KSO_WM_TEMPLATE_INDEX" val="20230898"/>
  <p:tag name="KSO_WM_UNIT_COMPATIBLE" val="0"/>
  <p:tag name="KSO_WM_UNIT_DIAGRAM_ISNUMVISUAL" val="0"/>
  <p:tag name="KSO_WM_UNIT_DIAGRAM_ISREFERUNIT" val="0"/>
  <p:tag name="KSO_WM_UNIT_HIGHLIGHT" val="0"/>
  <p:tag name="KSO_WM_UNIT_ID" val="custom2023089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55.8,&quot;width&quot;:794.9000000000001}"/>
  <p:tag name="KSO_WM_TAG_VERSION" val="1.0"/>
  <p:tag name="KSO_WM_TEMPLATE_CATEGORY" val="custom"/>
  <p:tag name="KSO_WM_TEMPLATE_INDEX" val="20230898"/>
  <p:tag name="KSO_WM_UNIT_COMPATIBLE" val="0"/>
  <p:tag name="KSO_WM_UNIT_DIAGRAM_ISNUMVISUAL" val="0"/>
  <p:tag name="KSO_WM_UNIT_DIAGRAM_ISREFERUNIT" val="0"/>
  <p:tag name="KSO_WM_UNIT_HIGHLIGHT" val="0"/>
  <p:tag name="KSO_WM_UNIT_ID" val="custom20230898_4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55.8,&quot;width&quot;:794.9000000000001}"/>
  <p:tag name="KSO_WM_TAG_VERSION" val="1.0"/>
  <p:tag name="KSO_WM_TEMPLATE_CATEGORY" val="custom"/>
  <p:tag name="KSO_WM_TEMPLATE_INDEX" val="20230898"/>
  <p:tag name="KSO_WM_UNIT_COMPATIBLE" val="0"/>
  <p:tag name="KSO_WM_UNIT_DIAGRAM_ISNUMVISUAL" val="0"/>
  <p:tag name="KSO_WM_UNIT_DIAGRAM_ISREFERUNIT" val="0"/>
  <p:tag name="KSO_WM_UNIT_HIGHLIGHT" val="0"/>
  <p:tag name="KSO_WM_UNIT_ID" val="custom2023089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8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8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8_9*e*1"/>
  <p:tag name="KSO_WM_UNIT_INDEX" val="1"/>
  <p:tag name="KSO_WM_UNIT_LAYERLEVEL" val="1"/>
  <p:tag name="KSO_WM_UNIT_NOCLEAR" val="0"/>
  <p:tag name="KSO_WM_UNIT_PRESET_TEXT" val="01.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8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331.2&quot;,&quot;top&quot;:&quot;60.85&quot;,&quot;width&quot;:&quot;615.3&quot;,&quot;height&quot;:&quot;347.25&quot;}"/>
  <p:tag name="KSO_WM_SLIDE_ID" val="custom20230898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8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8_9*e*1"/>
  <p:tag name="KSO_WM_UNIT_INDEX" val="1"/>
  <p:tag name="KSO_WM_UNIT_LAYERLEVEL" val="1"/>
  <p:tag name="KSO_WM_UNIT_NOCLEAR" val="0"/>
  <p:tag name="KSO_WM_UNIT_PRESET_TEXT" val="02.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8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SLIDE_CONTENT_AREA" val="{&quot;left&quot;:&quot;331.2&quot;,&quot;top&quot;:&quot;60.85&quot;,&quot;width&quot;:&quot;615.3&quot;,&quot;height&quot;:&quot;347.25&quot;}"/>
  <p:tag name="KSO_WM_SLIDE_ID" val="custom20230898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8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2">
      <a:dk1>
        <a:srgbClr val="000000"/>
      </a:dk1>
      <a:lt1>
        <a:srgbClr val="FFFFFF"/>
      </a:lt1>
      <a:dk2>
        <a:srgbClr val="593613"/>
      </a:dk2>
      <a:lt2>
        <a:srgbClr val="EEE6DC"/>
      </a:lt2>
      <a:accent1>
        <a:srgbClr val="DA9652"/>
      </a:accent1>
      <a:accent2>
        <a:srgbClr val="BFA460"/>
      </a:accent2>
      <a:accent3>
        <a:srgbClr val="A4B16D"/>
      </a:accent3>
      <a:accent4>
        <a:srgbClr val="88BF7B"/>
      </a:accent4>
      <a:accent5>
        <a:srgbClr val="6DCC88"/>
      </a:accent5>
      <a:accent6>
        <a:srgbClr val="52DA96"/>
      </a:accent6>
      <a:hlink>
        <a:srgbClr val="4FB080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宋体</vt:lpstr>
      <vt:lpstr>思源宋体 CN Heavy</vt:lpstr>
      <vt:lpstr>Calibri Light</vt:lpstr>
      <vt:lpstr>Office Theme</vt:lpstr>
      <vt:lpstr>2024年电子科技的飞速发展</vt:lpstr>
      <vt:lpstr>目录</vt:lpstr>
      <vt:lpstr>电子科技的发展历程</vt:lpstr>
      <vt:lpstr>电子科技的发展阶段</vt:lpstr>
      <vt:lpstr>2024年的技术突破</vt:lpstr>
      <vt:lpstr>电子科技的发展趋势</vt:lpstr>
      <vt:lpstr>电子科技的应用领域</vt:lpstr>
      <vt:lpstr>人工智能</vt:lpstr>
      <vt:lpstr>物联网</vt:lpstr>
      <vt:lpstr>云计算</vt:lpstr>
      <vt:lpstr>5G通信技术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2024-09-08T13:19:27.117</cp:lastPrinted>
  <dcterms:created xsi:type="dcterms:W3CDTF">2024-09-08T05:19:27Z</dcterms:created>
  <dcterms:modified xsi:type="dcterms:W3CDTF">2024-09-08T05:19:29Z</dcterms:modified>
</cp:coreProperties>
</file>