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1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27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18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7989E-61EF-465B-B97D-0D1FC3EAE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24700-9808-4BB5-8175-6AC53D42F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26CB9-F6F4-4FF5-B4FC-A5BBABB78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EA36A-599F-41EB-9752-CA2C2C53D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BD2658-E841-43AE-8C97-49892CA28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C1EA85-1DF1-4AFE-967B-75716DDA6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799EFB-92BB-417D-B406-512E1CC28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48A937-24CA-4111-B56D-E4D7FE170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B5087D-E12A-42F0-B9EF-3D7E2201A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245AA-39D0-41C4-943C-8A793FAF8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AF46A-3418-4AD6-9510-2A245DAE1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水墨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署名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060638" y="4460982"/>
            <a:ext cx="428625" cy="191778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8" name="标题" descr="7b0a20202020227461726765744d6f64756c65223a202270726f636573734f6e6c696e65466f6e7473220a7d0a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671955" y="793115"/>
            <a:ext cx="1388110" cy="5585460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演示秋鸿楷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984250" y="793115"/>
            <a:ext cx="747395" cy="499427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eaVert"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MiSans" panose="00000500000000000000" charset="-122"/>
                <a:ea typeface="MiSans" panose="00000500000000000000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-5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水墨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16" y="0"/>
            <a:ext cx="12192000" cy="6858000"/>
          </a:xfrm>
          <a:prstGeom prst="rect">
            <a:avLst/>
          </a:prstGeom>
        </p:spPr>
      </p:pic>
      <p:sp>
        <p:nvSpPr>
          <p:cNvPr id="1048688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9283065" y="114256"/>
            <a:ext cx="2112962" cy="934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7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9489440" y="1048741"/>
            <a:ext cx="1700212" cy="25468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6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3" descr="水墨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8" name="标题"/>
          <p:cNvSpPr txBox="1">
            <a:spLocks noGrp="1"/>
          </p:cNvSpPr>
          <p:nvPr>
            <p:ph type="title" idx="1" hasCustomPrompt="1"/>
            <p:custDataLst>
              <p:tags r:id="rId3"/>
            </p:custDataLst>
          </p:nvPr>
        </p:nvSpPr>
        <p:spPr>
          <a:xfrm>
            <a:off x="3111500" y="793115"/>
            <a:ext cx="2412365" cy="5585460"/>
          </a:xfrm>
          <a:prstGeom prst="rect">
            <a:avLst/>
          </a:prstGeom>
          <a:noFill/>
        </p:spPr>
        <p:txBody>
          <a:bodyPr vert="eaVert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6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2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水墨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8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水墨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6" name="署名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3060638" y="4460982"/>
            <a:ext cx="428625" cy="1917784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618151" y="793214"/>
            <a:ext cx="2442487" cy="5585552"/>
          </a:xfrm>
          <a:prstGeom prst="rect">
            <a:avLst/>
          </a:prstGeom>
          <a:noFill/>
        </p:spPr>
        <p:txBody>
          <a:bodyPr vert="eaVert"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67.xml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水墨4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400" y="1391991"/>
            <a:ext cx="10969200" cy="46956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400" y="365126"/>
            <a:ext cx="10969200" cy="10268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106" r:id="rId2"/>
    <p:sldLayoutId id="2147485107" r:id="rId3"/>
    <p:sldLayoutId id="2147485108" r:id="rId4"/>
    <p:sldLayoutId id="2147485109" r:id="rId5"/>
    <p:sldLayoutId id="2147485110" r:id="rId6"/>
    <p:sldLayoutId id="2147485111" r:id="rId7"/>
    <p:sldLayoutId id="2147485112" r:id="rId8"/>
    <p:sldLayoutId id="2147485113" r:id="rId9"/>
    <p:sldLayoutId id="2147485114" r:id="rId10"/>
    <p:sldLayoutId id="214748511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4000" b="0" i="0" u="none" strike="noStrike" kern="1200" cap="none" spc="-500" normalizeH="0" baseline="0" noProof="1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23" Type="http://schemas.openxmlformats.org/officeDocument/2006/relationships/tags" Target="../tags/tag98.xml" /><Relationship Id="rId24" Type="http://schemas.openxmlformats.org/officeDocument/2006/relationships/tags" Target="../tags/tag99.xml" /><Relationship Id="rId25" Type="http://schemas.openxmlformats.org/officeDocument/2006/relationships/tags" Target="../tags/tag100.xml" /><Relationship Id="rId26" Type="http://schemas.openxmlformats.org/officeDocument/2006/relationships/tags" Target="../tags/tag101.xml" /><Relationship Id="rId27" Type="http://schemas.openxmlformats.org/officeDocument/2006/relationships/tags" Target="../tags/tag102.xml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image" Target="../media/image5.png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16" Type="http://schemas.openxmlformats.org/officeDocument/2006/relationships/tags" Target="../tags/tag133.xml" /><Relationship Id="rId17" Type="http://schemas.openxmlformats.org/officeDocument/2006/relationships/tags" Target="../tags/tag134.xml" /><Relationship Id="rId18" Type="http://schemas.openxmlformats.org/officeDocument/2006/relationships/tags" Target="../tags/tag135.xml" /><Relationship Id="rId19" Type="http://schemas.openxmlformats.org/officeDocument/2006/relationships/tags" Target="../tags/tag136.xml" /><Relationship Id="rId2" Type="http://schemas.openxmlformats.org/officeDocument/2006/relationships/tags" Target="../tags/tag119.xml" /><Relationship Id="rId20" Type="http://schemas.openxmlformats.org/officeDocument/2006/relationships/tags" Target="../tags/tag137.xml" /><Relationship Id="rId21" Type="http://schemas.openxmlformats.org/officeDocument/2006/relationships/tags" Target="../tags/tag138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81.xml" /><Relationship Id="rId4" Type="http://schemas.openxmlformats.org/officeDocument/2006/relationships/tags" Target="../tags/tag1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14" Type="http://schemas.openxmlformats.org/officeDocument/2006/relationships/tags" Target="../tags/tag219.xml" /><Relationship Id="rId15" Type="http://schemas.openxmlformats.org/officeDocument/2006/relationships/tags" Target="../tags/tag220.xml" /><Relationship Id="rId16" Type="http://schemas.openxmlformats.org/officeDocument/2006/relationships/tags" Target="../tags/tag221.xml" /><Relationship Id="rId17" Type="http://schemas.openxmlformats.org/officeDocument/2006/relationships/tags" Target="../tags/tag222.xml" /><Relationship Id="rId18" Type="http://schemas.openxmlformats.org/officeDocument/2006/relationships/tags" Target="../tags/tag223.xml" /><Relationship Id="rId19" Type="http://schemas.openxmlformats.org/officeDocument/2006/relationships/tags" Target="../tags/tag224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46031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近体诗六首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pic>
        <p:nvPicPr>
          <p:cNvPr id="2097179" name="图片 16" descr="0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3837635" y="1524921"/>
            <a:ext cx="623570" cy="593090"/>
          </a:xfrm>
          <a:prstGeom prst="rect">
            <a:avLst/>
          </a:prstGeom>
        </p:spPr>
      </p:pic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3755556" y="1441927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贰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8"/>
            </p:custDataLst>
          </p:nvPr>
        </p:nvSpPr>
        <p:spPr>
          <a:xfrm>
            <a:off x="3803015" y="2317115"/>
            <a:ext cx="20129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近体诗的起源和特点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1" name="图片 22" descr="0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6665500" y="1524921"/>
            <a:ext cx="623570" cy="593090"/>
          </a:xfrm>
          <a:prstGeom prst="rect">
            <a:avLst/>
          </a:prstGeom>
        </p:spPr>
      </p:pic>
      <p:sp>
        <p:nvSpPr>
          <p:cNvPr id="1048796" name="序号"/>
          <p:cNvSpPr txBox="1"/>
          <p:nvPr>
            <p:custDataLst>
              <p:tags r:id="rId10"/>
            </p:custDataLst>
          </p:nvPr>
        </p:nvSpPr>
        <p:spPr>
          <a:xfrm>
            <a:off x="6583421" y="1441927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叁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1"/>
            </p:custDataLst>
          </p:nvPr>
        </p:nvSpPr>
        <p:spPr>
          <a:xfrm>
            <a:off x="6631305" y="2317115"/>
            <a:ext cx="20129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近体诗的格律和韵脚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3" name="图片 28" descr="0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009770" y="1524921"/>
            <a:ext cx="623570" cy="593090"/>
          </a:xfrm>
          <a:prstGeom prst="rect">
            <a:avLst/>
          </a:prstGeom>
        </p:spPr>
      </p:pic>
      <p:sp>
        <p:nvSpPr>
          <p:cNvPr id="1048800" name="序号"/>
          <p:cNvSpPr txBox="1"/>
          <p:nvPr>
            <p:custDataLst>
              <p:tags r:id="rId13"/>
            </p:custDataLst>
          </p:nvPr>
        </p:nvSpPr>
        <p:spPr>
          <a:xfrm>
            <a:off x="927691" y="1441927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壹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4"/>
            </p:custDataLst>
          </p:nvPr>
        </p:nvSpPr>
        <p:spPr>
          <a:xfrm>
            <a:off x="975360" y="2317115"/>
            <a:ext cx="20129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目录标题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5" name="图片 34" descr="06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9493365" y="1524921"/>
            <a:ext cx="623570" cy="593090"/>
          </a:xfrm>
          <a:prstGeom prst="rect">
            <a:avLst/>
          </a:prstGeom>
        </p:spPr>
      </p:pic>
      <p:sp>
        <p:nvSpPr>
          <p:cNvPr id="1048804" name="序号"/>
          <p:cNvSpPr txBox="1"/>
          <p:nvPr>
            <p:custDataLst>
              <p:tags r:id="rId16"/>
            </p:custDataLst>
          </p:nvPr>
        </p:nvSpPr>
        <p:spPr>
          <a:xfrm>
            <a:off x="9411286" y="1441927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肆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7"/>
            </p:custDataLst>
          </p:nvPr>
        </p:nvSpPr>
        <p:spPr>
          <a:xfrm>
            <a:off x="9458960" y="2317115"/>
            <a:ext cx="20129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近体诗的意境和意象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7" name="图片 58" descr="06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251568" y="4188607"/>
            <a:ext cx="623570" cy="593090"/>
          </a:xfrm>
          <a:prstGeom prst="rect">
            <a:avLst/>
          </a:prstGeom>
        </p:spPr>
      </p:pic>
      <p:sp>
        <p:nvSpPr>
          <p:cNvPr id="1048808" name="序号"/>
          <p:cNvSpPr txBox="1"/>
          <p:nvPr>
            <p:custDataLst>
              <p:tags r:id="rId19"/>
            </p:custDataLst>
          </p:nvPr>
        </p:nvSpPr>
        <p:spPr>
          <a:xfrm>
            <a:off x="5169489" y="4105613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陆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20"/>
            </p:custDataLst>
          </p:nvPr>
        </p:nvSpPr>
        <p:spPr>
          <a:xfrm>
            <a:off x="5217160" y="4980940"/>
            <a:ext cx="20129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近体诗的影响和价值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89" name="图片 64" descr="06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079433" y="4188607"/>
            <a:ext cx="623570" cy="593090"/>
          </a:xfrm>
          <a:prstGeom prst="rect">
            <a:avLst/>
          </a:prstGeom>
        </p:spPr>
      </p:pic>
      <p:sp>
        <p:nvSpPr>
          <p:cNvPr id="1048812" name="序号"/>
          <p:cNvSpPr txBox="1"/>
          <p:nvPr>
            <p:custDataLst>
              <p:tags r:id="rId22"/>
            </p:custDataLst>
          </p:nvPr>
        </p:nvSpPr>
        <p:spPr>
          <a:xfrm>
            <a:off x="7997354" y="4131013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柒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23"/>
            </p:custDataLst>
          </p:nvPr>
        </p:nvSpPr>
        <p:spPr>
          <a:xfrm>
            <a:off x="8044815" y="4980940"/>
            <a:ext cx="20129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总结和展望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pic>
        <p:nvPicPr>
          <p:cNvPr id="2097191" name="图片 70" descr="06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423703" y="4188607"/>
            <a:ext cx="623570" cy="593090"/>
          </a:xfrm>
          <a:prstGeom prst="rect">
            <a:avLst/>
          </a:prstGeom>
        </p:spPr>
      </p:pic>
      <p:sp>
        <p:nvSpPr>
          <p:cNvPr id="1048816" name="序号"/>
          <p:cNvSpPr txBox="1"/>
          <p:nvPr>
            <p:custDataLst>
              <p:tags r:id="rId25"/>
            </p:custDataLst>
          </p:nvPr>
        </p:nvSpPr>
        <p:spPr>
          <a:xfrm>
            <a:off x="2341624" y="4105613"/>
            <a:ext cx="758580" cy="696342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72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>
                <a:solidFill>
                  <a:schemeClr val="accent6"/>
                </a:solidFill>
                <a:latin typeface="+mj-ea"/>
                <a:ea typeface="+mj-ea"/>
                <a:cs typeface="MiSans Normal" panose="00000500000000000000" charset="-122"/>
              </a:rPr>
              <a:t>伍</a:t>
            </a:r>
            <a:endParaRPr lang="en-US" sz="4400">
              <a:solidFill>
                <a:schemeClr val="accent6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6"/>
            </p:custDataLst>
          </p:nvPr>
        </p:nvSpPr>
        <p:spPr>
          <a:xfrm>
            <a:off x="2389505" y="4980940"/>
            <a:ext cx="20129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687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-5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近体诗的代表诗人和作品</a:t>
            </a:r>
            <a:endParaRPr lang="zh-CN" altLang="en-US" sz="3200" spc="-5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添加文档标题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2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近体诗的起源和特点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近体诗的定义</a:t>
            </a:r>
            <a:endParaRPr lang="zh-CN" altLang="en-US"/>
          </a:p>
        </p:txBody>
      </p:sp>
      <p:sp>
        <p:nvSpPr>
          <p:cNvPr id="104891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近体诗是中国古代诗歌的一种形式，起源于唐代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特点：讲究格律、对仗、押韵等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形式：五言、七言等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代表作品：杜甫的《春望》、白居易的《琵琶行》等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近体诗的形成</a:t>
            </a:r>
            <a:endParaRPr lang="zh-CN" altLang="en-US"/>
          </a:p>
        </p:txBody>
      </p:sp>
      <p:sp>
        <p:nvSpPr>
          <p:cNvPr id="10489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起源：起源于南北朝时期，由南朝的永明体和北朝的齐梁体融合而成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发展：唐代达到鼎盛，成为诗歌的主要形式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影响：对后世诗歌创作产生了深远影响，成为中华文化的瑰宝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特点：讲究格律，注重对仗，讲究声韵和谐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近体诗的特点</a:t>
            </a:r>
            <a:endParaRPr lang="zh-CN" altLang="en-US"/>
          </a:p>
        </p:txBody>
      </p:sp>
      <p:sp>
        <p:nvSpPr>
          <p:cNvPr id="104904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格律严谨：讲究平仄、对仗、押韵等格律要求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语言精炼：注重语言的简洁、凝练和含蓄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意境深远：注重意境的营造和表达，追求意境的深远和优美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情感丰富：表达诗人的情感和思想，具有强烈的抒情性和艺术性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7222"/>
          </a:bodyPr>
          <a:lstStyle/>
          <a:p>
            <a:r>
              <a:rPr lang="zh-CN" altLang="en-US"/>
              <a:t>近体诗的格律和韵脚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近体诗的格律</a:t>
            </a:r>
            <a:endParaRPr lang="zh-CN" altLang="en-US"/>
          </a:p>
        </p:txBody>
      </p:sp>
      <p:sp>
        <p:nvSpPr>
          <p:cNvPr id="104913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近体诗的格律包括平仄、对仗、押韵等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平仄：近体诗的平仄要求严格，分为平声和仄声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对仗：近体诗的对仗要求工整，分为对仗和对偶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押韵：近体诗的押韵要求严格，分为首句押韵和尾句押韵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近体诗的韵脚</a:t>
            </a:r>
            <a:endParaRPr lang="zh-CN" altLang="en-US"/>
          </a:p>
        </p:txBody>
      </p:sp>
      <p:sp>
        <p:nvSpPr>
          <p:cNvPr id="10491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韵脚是近体诗的重要组成部分，决定了诗歌的音韵和节奏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近体诗的韵脚通常位于诗句的最后一个字，称为“韵脚字”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韵脚字的选择需要遵循一定的规则，如平仄、声调等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近体诗的韵脚通常需要与前后诗句的韵脚字相呼应，形成和谐的音韵效果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近体诗的平仄</a:t>
            </a:r>
            <a:endParaRPr lang="zh-CN" altLang="en-US"/>
          </a:p>
        </p:txBody>
      </p:sp>
      <p:sp>
        <p:nvSpPr>
          <p:cNvPr id="10492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平仄规则：近体诗的平仄规则是按照一定的规律排列的，如“平平仄仄平平仄”等。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平仄变化：近体诗的平仄可以变化，如“平平仄仄仄平平”等。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平仄对仗：近体诗的平仄对仗是指上下句的平仄相对，如“平平仄仄平平仄，仄仄平平仄仄平”等。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平仄押韵：近体诗的平仄押韵是指诗句的平仄和韵脚要一致，如“平平仄仄平平仄，仄仄平平仄仄平”等。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8611"/>
          </a:bodyPr>
          <a:lstStyle/>
          <a:p>
            <a:r>
              <a:rPr lang="zh-CN" altLang="en-US"/>
              <a:t>近体诗的意境和意象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近体诗的意境</a:t>
            </a:r>
            <a:endParaRPr lang="zh-CN" altLang="en-US"/>
          </a:p>
        </p:txBody>
      </p:sp>
      <p:sp>
        <p:nvSpPr>
          <p:cNvPr id="104932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意境：指诗歌所描绘的境界和氛围，是诗人通过语言、形象、情感等手段创造出来的艺术世界。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特点：近体诗的意境具有含蓄、深沉、隽永的特点，往往通过景物、人物、事件等来表达诗人的情感和思想。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意象：指诗歌中具有象征意义的形象或事物，是诗人表达意境的重要手段。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作用：近体诗的意境和意象可以传达诗人的情感和思想，使读者产生共鸣，感受到诗歌的美感和艺术魅力。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近体诗的意象</a:t>
            </a:r>
            <a:endParaRPr lang="zh-CN" altLang="en-US"/>
          </a:p>
        </p:txBody>
      </p:sp>
      <p:sp>
        <p:nvSpPr>
          <p:cNvPr id="104938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山水田园：描绘自然风光，表达对自然的热爱和向往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8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花鸟虫鱼：描绘动植物，表达对生命的赞美和珍视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9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历史人物：描绘历史人物，表达对历史的尊重和传承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9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情感表达：通过意象表达诗人的情感，如思念、感慨、爱国等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近体诗的象征手法</a:t>
            </a:r>
            <a:endParaRPr lang="zh-CN" altLang="en-US"/>
          </a:p>
        </p:txBody>
      </p:sp>
      <p:sp>
        <p:nvSpPr>
          <p:cNvPr id="1049438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比喻：通过比喻来表达诗人的情感和思想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4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象征：通过象征来表达诗人的情感和思想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拟人：通过拟人来表达诗人的情感和思想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夸张：通过夸张来表达诗人的情感和思想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反衬：通过反衬来表达诗人的情感和思想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借景抒情：通过借景抒情来表达诗人的情感和思想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8611"/>
          </a:bodyPr>
          <a:lstStyle/>
          <a:p>
            <a:r>
              <a:rPr lang="zh-CN" altLang="en-US"/>
              <a:t>近体诗的代表诗人和作品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https://d.book118.com/588046031002006040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1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custom2023030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78.xml><?xml version="1.0" encoding="utf-8"?>
<p:tagLst xmlns:p="http://schemas.openxmlformats.org/presentationml/2006/main">
  <p:tag name="KSO_WM_BEAUTIFY_FLAG" val="#wm#"/>
  <p:tag name="KSO_WM_SLIDE_CONTENT_AREA" val="{&quot;left&quot;:&quot;40.5&quot;,&quot;top&quot;:&quot;36.55&quot;,&quot;width&quot;:&quot;288.75&quot;,&quot;height&quot;:&quot;475.2&quot;}"/>
  <p:tag name="KSO_WM_SLIDE_ID" val="custom2023030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2_2"/>
  <p:tag name="KSO_WM_UNIT_INDEX" val="1_2_2"/>
  <p:tag name="KSO_WM_UNIT_LAYERLEVEL" val="1_1_1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2_1"/>
  <p:tag name="KSO_WM_UNIT_INDEX" val="1_2_1"/>
  <p:tag name="KSO_WM_UNIT_LAYERLEVEL" val="1_1_1"/>
  <p:tag name="KSO_WM_UNIT_PRESET_TEXT" val="贰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3_2"/>
  <p:tag name="KSO_WM_UNIT_INDEX" val="1_3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3_1"/>
  <p:tag name="KSO_WM_UNIT_INDEX" val="1_3_1"/>
  <p:tag name="KSO_WM_UNIT_LAYERLEVEL" val="1_1_1"/>
  <p:tag name="KSO_WM_UNIT_PRESET_TEXT" val="叁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1_2"/>
  <p:tag name="KSO_WM_UNIT_INDEX" val="1_1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1_1"/>
  <p:tag name="KSO_WM_UNIT_INDEX" val="1_1_1"/>
  <p:tag name="KSO_WM_UNIT_LAYERLEVEL" val="1_1_1"/>
  <p:tag name="KSO_WM_UNIT_PRESET_TEXT" val="壹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4_2"/>
  <p:tag name="KSO_WM_UNIT_INDEX" val="1_4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4_1"/>
  <p:tag name="KSO_WM_UNIT_INDEX" val="1_4_1"/>
  <p:tag name="KSO_WM_UNIT_LAYERLEVEL" val="1_1_1"/>
  <p:tag name="KSO_WM_UNIT_PRESET_TEXT" val="肆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6_2"/>
  <p:tag name="KSO_WM_UNIT_INDEX" val="1_6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6_1"/>
  <p:tag name="KSO_WM_UNIT_INDEX" val="1_6_1"/>
  <p:tag name="KSO_WM_UNIT_LAYERLEVEL" val="1_1_1"/>
  <p:tag name="KSO_WM_UNIT_PRESET_TEXT" val="陆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7_2"/>
  <p:tag name="KSO_WM_UNIT_INDEX" val="1_7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7_1"/>
  <p:tag name="KSO_WM_UNIT_INDEX" val="1_7_1"/>
  <p:tag name="KSO_WM_UNIT_LAYERLEVEL" val="1_1_1"/>
  <p:tag name="KSO_WM_UNIT_PRESET_TEXT" val="柒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5_2"/>
  <p:tag name="KSO_WM_UNIT_INDEX" val="1_5_2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i*1_5_1"/>
  <p:tag name="KSO_WM_UNIT_INDEX" val="1_5_1"/>
  <p:tag name="KSO_WM_UNIT_LAYERLEVEL" val="1_1_1"/>
  <p:tag name="KSO_WM_UNIT_PRESET_TEXT" val="伍"/>
  <p:tag name="KSO_WM_UNIT_SUBTYPE" val="d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84.7124409448819,&quot;width&quot;:828.9034645669292}"/>
  <p:tag name="KSO_WM_TAG_VERSION" val="1.0"/>
  <p:tag name="KSO_WM_TEMPLATE_CATEGORY" val="custom"/>
  <p:tag name="KSO_WM_TEMPLATE_INDEX" val="20230306"/>
  <p:tag name="KSO_WM_UNIT_COMPATIBLE" val="0"/>
  <p:tag name="KSO_WM_UNIT_DIAGRAM_ISNUMVISUAL" val="0"/>
  <p:tag name="KSO_WM_UNIT_DIAGRAM_ISREFERUNIT" val="0"/>
  <p:tag name="KSO_WM_UNIT_HIGHLIGHT" val="0"/>
  <p:tag name="KSO_WM_UNIT_ID" val="custom20230306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6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6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SLIDE_CONTENT_AREA" val="{&quot;left&quot;:&quot;213.65&quot;,&quot;top&quot;:&quot;36.55&quot;,&quot;width&quot;:&quot;322.1&quot;,&quot;height&quot;:&quot;475.2&quot;}"/>
  <p:tag name="KSO_WM_SLIDE_ID" val="custom20230306_9"/>
  <p:tag name="KSO_WM_SLIDE_INDEX" val="9"/>
  <p:tag name="KSO_WM_SLIDE_ITEM_CNT" val="0"/>
  <p:tag name="KSO_WM_SLIDE_LAYOUT" val="a"/>
  <p:tag name="KSO_WM_SLIDE_LAYOUT_CNT" val="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6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6">
      <a:dk1>
        <a:sysClr val="windowText" lastClr="000000"/>
      </a:dk1>
      <a:lt1>
        <a:sysClr val="window" lastClr="FFFFFF"/>
      </a:lt1>
      <a:dk2>
        <a:srgbClr val="333333"/>
      </a:dk2>
      <a:lt2>
        <a:srgbClr val="E5E8E6"/>
      </a:lt2>
      <a:accent1>
        <a:srgbClr val="7D9085"/>
      </a:accent1>
      <a:accent2>
        <a:srgbClr val="8B8D85"/>
      </a:accent2>
      <a:accent3>
        <a:srgbClr val="998B84"/>
      </a:accent3>
      <a:accent4>
        <a:srgbClr val="A78884"/>
      </a:accent4>
      <a:accent5>
        <a:srgbClr val="B58683"/>
      </a:accent5>
      <a:accent6>
        <a:srgbClr val="C38383"/>
      </a:accent6>
      <a:hlink>
        <a:srgbClr val="658BD5"/>
      </a:hlink>
      <a:folHlink>
        <a:srgbClr val="A16AA5"/>
      </a:folHlink>
    </a:clrScheme>
    <a:fontScheme name="自定义 85">
      <a:majorFont>
        <a:latin typeface="汉仪古隶简"/>
        <a:ea typeface="汉仪古隶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汉仪古隶简</vt:lpstr>
      <vt:lpstr>MiSans Normal</vt:lpstr>
      <vt:lpstr>MiSans</vt:lpstr>
      <vt:lpstr>Wingdings</vt:lpstr>
      <vt:lpstr>演示秋鸿楷</vt:lpstr>
      <vt:lpstr>Calibri Light</vt:lpstr>
      <vt:lpstr>宋体</vt:lpstr>
      <vt:lpstr>微软雅黑</vt:lpstr>
      <vt:lpstr>Office Theme</vt:lpstr>
      <vt:lpstr>近体诗六首</vt:lpstr>
      <vt:lpstr>目录</vt:lpstr>
      <vt:lpstr>添加文档标题</vt:lpstr>
      <vt:lpstr>近体诗的起源和特点</vt:lpstr>
      <vt:lpstr>近体诗的定义</vt:lpstr>
      <vt:lpstr>近体诗的形成</vt:lpstr>
      <vt:lpstr>近体诗的特点</vt:lpstr>
      <vt:lpstr>近体诗的格律和韵脚</vt:lpstr>
      <vt:lpstr>近体诗的格律</vt:lpstr>
      <vt:lpstr>近体诗的韵脚</vt:lpstr>
      <vt:lpstr>近体诗的平仄</vt:lpstr>
      <vt:lpstr>近体诗的意境和意象</vt:lpstr>
      <vt:lpstr>近体诗的意境</vt:lpstr>
      <vt:lpstr>近体诗的意象</vt:lpstr>
      <vt:lpstr>近体诗的象征手法</vt:lpstr>
      <vt:lpstr>近体诗的代表诗人和作品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2024-09-18T02:14:58.436</cp:lastPrinted>
  <dcterms:created xsi:type="dcterms:W3CDTF">2024-09-17T18:14:58Z</dcterms:created>
  <dcterms:modified xsi:type="dcterms:W3CDTF">2024-09-17T18:15:04Z</dcterms:modified>
</cp:coreProperties>
</file>