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B4F68-1340-4A2B-829F-7DDADF81A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DA552-92C8-4E77-A4E0-61DF10407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C42C5-7A3B-4923-AC42-6346C7DF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81E8A-33A3-4525-8257-B68EA3E56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B25A03-7B9A-406A-9DC3-AE1C644F1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047E1-AD3C-470F-BC97-04C6A0DAF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11B93-13EF-495D-AF5D-8BCC8E8D8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DA0BA-C795-4323-9460-E2339AFC6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A621A-50F3-4319-87E5-5266CAAB4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31132-6825-4B3D-92CD-B8D6DA1EF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511A0-B52C-491F-A0CA-DB3D2EB72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7050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定额与消耗量定额区别介绍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定额概述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消耗量定额概述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定额与消耗量定额区别分析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定额与消耗量定额的联系与影响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定额与消耗量定额在建筑工程中的应用案例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定额与消耗量定额的发展趋势与展望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定额概述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定额定义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定额是指在一定条件下规定的消耗量或完成一定任务的数量标准。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定额是企业管理、生产、服务等方面进行计划、协调和控制的重要手段。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定额可以反映企业的生产技术水平、管理水平和经济效益。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可分为施工定额、预算定额、材料定额、劳动定额等。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按照定额的用途分类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可分为先进定额、平均定额和较低水平的定额。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按照定额的水平分类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可分为全国通用定额和地方定额。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按照定额的适用范围分类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定额的分类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建筑工程领域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建筑工程定额是建筑工程中各项消耗量和完成量的规定，包括劳动定额、材料定额、机械台班定额等，是编制工程预算、进行成本控制和结算的依据。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物流运输领域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物流定额是衡量物流运输企业经济合理的各项技术经济指标，包括运输工作量定额、装卸工作量定额等，用于评估物流企业的生产效率和经济效益。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工业制造领域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工业制造领域的定额涉及生产过程中的各种消耗和数量标准，如工时定额、材料消耗定额等，是制定生产计划、控制成本的重要依据。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定额的应用领域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消耗量定额概述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879" b="36879"/>
          <a:stretch>
            <a:fillRect/>
          </a:stretch>
        </p:blipFill>
        <p:spPr>
          <a:xfrm>
            <a:off x="-26988" y="3625850"/>
            <a:ext cx="12244388" cy="321309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8501063" y="1157288"/>
            <a:ext cx="577786" cy="84106"/>
            <a:chOff x="8501063" y="1157288"/>
            <a:chExt cx="577786" cy="84106"/>
          </a:xfrm>
        </p:grpSpPr>
        <p:sp>
          <p:nvSpPr>
            <p:cNvPr id="4" name="AutoShape 4"/>
            <p:cNvSpPr/>
            <p:nvPr/>
          </p:nvSpPr>
          <p:spPr>
            <a:xfrm>
              <a:off x="8501063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8666131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8829675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8994743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7823161" y="1442835"/>
            <a:ext cx="3771900" cy="1619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耗量定额是指在正常生产条件下，为生产单位合格产品或完成单位工作量所规定的直接材料消耗标准。它通常是根据历史统计数据、生产实践和相关技术标准制定而成的。消耗量定额是一种控制指标，旨在保证生产过程的经济性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消耗量定额定义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4025932" y="2503456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191000" y="2665381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780056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945219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35" name="Freeform 35"/>
          <p:cNvSpPr/>
          <p:nvPr/>
        </p:nvSpPr>
        <p:spPr>
          <a:xfrm>
            <a:off x="2214563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379631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03193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68357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9" name="Group 39"/>
          <p:cNvGrpSpPr/>
          <p:nvPr/>
        </p:nvGrpSpPr>
        <p:grpSpPr>
          <a:xfrm>
            <a:off x="4547759" y="2986659"/>
            <a:ext cx="556450" cy="625888"/>
            <a:chOff x="4547759" y="2986659"/>
            <a:chExt cx="556450" cy="625888"/>
          </a:xfrm>
        </p:grpSpPr>
        <p:sp>
          <p:nvSpPr>
            <p:cNvPr id="40" name="Freeform 40"/>
            <p:cNvSpPr/>
            <p:nvPr/>
          </p:nvSpPr>
          <p:spPr>
            <a:xfrm>
              <a:off x="4547759" y="2986659"/>
              <a:ext cx="556450" cy="625888"/>
            </a:xfrm>
            <a:custGeom>
              <a:rect l="l" t="t" r="r" b="b"/>
              <a:pathLst>
                <a:path w="320" h="360">
                  <a:moveTo>
                    <a:pt x="300" y="0"/>
                  </a:moveTo>
                  <a:cubicBezTo>
                    <a:pt x="256" y="0"/>
                    <a:pt x="256" y="0"/>
                    <a:pt x="256" y="0"/>
                  </a:cubicBezTo>
                  <a:cubicBezTo>
                    <a:pt x="245" y="0"/>
                    <a:pt x="240" y="9"/>
                    <a:pt x="240" y="20"/>
                  </a:cubicBezTo>
                  <a:cubicBezTo>
                    <a:pt x="240" y="360"/>
                    <a:pt x="240" y="360"/>
                    <a:pt x="240" y="360"/>
                  </a:cubicBezTo>
                  <a:cubicBezTo>
                    <a:pt x="320" y="360"/>
                    <a:pt x="320" y="360"/>
                    <a:pt x="320" y="360"/>
                  </a:cubicBezTo>
                  <a:cubicBezTo>
                    <a:pt x="320" y="20"/>
                    <a:pt x="320" y="20"/>
                    <a:pt x="320" y="20"/>
                  </a:cubicBezTo>
                  <a:cubicBezTo>
                    <a:pt x="320" y="9"/>
                    <a:pt x="311" y="0"/>
                    <a:pt x="300" y="0"/>
                  </a:cubicBezTo>
                  <a:close/>
                  <a:moveTo>
                    <a:pt x="180" y="120"/>
                  </a:moveTo>
                  <a:cubicBezTo>
                    <a:pt x="136" y="120"/>
                    <a:pt x="136" y="120"/>
                    <a:pt x="136" y="120"/>
                  </a:cubicBezTo>
                  <a:cubicBezTo>
                    <a:pt x="125" y="120"/>
                    <a:pt x="120" y="129"/>
                    <a:pt x="120" y="140"/>
                  </a:cubicBezTo>
                  <a:cubicBezTo>
                    <a:pt x="120" y="360"/>
                    <a:pt x="120" y="360"/>
                    <a:pt x="120" y="360"/>
                  </a:cubicBezTo>
                  <a:cubicBezTo>
                    <a:pt x="200" y="360"/>
                    <a:pt x="200" y="360"/>
                    <a:pt x="200" y="360"/>
                  </a:cubicBezTo>
                  <a:cubicBezTo>
                    <a:pt x="200" y="140"/>
                    <a:pt x="200" y="140"/>
                    <a:pt x="200" y="140"/>
                  </a:cubicBezTo>
                  <a:cubicBezTo>
                    <a:pt x="200" y="129"/>
                    <a:pt x="191" y="120"/>
                    <a:pt x="180" y="120"/>
                  </a:cubicBezTo>
                  <a:close/>
                  <a:moveTo>
                    <a:pt x="60" y="240"/>
                  </a:moveTo>
                  <a:cubicBezTo>
                    <a:pt x="16" y="240"/>
                    <a:pt x="16" y="240"/>
                    <a:pt x="16" y="240"/>
                  </a:cubicBezTo>
                  <a:cubicBezTo>
                    <a:pt x="5" y="240"/>
                    <a:pt x="0" y="249"/>
                    <a:pt x="0" y="260"/>
                  </a:cubicBezTo>
                  <a:cubicBezTo>
                    <a:pt x="0" y="360"/>
                    <a:pt x="0" y="360"/>
                    <a:pt x="0" y="360"/>
                  </a:cubicBezTo>
                  <a:cubicBezTo>
                    <a:pt x="80" y="360"/>
                    <a:pt x="80" y="360"/>
                    <a:pt x="80" y="360"/>
                  </a:cubicBezTo>
                  <a:cubicBezTo>
                    <a:pt x="80" y="260"/>
                    <a:pt x="80" y="260"/>
                    <a:pt x="80" y="260"/>
                  </a:cubicBezTo>
                  <a:cubicBezTo>
                    <a:pt x="80" y="249"/>
                    <a:pt x="71" y="240"/>
                    <a:pt x="60" y="24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882110" y="3016758"/>
            <a:ext cx="642461" cy="594265"/>
            <a:chOff x="882110" y="3016758"/>
            <a:chExt cx="642461" cy="594265"/>
          </a:xfrm>
        </p:grpSpPr>
        <p:sp>
          <p:nvSpPr>
            <p:cNvPr id="42" name="Freeform 42"/>
            <p:cNvSpPr/>
            <p:nvPr/>
          </p:nvSpPr>
          <p:spPr>
            <a:xfrm>
              <a:off x="882110" y="3016758"/>
              <a:ext cx="642461" cy="594265"/>
            </a:xfrm>
            <a:custGeom>
              <a:rect l="l" t="t" r="r" b="b"/>
              <a:pathLst>
                <a:path w="68" h="62">
                  <a:moveTo>
                    <a:pt x="45" y="35"/>
                  </a:moveTo>
                  <a:cubicBezTo>
                    <a:pt x="45" y="35"/>
                    <a:pt x="45" y="36"/>
                    <a:pt x="45" y="36"/>
                  </a:cubicBezTo>
                  <a:cubicBezTo>
                    <a:pt x="39" y="36"/>
                    <a:pt x="39" y="36"/>
                    <a:pt x="39" y="36"/>
                  </a:cubicBezTo>
                  <a:cubicBezTo>
                    <a:pt x="39" y="37"/>
                    <a:pt x="38" y="38"/>
                    <a:pt x="38" y="39"/>
                  </a:cubicBezTo>
                  <a:cubicBezTo>
                    <a:pt x="39" y="41"/>
                    <a:pt x="40" y="42"/>
                    <a:pt x="41" y="43"/>
                  </a:cubicBezTo>
                  <a:cubicBezTo>
                    <a:pt x="41" y="43"/>
                    <a:pt x="41" y="44"/>
                    <a:pt x="41" y="44"/>
                  </a:cubicBezTo>
                  <a:cubicBezTo>
                    <a:pt x="41" y="44"/>
                    <a:pt x="41" y="44"/>
                    <a:pt x="41" y="45"/>
                  </a:cubicBezTo>
                  <a:cubicBezTo>
                    <a:pt x="40" y="46"/>
                    <a:pt x="36" y="50"/>
                    <a:pt x="35" y="50"/>
                  </a:cubicBezTo>
                  <a:cubicBezTo>
                    <a:pt x="35" y="50"/>
                    <a:pt x="35" y="50"/>
                    <a:pt x="35" y="50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0" y="47"/>
                    <a:pt x="29" y="47"/>
                    <a:pt x="28" y="48"/>
                  </a:cubicBezTo>
                  <a:cubicBezTo>
                    <a:pt x="28" y="49"/>
                    <a:pt x="27" y="51"/>
                    <a:pt x="27" y="53"/>
                  </a:cubicBezTo>
                  <a:cubicBezTo>
                    <a:pt x="27" y="54"/>
                    <a:pt x="26" y="54"/>
                    <a:pt x="26" y="54"/>
                  </a:cubicBezTo>
                  <a:cubicBezTo>
                    <a:pt x="19" y="54"/>
                    <a:pt x="19" y="54"/>
                    <a:pt x="19" y="54"/>
                  </a:cubicBezTo>
                  <a:cubicBezTo>
                    <a:pt x="19" y="54"/>
                    <a:pt x="18" y="54"/>
                    <a:pt x="18" y="53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6" y="47"/>
                    <a:pt x="16" y="47"/>
                    <a:pt x="15" y="47"/>
                  </a:cubicBezTo>
                  <a:cubicBezTo>
                    <a:pt x="11" y="50"/>
                    <a:pt x="11" y="50"/>
                    <a:pt x="11" y="50"/>
                  </a:cubicBezTo>
                  <a:cubicBezTo>
                    <a:pt x="10" y="50"/>
                    <a:pt x="10" y="50"/>
                    <a:pt x="10" y="50"/>
                  </a:cubicBezTo>
                  <a:cubicBezTo>
                    <a:pt x="10" y="50"/>
                    <a:pt x="9" y="50"/>
                    <a:pt x="9" y="50"/>
                  </a:cubicBezTo>
                  <a:cubicBezTo>
                    <a:pt x="8" y="49"/>
                    <a:pt x="4" y="45"/>
                    <a:pt x="4" y="44"/>
                  </a:cubicBezTo>
                  <a:cubicBezTo>
                    <a:pt x="4" y="44"/>
                    <a:pt x="4" y="44"/>
                    <a:pt x="4" y="43"/>
                  </a:cubicBezTo>
                  <a:cubicBezTo>
                    <a:pt x="5" y="42"/>
                    <a:pt x="6" y="41"/>
                    <a:pt x="7" y="39"/>
                  </a:cubicBezTo>
                  <a:cubicBezTo>
                    <a:pt x="7" y="38"/>
                    <a:pt x="6" y="37"/>
                    <a:pt x="6" y="36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0" y="35"/>
                    <a:pt x="0" y="35"/>
                    <a:pt x="0" y="34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27"/>
                    <a:pt x="0" y="27"/>
                    <a:pt x="1" y="27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5"/>
                    <a:pt x="7" y="24"/>
                    <a:pt x="7" y="23"/>
                  </a:cubicBezTo>
                  <a:cubicBezTo>
                    <a:pt x="6" y="22"/>
                    <a:pt x="5" y="20"/>
                    <a:pt x="4" y="19"/>
                  </a:cubicBezTo>
                  <a:cubicBezTo>
                    <a:pt x="4" y="19"/>
                    <a:pt x="4" y="19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5" y="17"/>
                    <a:pt x="9" y="12"/>
                    <a:pt x="10" y="12"/>
                  </a:cubicBezTo>
                  <a:cubicBezTo>
                    <a:pt x="10" y="12"/>
                    <a:pt x="10" y="12"/>
                    <a:pt x="11" y="13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6" y="15"/>
                    <a:pt x="16" y="15"/>
                    <a:pt x="17" y="15"/>
                  </a:cubicBezTo>
                  <a:cubicBezTo>
                    <a:pt x="18" y="13"/>
                    <a:pt x="18" y="11"/>
                    <a:pt x="18" y="9"/>
                  </a:cubicBezTo>
                  <a:cubicBezTo>
                    <a:pt x="18" y="9"/>
                    <a:pt x="19" y="8"/>
                    <a:pt x="19" y="8"/>
                  </a:cubicBezTo>
                  <a:cubicBezTo>
                    <a:pt x="26" y="8"/>
                    <a:pt x="26" y="8"/>
                    <a:pt x="26" y="8"/>
                  </a:cubicBezTo>
                  <a:cubicBezTo>
                    <a:pt x="26" y="8"/>
                    <a:pt x="27" y="9"/>
                    <a:pt x="27" y="9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9" y="15"/>
                    <a:pt x="30" y="15"/>
                    <a:pt x="31" y="16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6" y="12"/>
                    <a:pt x="36" y="12"/>
                    <a:pt x="36" y="13"/>
                  </a:cubicBezTo>
                  <a:cubicBezTo>
                    <a:pt x="37" y="13"/>
                    <a:pt x="41" y="17"/>
                    <a:pt x="41" y="18"/>
                  </a:cubicBezTo>
                  <a:cubicBezTo>
                    <a:pt x="41" y="19"/>
                    <a:pt x="41" y="19"/>
                    <a:pt x="41" y="19"/>
                  </a:cubicBezTo>
                  <a:cubicBezTo>
                    <a:pt x="40" y="20"/>
                    <a:pt x="39" y="22"/>
                    <a:pt x="38" y="23"/>
                  </a:cubicBezTo>
                  <a:cubicBezTo>
                    <a:pt x="38" y="24"/>
                    <a:pt x="39" y="25"/>
                    <a:pt x="39" y="26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8"/>
                  </a:cubicBezTo>
                  <a:lnTo>
                    <a:pt x="45" y="35"/>
                  </a:lnTo>
                  <a:close/>
                  <a:moveTo>
                    <a:pt x="23" y="22"/>
                  </a:moveTo>
                  <a:cubicBezTo>
                    <a:pt x="18" y="22"/>
                    <a:pt x="13" y="26"/>
                    <a:pt x="13" y="31"/>
                  </a:cubicBezTo>
                  <a:cubicBezTo>
                    <a:pt x="13" y="36"/>
                    <a:pt x="18" y="40"/>
                    <a:pt x="23" y="40"/>
                  </a:cubicBezTo>
                  <a:cubicBezTo>
                    <a:pt x="28" y="40"/>
                    <a:pt x="32" y="36"/>
                    <a:pt x="32" y="31"/>
                  </a:cubicBezTo>
                  <a:cubicBezTo>
                    <a:pt x="32" y="26"/>
                    <a:pt x="28" y="22"/>
                    <a:pt x="23" y="22"/>
                  </a:cubicBezTo>
                  <a:close/>
                  <a:moveTo>
                    <a:pt x="68" y="15"/>
                  </a:moveTo>
                  <a:cubicBezTo>
                    <a:pt x="68" y="16"/>
                    <a:pt x="64" y="16"/>
                    <a:pt x="63" y="16"/>
                  </a:cubicBezTo>
                  <a:cubicBezTo>
                    <a:pt x="63" y="17"/>
                    <a:pt x="62" y="18"/>
                    <a:pt x="62" y="18"/>
                  </a:cubicBezTo>
                  <a:cubicBezTo>
                    <a:pt x="62" y="19"/>
                    <a:pt x="64" y="23"/>
                    <a:pt x="64" y="23"/>
                  </a:cubicBezTo>
                  <a:cubicBezTo>
                    <a:pt x="64" y="23"/>
                    <a:pt x="64" y="23"/>
                    <a:pt x="64" y="24"/>
                  </a:cubicBezTo>
                  <a:cubicBezTo>
                    <a:pt x="63" y="24"/>
                    <a:pt x="59" y="26"/>
                    <a:pt x="59" y="26"/>
                  </a:cubicBezTo>
                  <a:cubicBezTo>
                    <a:pt x="59" y="26"/>
                    <a:pt x="56" y="22"/>
                    <a:pt x="56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4" y="22"/>
                    <a:pt x="54" y="22"/>
                    <a:pt x="54" y="22"/>
                  </a:cubicBezTo>
                  <a:cubicBezTo>
                    <a:pt x="53" y="22"/>
                    <a:pt x="50" y="26"/>
                    <a:pt x="50" y="26"/>
                  </a:cubicBezTo>
                  <a:cubicBezTo>
                    <a:pt x="50" y="26"/>
                    <a:pt x="46" y="24"/>
                    <a:pt x="46" y="24"/>
                  </a:cubicBezTo>
                  <a:cubicBezTo>
                    <a:pt x="45" y="23"/>
                    <a:pt x="45" y="23"/>
                    <a:pt x="45" y="23"/>
                  </a:cubicBezTo>
                  <a:cubicBezTo>
                    <a:pt x="45" y="23"/>
                    <a:pt x="47" y="19"/>
                    <a:pt x="47" y="18"/>
                  </a:cubicBezTo>
                  <a:cubicBezTo>
                    <a:pt x="47" y="18"/>
                    <a:pt x="46" y="17"/>
                    <a:pt x="46" y="16"/>
                  </a:cubicBezTo>
                  <a:cubicBezTo>
                    <a:pt x="45" y="16"/>
                    <a:pt x="41" y="16"/>
                    <a:pt x="41" y="15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5" y="9"/>
                    <a:pt x="46" y="9"/>
                  </a:cubicBezTo>
                  <a:cubicBezTo>
                    <a:pt x="46" y="9"/>
                    <a:pt x="47" y="8"/>
                    <a:pt x="47" y="7"/>
                  </a:cubicBezTo>
                  <a:cubicBezTo>
                    <a:pt x="47" y="7"/>
                    <a:pt x="45" y="3"/>
                    <a:pt x="45" y="2"/>
                  </a:cubicBezTo>
                  <a:cubicBezTo>
                    <a:pt x="45" y="2"/>
                    <a:pt x="45" y="2"/>
                    <a:pt x="46" y="2"/>
                  </a:cubicBezTo>
                  <a:cubicBezTo>
                    <a:pt x="46" y="2"/>
                    <a:pt x="50" y="0"/>
                    <a:pt x="50" y="0"/>
                  </a:cubicBezTo>
                  <a:cubicBezTo>
                    <a:pt x="50" y="0"/>
                    <a:pt x="53" y="3"/>
                    <a:pt x="54" y="4"/>
                  </a:cubicBezTo>
                  <a:cubicBezTo>
                    <a:pt x="54" y="4"/>
                    <a:pt x="54" y="4"/>
                    <a:pt x="55" y="4"/>
                  </a:cubicBezTo>
                  <a:cubicBezTo>
                    <a:pt x="55" y="4"/>
                    <a:pt x="55" y="4"/>
                    <a:pt x="56" y="4"/>
                  </a:cubicBezTo>
                  <a:cubicBezTo>
                    <a:pt x="57" y="2"/>
                    <a:pt x="58" y="1"/>
                    <a:pt x="59" y="0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59" y="0"/>
                    <a:pt x="63" y="2"/>
                    <a:pt x="64" y="2"/>
                  </a:cubicBezTo>
                  <a:cubicBezTo>
                    <a:pt x="64" y="2"/>
                    <a:pt x="64" y="2"/>
                    <a:pt x="64" y="2"/>
                  </a:cubicBezTo>
                  <a:cubicBezTo>
                    <a:pt x="64" y="3"/>
                    <a:pt x="62" y="7"/>
                    <a:pt x="62" y="7"/>
                  </a:cubicBezTo>
                  <a:cubicBezTo>
                    <a:pt x="62" y="8"/>
                    <a:pt x="63" y="9"/>
                    <a:pt x="63" y="9"/>
                  </a:cubicBezTo>
                  <a:cubicBezTo>
                    <a:pt x="64" y="9"/>
                    <a:pt x="68" y="10"/>
                    <a:pt x="68" y="10"/>
                  </a:cubicBezTo>
                  <a:lnTo>
                    <a:pt x="68" y="15"/>
                  </a:lnTo>
                  <a:close/>
                  <a:moveTo>
                    <a:pt x="68" y="52"/>
                  </a:moveTo>
                  <a:cubicBezTo>
                    <a:pt x="68" y="52"/>
                    <a:pt x="64" y="53"/>
                    <a:pt x="63" y="53"/>
                  </a:cubicBezTo>
                  <a:cubicBezTo>
                    <a:pt x="63" y="54"/>
                    <a:pt x="62" y="54"/>
                    <a:pt x="62" y="55"/>
                  </a:cubicBezTo>
                  <a:cubicBezTo>
                    <a:pt x="62" y="56"/>
                    <a:pt x="64" y="59"/>
                    <a:pt x="64" y="60"/>
                  </a:cubicBezTo>
                  <a:cubicBezTo>
                    <a:pt x="64" y="60"/>
                    <a:pt x="64" y="60"/>
                    <a:pt x="64" y="60"/>
                  </a:cubicBezTo>
                  <a:cubicBezTo>
                    <a:pt x="63" y="60"/>
                    <a:pt x="59" y="63"/>
                    <a:pt x="59" y="63"/>
                  </a:cubicBezTo>
                  <a:cubicBezTo>
                    <a:pt x="59" y="63"/>
                    <a:pt x="56" y="59"/>
                    <a:pt x="56" y="59"/>
                  </a:cubicBezTo>
                  <a:cubicBezTo>
                    <a:pt x="55" y="59"/>
                    <a:pt x="55" y="59"/>
                    <a:pt x="55" y="59"/>
                  </a:cubicBezTo>
                  <a:cubicBezTo>
                    <a:pt x="54" y="59"/>
                    <a:pt x="54" y="59"/>
                    <a:pt x="54" y="59"/>
                  </a:cubicBezTo>
                  <a:cubicBezTo>
                    <a:pt x="53" y="59"/>
                    <a:pt x="50" y="63"/>
                    <a:pt x="50" y="63"/>
                  </a:cubicBezTo>
                  <a:cubicBezTo>
                    <a:pt x="50" y="63"/>
                    <a:pt x="46" y="60"/>
                    <a:pt x="46" y="60"/>
                  </a:cubicBezTo>
                  <a:cubicBezTo>
                    <a:pt x="45" y="60"/>
                    <a:pt x="45" y="60"/>
                    <a:pt x="45" y="60"/>
                  </a:cubicBezTo>
                  <a:cubicBezTo>
                    <a:pt x="45" y="59"/>
                    <a:pt x="47" y="56"/>
                    <a:pt x="47" y="55"/>
                  </a:cubicBezTo>
                  <a:cubicBezTo>
                    <a:pt x="47" y="54"/>
                    <a:pt x="46" y="54"/>
                    <a:pt x="46" y="53"/>
                  </a:cubicBezTo>
                  <a:cubicBezTo>
                    <a:pt x="45" y="53"/>
                    <a:pt x="41" y="52"/>
                    <a:pt x="41" y="52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46"/>
                    <a:pt x="45" y="46"/>
                    <a:pt x="46" y="46"/>
                  </a:cubicBezTo>
                  <a:cubicBezTo>
                    <a:pt x="46" y="45"/>
                    <a:pt x="47" y="45"/>
                    <a:pt x="47" y="44"/>
                  </a:cubicBezTo>
                  <a:cubicBezTo>
                    <a:pt x="47" y="43"/>
                    <a:pt x="45" y="40"/>
                    <a:pt x="45" y="39"/>
                  </a:cubicBezTo>
                  <a:cubicBezTo>
                    <a:pt x="45" y="39"/>
                    <a:pt x="45" y="39"/>
                    <a:pt x="46" y="39"/>
                  </a:cubicBezTo>
                  <a:cubicBezTo>
                    <a:pt x="46" y="39"/>
                    <a:pt x="50" y="36"/>
                    <a:pt x="50" y="36"/>
                  </a:cubicBezTo>
                  <a:cubicBezTo>
                    <a:pt x="50" y="36"/>
                    <a:pt x="53" y="40"/>
                    <a:pt x="54" y="40"/>
                  </a:cubicBezTo>
                  <a:cubicBezTo>
                    <a:pt x="54" y="40"/>
                    <a:pt x="54" y="40"/>
                    <a:pt x="55" y="40"/>
                  </a:cubicBezTo>
                  <a:cubicBezTo>
                    <a:pt x="55" y="40"/>
                    <a:pt x="55" y="40"/>
                    <a:pt x="56" y="40"/>
                  </a:cubicBezTo>
                  <a:cubicBezTo>
                    <a:pt x="57" y="39"/>
                    <a:pt x="58" y="38"/>
                    <a:pt x="59" y="36"/>
                  </a:cubicBezTo>
                  <a:cubicBezTo>
                    <a:pt x="59" y="36"/>
                    <a:pt x="59" y="36"/>
                    <a:pt x="59" y="36"/>
                  </a:cubicBezTo>
                  <a:cubicBezTo>
                    <a:pt x="59" y="36"/>
                    <a:pt x="63" y="39"/>
                    <a:pt x="64" y="39"/>
                  </a:cubicBezTo>
                  <a:cubicBezTo>
                    <a:pt x="64" y="39"/>
                    <a:pt x="64" y="39"/>
                    <a:pt x="64" y="39"/>
                  </a:cubicBezTo>
                  <a:cubicBezTo>
                    <a:pt x="64" y="40"/>
                    <a:pt x="62" y="43"/>
                    <a:pt x="62" y="44"/>
                  </a:cubicBezTo>
                  <a:cubicBezTo>
                    <a:pt x="62" y="45"/>
                    <a:pt x="63" y="45"/>
                    <a:pt x="63" y="46"/>
                  </a:cubicBezTo>
                  <a:cubicBezTo>
                    <a:pt x="64" y="46"/>
                    <a:pt x="68" y="46"/>
                    <a:pt x="68" y="47"/>
                  </a:cubicBezTo>
                  <a:lnTo>
                    <a:pt x="68" y="52"/>
                  </a:lnTo>
                  <a:close/>
                  <a:moveTo>
                    <a:pt x="55" y="8"/>
                  </a:moveTo>
                  <a:cubicBezTo>
                    <a:pt x="52" y="8"/>
                    <a:pt x="50" y="10"/>
                    <a:pt x="50" y="13"/>
                  </a:cubicBezTo>
                  <a:cubicBezTo>
                    <a:pt x="50" y="15"/>
                    <a:pt x="52" y="17"/>
                    <a:pt x="55" y="17"/>
                  </a:cubicBezTo>
                  <a:cubicBezTo>
                    <a:pt x="57" y="17"/>
                    <a:pt x="59" y="15"/>
                    <a:pt x="59" y="13"/>
                  </a:cubicBezTo>
                  <a:cubicBezTo>
                    <a:pt x="59" y="10"/>
                    <a:pt x="57" y="8"/>
                    <a:pt x="55" y="8"/>
                  </a:cubicBezTo>
                  <a:close/>
                  <a:moveTo>
                    <a:pt x="55" y="45"/>
                  </a:moveTo>
                  <a:cubicBezTo>
                    <a:pt x="52" y="45"/>
                    <a:pt x="50" y="47"/>
                    <a:pt x="50" y="49"/>
                  </a:cubicBezTo>
                  <a:cubicBezTo>
                    <a:pt x="50" y="52"/>
                    <a:pt x="52" y="54"/>
                    <a:pt x="55" y="54"/>
                  </a:cubicBezTo>
                  <a:cubicBezTo>
                    <a:pt x="57" y="54"/>
                    <a:pt x="59" y="52"/>
                    <a:pt x="59" y="49"/>
                  </a:cubicBezTo>
                  <a:cubicBezTo>
                    <a:pt x="59" y="47"/>
                    <a:pt x="57" y="45"/>
                    <a:pt x="55" y="45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2703624" y="3057001"/>
            <a:ext cx="621983" cy="513778"/>
            <a:chOff x="2703624" y="3057001"/>
            <a:chExt cx="621983" cy="513778"/>
          </a:xfrm>
        </p:grpSpPr>
        <p:sp>
          <p:nvSpPr>
            <p:cNvPr id="44" name="Freeform 44"/>
            <p:cNvSpPr/>
            <p:nvPr/>
          </p:nvSpPr>
          <p:spPr>
            <a:xfrm>
              <a:off x="2703624" y="3057001"/>
              <a:ext cx="621983" cy="513778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6278594" y="3031331"/>
            <a:ext cx="603218" cy="536543"/>
            <a:chOff x="6278594" y="3031331"/>
            <a:chExt cx="603218" cy="536543"/>
          </a:xfrm>
        </p:grpSpPr>
        <p:sp>
          <p:nvSpPr>
            <p:cNvPr id="46" name="Freeform 46"/>
            <p:cNvSpPr/>
            <p:nvPr/>
          </p:nvSpPr>
          <p:spPr>
            <a:xfrm>
              <a:off x="6278594" y="3031331"/>
              <a:ext cx="603218" cy="536543"/>
            </a:xfrm>
            <a:custGeom>
              <a:rect l="l" t="t" r="r" b="b"/>
              <a:pathLst>
                <a:path w="134" h="119">
                  <a:moveTo>
                    <a:pt x="133" y="16"/>
                  </a:moveTo>
                  <a:cubicBezTo>
                    <a:pt x="121" y="5"/>
                    <a:pt x="121" y="5"/>
                    <a:pt x="121" y="5"/>
                  </a:cubicBezTo>
                  <a:cubicBezTo>
                    <a:pt x="119" y="3"/>
                    <a:pt x="117" y="3"/>
                    <a:pt x="115" y="5"/>
                  </a:cubicBezTo>
                  <a:cubicBezTo>
                    <a:pt x="114" y="6"/>
                    <a:pt x="114" y="7"/>
                    <a:pt x="114" y="8"/>
                  </a:cubicBezTo>
                  <a:cubicBezTo>
                    <a:pt x="113" y="8"/>
                    <a:pt x="112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81" y="39"/>
                    <a:pt x="81" y="39"/>
                    <a:pt x="81" y="39"/>
                  </a:cubicBezTo>
                  <a:cubicBezTo>
                    <a:pt x="81" y="42"/>
                    <a:pt x="80" y="45"/>
                    <a:pt x="79" y="47"/>
                  </a:cubicBezTo>
                  <a:cubicBezTo>
                    <a:pt x="82" y="50"/>
                    <a:pt x="82" y="50"/>
                    <a:pt x="82" y="50"/>
                  </a:cubicBezTo>
                  <a:cubicBezTo>
                    <a:pt x="82" y="50"/>
                    <a:pt x="82" y="50"/>
                    <a:pt x="82" y="50"/>
                  </a:cubicBezTo>
                  <a:cubicBezTo>
                    <a:pt x="83" y="51"/>
                    <a:pt x="83" y="51"/>
                    <a:pt x="83" y="51"/>
                  </a:cubicBezTo>
                  <a:cubicBezTo>
                    <a:pt x="76" y="57"/>
                    <a:pt x="76" y="57"/>
                    <a:pt x="76" y="57"/>
                  </a:cubicBezTo>
                  <a:cubicBezTo>
                    <a:pt x="54" y="35"/>
                    <a:pt x="54" y="35"/>
                    <a:pt x="54" y="35"/>
                  </a:cubicBezTo>
                  <a:cubicBezTo>
                    <a:pt x="56" y="26"/>
                    <a:pt x="54" y="17"/>
                    <a:pt x="47" y="10"/>
                  </a:cubicBezTo>
                  <a:cubicBezTo>
                    <a:pt x="40" y="3"/>
                    <a:pt x="30" y="0"/>
                    <a:pt x="21" y="3"/>
                  </a:cubicBezTo>
                  <a:cubicBezTo>
                    <a:pt x="36" y="18"/>
                    <a:pt x="36" y="18"/>
                    <a:pt x="36" y="18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0" y="30"/>
                    <a:pt x="3" y="40"/>
                    <a:pt x="10" y="47"/>
                  </a:cubicBezTo>
                  <a:cubicBezTo>
                    <a:pt x="17" y="54"/>
                    <a:pt x="27" y="56"/>
                    <a:pt x="36" y="53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38" y="96"/>
                    <a:pt x="38" y="96"/>
                    <a:pt x="38" y="96"/>
                  </a:cubicBezTo>
                  <a:cubicBezTo>
                    <a:pt x="36" y="95"/>
                    <a:pt x="36" y="95"/>
                    <a:pt x="36" y="95"/>
                  </a:cubicBezTo>
                  <a:cubicBezTo>
                    <a:pt x="31" y="99"/>
                    <a:pt x="31" y="99"/>
                    <a:pt x="31" y="99"/>
                  </a:cubicBezTo>
                  <a:cubicBezTo>
                    <a:pt x="21" y="115"/>
                    <a:pt x="21" y="115"/>
                    <a:pt x="21" y="115"/>
                  </a:cubicBezTo>
                  <a:cubicBezTo>
                    <a:pt x="23" y="117"/>
                    <a:pt x="23" y="117"/>
                    <a:pt x="23" y="117"/>
                  </a:cubicBezTo>
                  <a:cubicBezTo>
                    <a:pt x="39" y="107"/>
                    <a:pt x="39" y="107"/>
                    <a:pt x="39" y="107"/>
                  </a:cubicBezTo>
                  <a:cubicBezTo>
                    <a:pt x="43" y="101"/>
                    <a:pt x="43" y="101"/>
                    <a:pt x="43" y="101"/>
                  </a:cubicBezTo>
                  <a:cubicBezTo>
                    <a:pt x="42" y="100"/>
                    <a:pt x="42" y="100"/>
                    <a:pt x="42" y="100"/>
                  </a:cubicBezTo>
                  <a:cubicBezTo>
                    <a:pt x="63" y="80"/>
                    <a:pt x="63" y="80"/>
                    <a:pt x="63" y="80"/>
                  </a:cubicBezTo>
                  <a:cubicBezTo>
                    <a:pt x="98" y="115"/>
                    <a:pt x="98" y="115"/>
                    <a:pt x="98" y="115"/>
                  </a:cubicBezTo>
                  <a:cubicBezTo>
                    <a:pt x="101" y="117"/>
                    <a:pt x="104" y="119"/>
                    <a:pt x="107" y="119"/>
                  </a:cubicBezTo>
                  <a:cubicBezTo>
                    <a:pt x="110" y="119"/>
                    <a:pt x="113" y="117"/>
                    <a:pt x="116" y="115"/>
                  </a:cubicBezTo>
                  <a:cubicBezTo>
                    <a:pt x="121" y="110"/>
                    <a:pt x="121" y="102"/>
                    <a:pt x="116" y="97"/>
                  </a:cubicBezTo>
                  <a:cubicBezTo>
                    <a:pt x="81" y="62"/>
                    <a:pt x="81" y="62"/>
                    <a:pt x="81" y="62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90" y="59"/>
                    <a:pt x="90" y="59"/>
                    <a:pt x="90" y="59"/>
                  </a:cubicBezTo>
                  <a:cubicBezTo>
                    <a:pt x="92" y="57"/>
                    <a:pt x="95" y="56"/>
                    <a:pt x="98" y="57"/>
                  </a:cubicBezTo>
                  <a:cubicBezTo>
                    <a:pt x="128" y="26"/>
                    <a:pt x="128" y="26"/>
                    <a:pt x="128" y="26"/>
                  </a:cubicBezTo>
                  <a:cubicBezTo>
                    <a:pt x="128" y="26"/>
                    <a:pt x="128" y="26"/>
                    <a:pt x="128" y="26"/>
                  </a:cubicBezTo>
                  <a:cubicBezTo>
                    <a:pt x="128" y="26"/>
                    <a:pt x="128" y="26"/>
                    <a:pt x="128" y="26"/>
                  </a:cubicBezTo>
                  <a:cubicBezTo>
                    <a:pt x="129" y="25"/>
                    <a:pt x="129" y="24"/>
                    <a:pt x="129" y="23"/>
                  </a:cubicBezTo>
                  <a:cubicBezTo>
                    <a:pt x="130" y="24"/>
                    <a:pt x="132" y="23"/>
                    <a:pt x="133" y="22"/>
                  </a:cubicBezTo>
                  <a:cubicBezTo>
                    <a:pt x="134" y="21"/>
                    <a:pt x="134" y="18"/>
                    <a:pt x="133" y="16"/>
                  </a:cubicBezTo>
                  <a:close/>
                  <a:moveTo>
                    <a:pt x="108" y="103"/>
                  </a:moveTo>
                  <a:cubicBezTo>
                    <a:pt x="111" y="103"/>
                    <a:pt x="113" y="106"/>
                    <a:pt x="113" y="108"/>
                  </a:cubicBezTo>
                  <a:cubicBezTo>
                    <a:pt x="113" y="111"/>
                    <a:pt x="111" y="113"/>
                    <a:pt x="108" y="113"/>
                  </a:cubicBezTo>
                  <a:cubicBezTo>
                    <a:pt x="105" y="113"/>
                    <a:pt x="103" y="111"/>
                    <a:pt x="103" y="108"/>
                  </a:cubicBezTo>
                  <a:cubicBezTo>
                    <a:pt x="103" y="106"/>
                    <a:pt x="105" y="103"/>
                    <a:pt x="108" y="103"/>
                  </a:cubicBezTo>
                  <a:close/>
                  <a:moveTo>
                    <a:pt x="91" y="41"/>
                  </a:moveTo>
                  <a:cubicBezTo>
                    <a:pt x="89" y="39"/>
                    <a:pt x="89" y="39"/>
                    <a:pt x="89" y="39"/>
                  </a:cubicBezTo>
                  <a:cubicBezTo>
                    <a:pt x="112" y="17"/>
                    <a:pt x="112" y="17"/>
                    <a:pt x="112" y="17"/>
                  </a:cubicBezTo>
                  <a:cubicBezTo>
                    <a:pt x="114" y="19"/>
                    <a:pt x="114" y="19"/>
                    <a:pt x="114" y="19"/>
                  </a:cubicBezTo>
                  <a:lnTo>
                    <a:pt x="91" y="41"/>
                  </a:lnTo>
                  <a:close/>
                  <a:moveTo>
                    <a:pt x="98" y="48"/>
                  </a:moveTo>
                  <a:cubicBezTo>
                    <a:pt x="96" y="47"/>
                    <a:pt x="96" y="47"/>
                    <a:pt x="96" y="47"/>
                  </a:cubicBezTo>
                  <a:cubicBezTo>
                    <a:pt x="119" y="24"/>
                    <a:pt x="119" y="24"/>
                    <a:pt x="119" y="24"/>
                  </a:cubicBezTo>
                  <a:cubicBezTo>
                    <a:pt x="121" y="26"/>
                    <a:pt x="121" y="26"/>
                    <a:pt x="121" y="26"/>
                  </a:cubicBezTo>
                  <a:lnTo>
                    <a:pt x="98" y="4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3924" y="1096893"/>
            <a:ext cx="4723917" cy="52609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9675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402263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68525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62138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60513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20775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50068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消耗量定额的编制原则包括以下几点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1. 实事求是：根据企业的实际情况和历史数据，客观地制定定额标准。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2. 参照行业标准：结合行业内的技术标准和最佳实践，制定符合行业标准的定额。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3. 优化流程：通过优化生产流程和操作方法，降低材料消耗和成本。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693239" y="54311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4. 动态管理：根据生产条件的变化和新技术的发展，及时调整和更新定额。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2998788" y="1756664"/>
            <a:ext cx="576263" cy="454724"/>
            <a:chOff x="2998788" y="1756664"/>
            <a:chExt cx="576263" cy="454724"/>
          </a:xfrm>
        </p:grpSpPr>
        <p:sp>
          <p:nvSpPr>
            <p:cNvPr id="24" name="TextBox 24"/>
            <p:cNvSpPr txBox="1"/>
            <p:nvPr/>
          </p:nvSpPr>
          <p:spPr>
            <a:xfrm>
              <a:off x="2998788" y="1756664"/>
              <a:ext cx="576263" cy="454724"/>
            </a:xfrm>
            <a:prstGeom prst="rect">
              <a:avLst/>
            </a:prstGeom>
          </p:spPr>
          <p:txBody>
            <a:bodyPr wrap="square" lIns="64294" tIns="32099" rIns="64294" bIns="32099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529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998788" y="2707577"/>
            <a:ext cx="576263" cy="454724"/>
            <a:chOff x="2998788" y="2707577"/>
            <a:chExt cx="576263" cy="454724"/>
          </a:xfrm>
        </p:grpSpPr>
        <p:sp>
          <p:nvSpPr>
            <p:cNvPr id="26" name="TextBox 26"/>
            <p:cNvSpPr txBox="1"/>
            <p:nvPr/>
          </p:nvSpPr>
          <p:spPr>
            <a:xfrm>
              <a:off x="2998788" y="2707577"/>
              <a:ext cx="576263" cy="454724"/>
            </a:xfrm>
            <a:prstGeom prst="rect">
              <a:avLst/>
            </a:prstGeom>
          </p:spPr>
          <p:txBody>
            <a:bodyPr wrap="square" lIns="64294" tIns="32099" rIns="64294" bIns="32099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529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998788" y="3655314"/>
            <a:ext cx="576263" cy="454724"/>
            <a:chOff x="2998788" y="3655314"/>
            <a:chExt cx="576263" cy="454724"/>
          </a:xfrm>
        </p:grpSpPr>
        <p:sp>
          <p:nvSpPr>
            <p:cNvPr id="28" name="TextBox 28"/>
            <p:cNvSpPr txBox="1"/>
            <p:nvPr/>
          </p:nvSpPr>
          <p:spPr>
            <a:xfrm>
              <a:off x="2998788" y="3655314"/>
              <a:ext cx="576263" cy="454724"/>
            </a:xfrm>
            <a:prstGeom prst="rect">
              <a:avLst/>
            </a:prstGeom>
          </p:spPr>
          <p:txBody>
            <a:bodyPr wrap="square" lIns="64294" tIns="32099" rIns="64294" bIns="32099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529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2998788" y="4604640"/>
            <a:ext cx="576263" cy="454724"/>
            <a:chOff x="2998788" y="4604640"/>
            <a:chExt cx="576263" cy="454724"/>
          </a:xfrm>
        </p:grpSpPr>
        <p:sp>
          <p:nvSpPr>
            <p:cNvPr id="30" name="TextBox 30"/>
            <p:cNvSpPr txBox="1"/>
            <p:nvPr/>
          </p:nvSpPr>
          <p:spPr>
            <a:xfrm>
              <a:off x="2998788" y="4604640"/>
              <a:ext cx="576263" cy="454724"/>
            </a:xfrm>
            <a:prstGeom prst="rect">
              <a:avLst/>
            </a:prstGeom>
          </p:spPr>
          <p:txBody>
            <a:bodyPr wrap="square" lIns="64294" tIns="32099" rIns="64294" bIns="32099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529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2998788" y="5560315"/>
            <a:ext cx="576263" cy="454724"/>
            <a:chOff x="2998788" y="5560315"/>
            <a:chExt cx="576263" cy="454724"/>
          </a:xfrm>
        </p:grpSpPr>
        <p:sp>
          <p:nvSpPr>
            <p:cNvPr id="32" name="TextBox 32"/>
            <p:cNvSpPr txBox="1"/>
            <p:nvPr/>
          </p:nvSpPr>
          <p:spPr>
            <a:xfrm>
              <a:off x="2998788" y="5560315"/>
              <a:ext cx="576263" cy="454724"/>
            </a:xfrm>
            <a:prstGeom prst="rect">
              <a:avLst/>
            </a:prstGeom>
          </p:spPr>
          <p:txBody>
            <a:bodyPr wrap="square" lIns="64294" tIns="32099" rIns="64294" bIns="32099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529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消耗量定额的编制原则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https://d.book118.com/588047050052006023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2024-08-29T22:01:47.855</cp:lastPrinted>
  <dcterms:created xsi:type="dcterms:W3CDTF">2024-08-29T14:01:47Z</dcterms:created>
  <dcterms:modified xsi:type="dcterms:W3CDTF">2024-08-29T14:01:49Z</dcterms:modified>
</cp:coreProperties>
</file>