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1" r:id="rId14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tags" Target="tags/tag1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3073C23-AFB5-4299-A82D-3BEB804A10B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FBDF078-C967-4CFF-9BA6-40240D49E63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146D11B-A55D-428E-AAEA-6A0C0BBA3F6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B9942A7-0C70-499E-8AA9-860EEB6BC61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137514F2-B008-4E31-90A4-9A498CEE32D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45D48AB6-201D-4315-8244-F56A56FDA3C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7776003D-5339-4686-8416-2391AA2E9FA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CF72DCA-1145-4039-B54B-0400C871778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42AA206-EAB9-4223-901C-72EA80665AA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EB6EDF2-85DD-4D4A-8006-B286AB7ACFD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8C02743-CA24-46FC-906C-6F5759371D7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10.jpeg" /><Relationship Id="rId4" Type="http://schemas.openxmlformats.org/officeDocument/2006/relationships/image" Target="../media/image11.jpeg" /><Relationship Id="rId5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13.jpeg" /><Relationship Id="rId4" Type="http://schemas.openxmlformats.org/officeDocument/2006/relationships/image" Target="../media/image14.jpeg" /><Relationship Id="rId5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5.jpeg" /><Relationship Id="rId3" Type="http://schemas.openxmlformats.org/officeDocument/2006/relationships/image" Target="../media/image16.jpeg" /><Relationship Id="rId4" Type="http://schemas.openxmlformats.org/officeDocument/2006/relationships/image" Target="../media/image17.jpeg" /><Relationship Id="rId5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588050062126006026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942870" y="1523327"/>
            <a:ext cx="8305190" cy="209214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一位出色管理者的三个阶段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964250" y="3872880"/>
            <a:ext cx="2257958" cy="39745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  <a:spcBef>
                <a:spcPts val="450"/>
              </a:spcBef>
            </a:pPr>
            <a:r>
              <a:rPr lang="en-US" sz="202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4293502" y="4349349"/>
            <a:ext cx="3599078" cy="39745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  <a:spcBef>
                <a:spcPts val="450"/>
              </a:spcBef>
            </a:pPr>
            <a:r>
              <a:rPr lang="en-US" sz="202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2023-12-30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3940476" cy="685800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-2490705" y="-2630165"/>
            <a:ext cx="5510422" cy="5510422"/>
          </a:xfrm>
          <a:prstGeom prst="ellipse">
            <a:avLst/>
          </a:prstGeom>
          <a:solidFill>
            <a:schemeClr val="accent3">
              <a:lumMod val="20000"/>
              <a:lumOff val="80000"/>
              <a:alpha val="5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-1370201" y="-1527676"/>
            <a:ext cx="3269415" cy="3269415"/>
          </a:xfrm>
          <a:prstGeom prst="ellipse">
            <a:avLst/>
          </a:prstGeom>
          <a:solidFill>
            <a:schemeClr val="accent1">
              <a:alpha val="67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805301" y="734568"/>
            <a:ext cx="6559296" cy="5388864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初级阶段：掌握基础管理技能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中级阶段：提升团队管理能力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高级阶段：实现组织变革与领导创新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卓越阶段：塑造个人品牌及行业影响力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总结回顾与展望未来发展趋势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719147" y="5955792"/>
            <a:ext cx="4413504" cy="132892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  <a:spcBef>
                <a:spcPts val="450"/>
              </a:spcBef>
            </a:pPr>
            <a:r>
              <a:rPr lang="en-US" sz="5775" b="1">
                <a:solidFill>
                  <a:schemeClr val="accent3">
                    <a:lumMod val="40000"/>
                    <a:lumOff val="60000"/>
                    <a:alpha val="34000"/>
                  </a:scheme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-271406" y="3561558"/>
            <a:ext cx="3626990" cy="32918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</a:t>
            </a:r>
          </a:p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录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366422" y="2336597"/>
            <a:ext cx="1457325" cy="4752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57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235297" y="3578030"/>
            <a:ext cx="5720486" cy="137281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382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初级阶段：掌握基础管理技能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6913" r="26913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30365" r="30365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2551" r="32551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作为初级管理者，应明确自身在团队中的位置，理解上下级关系，并承担起相应的责任。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角色定位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熟悉并履行管理职责，包括计划、组织、领导、控制等方面，确保团队目标的顺利实现。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职责明确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明确角色定位与职责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16566" b="16566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学习管理学基础知识，如泰勒的科学管理、韦伯的行政组织理论等，为实践提供理论指导。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掌握基本的管理方法，如目标管理法、项目管理法等，以便在实际工作中加以应用。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学习基本管理理论与方法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管理方法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管理理论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 l="14941" r="14941"/>
          <a:stretch>
            <a:fillRect/>
          </a:stretch>
        </p:blipFill>
        <p:spPr>
          <a:xfrm>
            <a:off x="939482" y="1415327"/>
            <a:ext cx="4843295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养成良好的工作习惯，如守时、高效、细心等，提高工作效率和质量。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工作习惯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学习有效的沟通技巧，包括倾听、表达、反馈等，促进与团队成员之间的顺畅沟通。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沟通技巧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培养良好工作习惯与沟通技巧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366422" y="2336597"/>
            <a:ext cx="1457325" cy="4752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57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235297" y="3578030"/>
            <a:ext cx="5720486" cy="137281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382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中级阶段：提升团队管理能力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确立团队共同遵循的价值观和行为准则，增强团队凝聚力。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明确团队价值观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2500" r="12500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促进跨部门合作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营造学习氛围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推动不同部门间的沟通与合作，打破部门壁垒，实现资源共享。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鼓励团队成员不断学习新知识、新技能，提升个人和团队整体能力。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建立高效协作团队文化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V="1">
            <a:off x="1296416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338084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根据团队和公司战略，制定具体、可衡量的目标，确保团队成员清晰了解任务要求。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21875" r="21875"/>
          <a:stretch>
            <a:fillRect/>
          </a:stretch>
        </p:blipFill>
        <p:spPr>
          <a:xfrm>
            <a:off x="1632387" y="1536628"/>
            <a:ext cx="1898907" cy="1898907"/>
          </a:xfrm>
          <a:prstGeom prst="ellipse">
            <a:avLst/>
          </a:prstGeom>
        </p:spPr>
      </p:pic>
      <p:sp>
        <p:nvSpPr>
          <p:cNvPr id="6" name="AutoShape 6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46546" y="1536628"/>
            <a:ext cx="1898907" cy="1898907"/>
          </a:xfrm>
          <a:prstGeom prst="ellipse">
            <a:avLst/>
          </a:prstGeom>
        </p:spPr>
      </p:pic>
      <p:sp>
        <p:nvSpPr>
          <p:cNvPr id="8" name="AutoShape 8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16628" y="1536628"/>
            <a:ext cx="1898907" cy="18989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1238761" y="3746205"/>
            <a:ext cx="29718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设定明确目标</a:t>
            </a:r>
          </a:p>
        </p:txBody>
      </p:sp>
      <p:sp>
        <p:nvSpPr>
          <p:cNvPr id="11" name="AutoShape 11"/>
          <p:cNvSpPr/>
          <p:nvPr/>
        </p:nvSpPr>
        <p:spPr>
          <a:xfrm>
            <a:off x="1235229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788775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 flipV="1">
            <a:off x="4700847" y="4399620"/>
            <a:ext cx="2492359" cy="4740"/>
          </a:xfrm>
          <a:prstGeom prst="line">
            <a:avLst/>
          </a:prstGeom>
          <a:ln w="9525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4" name="TextBox 14"/>
          <p:cNvSpPr txBox="1"/>
          <p:nvPr/>
        </p:nvSpPr>
        <p:spPr>
          <a:xfrm>
            <a:off x="474251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为目标制定详细的执行计划，包括时间表、资源分配、风险应对措施等。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3192" y="3746205"/>
            <a:ext cx="295275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制定详细计划</a:t>
            </a:r>
          </a:p>
        </p:txBody>
      </p:sp>
      <p:sp>
        <p:nvSpPr>
          <p:cNvPr id="16" name="AutoShape 16"/>
          <p:cNvSpPr/>
          <p:nvPr/>
        </p:nvSpPr>
        <p:spPr>
          <a:xfrm>
            <a:off x="4639660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193207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8" name="Connector 18"/>
          <p:cNvCxnSpPr/>
          <p:nvPr/>
        </p:nvCxnSpPr>
        <p:spPr>
          <a:xfrm flipV="1">
            <a:off x="8370929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TextBox 19"/>
          <p:cNvSpPr txBox="1"/>
          <p:nvPr/>
        </p:nvSpPr>
        <p:spPr>
          <a:xfrm>
            <a:off x="8412597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定期评估目标完成情况，及时调整计划和资源分配，确保目标顺利实现。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313274" y="3746205"/>
            <a:ext cx="3019425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监控进度与调整</a:t>
            </a:r>
          </a:p>
        </p:txBody>
      </p:sp>
      <p:sp>
        <p:nvSpPr>
          <p:cNvPr id="21" name="AutoShape 21"/>
          <p:cNvSpPr/>
          <p:nvPr/>
        </p:nvSpPr>
        <p:spPr>
          <a:xfrm>
            <a:off x="8309741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10863288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制定合理目标与计划并执行监控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2696" b="2696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7901" b="7901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2627" b="2627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有效激励员工，提高团队士气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个性化激励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了解员工需求，提供个性化的激励措施，如晋升机会、培训、奖金等。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认可与表扬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及时给予员工工作成果认可和表扬，增强员工自信心和归属感。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营造积极氛围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通过组织团建活动、庆祝成功等方式，营造积极向上的团队氛围，提高员工士气。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366422" y="2336597"/>
            <a:ext cx="1457325" cy="4752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57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235297" y="3578030"/>
            <a:ext cx="5720486" cy="137281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382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高级阶段：实现组织变革与领导创新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https://d.book118.com/588050062126006026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351E00"/>
      </a:lt1>
      <a:dk2>
        <a:srgbClr val="FFF0DC"/>
      </a:dk2>
      <a:lt2>
        <a:srgbClr val="000000"/>
      </a:lt2>
      <a:accent1>
        <a:srgbClr val="FF960E"/>
      </a:accent1>
      <a:accent2>
        <a:srgbClr val="FF771B"/>
      </a:accent2>
      <a:accent3>
        <a:srgbClr val="C76900"/>
      </a:accent3>
      <a:accent4>
        <a:srgbClr val="FF6E40"/>
      </a:accent4>
      <a:accent5>
        <a:srgbClr val="FF855E"/>
      </a:accent5>
      <a:accent6>
        <a:srgbClr val="FFB69E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58</Paragraphs>
  <Slides>12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16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2024-09-04T08:10:25.392</cp:lastPrinted>
  <dcterms:created xsi:type="dcterms:W3CDTF">2024-09-04T00:10:25Z</dcterms:created>
  <dcterms:modified xsi:type="dcterms:W3CDTF">2024-09-04T00:10:27Z</dcterms:modified>
</cp:coreProperties>
</file>