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0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60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B13AD-68EF-4A22-BB14-006F24724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88A78-611F-4613-9D45-F7A95934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72514-7DC2-42FE-9386-7F0F86502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A31F5-04F6-4503-A8B8-17A2659AD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09164A-ADE4-4C63-A517-636F3CC73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123FF8-6B9F-455D-9082-F3576E8C6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9D65DF-A2AB-4BC4-B12F-DCBCD0528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EAE5F-57FD-447A-8FE1-8ABA31521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A2376-7017-4197-B87C-FF1DA2BA9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5F845-734D-40A9-ABDA-0BFD67F4E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5731B-D190-4242-B203-3CD1233A8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012" r:id="rId2"/>
    <p:sldLayoutId id="2147494013" r:id="rId3"/>
    <p:sldLayoutId id="2147494014" r:id="rId4"/>
    <p:sldLayoutId id="2147494015" r:id="rId5"/>
    <p:sldLayoutId id="2147494016" r:id="rId6"/>
    <p:sldLayoutId id="2147494017" r:id="rId7"/>
    <p:sldLayoutId id="2147494018" r:id="rId8"/>
    <p:sldLayoutId id="2147494019" r:id="rId9"/>
    <p:sldLayoutId id="2147494020" r:id="rId10"/>
    <p:sldLayoutId id="214749402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14" Type="http://schemas.openxmlformats.org/officeDocument/2006/relationships/tags" Target="../tags/tag429.xml" /><Relationship Id="rId15" Type="http://schemas.openxmlformats.org/officeDocument/2006/relationships/tags" Target="../tags/tag430.xml" /><Relationship Id="rId16" Type="http://schemas.openxmlformats.org/officeDocument/2006/relationships/tags" Target="../tags/tag431.xml" /><Relationship Id="rId17" Type="http://schemas.openxmlformats.org/officeDocument/2006/relationships/tags" Target="../tags/tag432.xml" /><Relationship Id="rId18" Type="http://schemas.openxmlformats.org/officeDocument/2006/relationships/tags" Target="../tags/tag433.xml" /><Relationship Id="rId19" Type="http://schemas.openxmlformats.org/officeDocument/2006/relationships/tags" Target="../tags/tag434.xml" /><Relationship Id="rId2" Type="http://schemas.openxmlformats.org/officeDocument/2006/relationships/tags" Target="../tags/tag417.xml" /><Relationship Id="rId20" Type="http://schemas.openxmlformats.org/officeDocument/2006/relationships/tags" Target="../tags/tag435.xml" /><Relationship Id="rId21" Type="http://schemas.openxmlformats.org/officeDocument/2006/relationships/tags" Target="../tags/tag436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5.xml" /><Relationship Id="rId11" Type="http://schemas.openxmlformats.org/officeDocument/2006/relationships/tags" Target="../tags/tag446.xml" /><Relationship Id="rId12" Type="http://schemas.openxmlformats.org/officeDocument/2006/relationships/tags" Target="../tags/tag447.xml" /><Relationship Id="rId13" Type="http://schemas.openxmlformats.org/officeDocument/2006/relationships/tags" Target="../tags/tag448.xml" /><Relationship Id="rId14" Type="http://schemas.openxmlformats.org/officeDocument/2006/relationships/tags" Target="../tags/tag449.xml" /><Relationship Id="rId15" Type="http://schemas.openxmlformats.org/officeDocument/2006/relationships/tags" Target="../tags/tag450.xml" /><Relationship Id="rId16" Type="http://schemas.openxmlformats.org/officeDocument/2006/relationships/tags" Target="../tags/tag451.xml" /><Relationship Id="rId17" Type="http://schemas.openxmlformats.org/officeDocument/2006/relationships/tags" Target="../tags/tag452.xml" /><Relationship Id="rId18" Type="http://schemas.openxmlformats.org/officeDocument/2006/relationships/tags" Target="../tags/tag453.xml" /><Relationship Id="rId19" Type="http://schemas.openxmlformats.org/officeDocument/2006/relationships/tags" Target="../tags/tag454.xml" /><Relationship Id="rId2" Type="http://schemas.openxmlformats.org/officeDocument/2006/relationships/tags" Target="../tags/tag437.xml" /><Relationship Id="rId20" Type="http://schemas.openxmlformats.org/officeDocument/2006/relationships/tags" Target="../tags/tag455.xml" /><Relationship Id="rId21" Type="http://schemas.openxmlformats.org/officeDocument/2006/relationships/tags" Target="../tags/tag456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ags" Target="../tags/tag443.xml" /><Relationship Id="rId9" Type="http://schemas.openxmlformats.org/officeDocument/2006/relationships/tags" Target="../tags/tag4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5.xml" /><Relationship Id="rId11" Type="http://schemas.openxmlformats.org/officeDocument/2006/relationships/tags" Target="../tags/tag466.xml" /><Relationship Id="rId12" Type="http://schemas.openxmlformats.org/officeDocument/2006/relationships/tags" Target="../tags/tag467.xml" /><Relationship Id="rId13" Type="http://schemas.openxmlformats.org/officeDocument/2006/relationships/tags" Target="../tags/tag468.xml" /><Relationship Id="rId14" Type="http://schemas.openxmlformats.org/officeDocument/2006/relationships/tags" Target="../tags/tag469.xml" /><Relationship Id="rId15" Type="http://schemas.openxmlformats.org/officeDocument/2006/relationships/tags" Target="../tags/tag470.xml" /><Relationship Id="rId16" Type="http://schemas.openxmlformats.org/officeDocument/2006/relationships/tags" Target="../tags/tag471.xml" /><Relationship Id="rId17" Type="http://schemas.openxmlformats.org/officeDocument/2006/relationships/tags" Target="../tags/tag472.xml" /><Relationship Id="rId2" Type="http://schemas.openxmlformats.org/officeDocument/2006/relationships/tags" Target="../tags/tag457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tags" Target="../tags/tag460.xml" /><Relationship Id="rId6" Type="http://schemas.openxmlformats.org/officeDocument/2006/relationships/tags" Target="../tags/tag461.xml" /><Relationship Id="rId7" Type="http://schemas.openxmlformats.org/officeDocument/2006/relationships/tags" Target="../tags/tag462.xml" /><Relationship Id="rId8" Type="http://schemas.openxmlformats.org/officeDocument/2006/relationships/tags" Target="../tags/tag463.xml" /><Relationship Id="rId9" Type="http://schemas.openxmlformats.org/officeDocument/2006/relationships/tags" Target="../tags/tag4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73.xml" /><Relationship Id="rId4" Type="http://schemas.openxmlformats.org/officeDocument/2006/relationships/tags" Target="../tags/tag474.xml" /><Relationship Id="rId5" Type="http://schemas.openxmlformats.org/officeDocument/2006/relationships/tags" Target="../tags/tag4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4.xml" /><Relationship Id="rId11" Type="http://schemas.openxmlformats.org/officeDocument/2006/relationships/tags" Target="../tags/tag485.xml" /><Relationship Id="rId12" Type="http://schemas.openxmlformats.org/officeDocument/2006/relationships/tags" Target="../tags/tag486.xml" /><Relationship Id="rId13" Type="http://schemas.openxmlformats.org/officeDocument/2006/relationships/tags" Target="../tags/tag487.xml" /><Relationship Id="rId2" Type="http://schemas.openxmlformats.org/officeDocument/2006/relationships/tags" Target="../tags/tag476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tags" Target="../tags/tag479.xml" /><Relationship Id="rId6" Type="http://schemas.openxmlformats.org/officeDocument/2006/relationships/tags" Target="../tags/tag480.xml" /><Relationship Id="rId7" Type="http://schemas.openxmlformats.org/officeDocument/2006/relationships/tags" Target="../tags/tag481.xml" /><Relationship Id="rId8" Type="http://schemas.openxmlformats.org/officeDocument/2006/relationships/tags" Target="../tags/tag482.xml" /><Relationship Id="rId9" Type="http://schemas.openxmlformats.org/officeDocument/2006/relationships/tags" Target="../tags/tag4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6.xml" /><Relationship Id="rId11" Type="http://schemas.openxmlformats.org/officeDocument/2006/relationships/tags" Target="../tags/tag497.xml" /><Relationship Id="rId12" Type="http://schemas.openxmlformats.org/officeDocument/2006/relationships/tags" Target="../tags/tag498.xml" /><Relationship Id="rId13" Type="http://schemas.openxmlformats.org/officeDocument/2006/relationships/tags" Target="../tags/tag499.xml" /><Relationship Id="rId14" Type="http://schemas.openxmlformats.org/officeDocument/2006/relationships/tags" Target="../tags/tag500.xml" /><Relationship Id="rId15" Type="http://schemas.openxmlformats.org/officeDocument/2006/relationships/tags" Target="../tags/tag501.xml" /><Relationship Id="rId16" Type="http://schemas.openxmlformats.org/officeDocument/2006/relationships/tags" Target="../tags/tag502.xml" /><Relationship Id="rId17" Type="http://schemas.openxmlformats.org/officeDocument/2006/relationships/tags" Target="../tags/tag503.xml" /><Relationship Id="rId18" Type="http://schemas.openxmlformats.org/officeDocument/2006/relationships/tags" Target="../tags/tag504.xml" /><Relationship Id="rId19" Type="http://schemas.openxmlformats.org/officeDocument/2006/relationships/tags" Target="../tags/tag505.xml" /><Relationship Id="rId2" Type="http://schemas.openxmlformats.org/officeDocument/2006/relationships/tags" Target="../tags/tag488.xml" /><Relationship Id="rId20" Type="http://schemas.openxmlformats.org/officeDocument/2006/relationships/tags" Target="../tags/tag506.xml" /><Relationship Id="rId21" Type="http://schemas.openxmlformats.org/officeDocument/2006/relationships/tags" Target="../tags/tag507.xml" /><Relationship Id="rId3" Type="http://schemas.openxmlformats.org/officeDocument/2006/relationships/tags" Target="../tags/tag489.xml" /><Relationship Id="rId4" Type="http://schemas.openxmlformats.org/officeDocument/2006/relationships/tags" Target="../tags/tag490.xml" /><Relationship Id="rId5" Type="http://schemas.openxmlformats.org/officeDocument/2006/relationships/tags" Target="../tags/tag491.xml" /><Relationship Id="rId6" Type="http://schemas.openxmlformats.org/officeDocument/2006/relationships/tags" Target="../tags/tag492.xml" /><Relationship Id="rId7" Type="http://schemas.openxmlformats.org/officeDocument/2006/relationships/tags" Target="../tags/tag493.xml" /><Relationship Id="rId8" Type="http://schemas.openxmlformats.org/officeDocument/2006/relationships/tags" Target="../tags/tag494.xml" /><Relationship Id="rId9" Type="http://schemas.openxmlformats.org/officeDocument/2006/relationships/tags" Target="../tags/tag4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6.xml" /><Relationship Id="rId11" Type="http://schemas.openxmlformats.org/officeDocument/2006/relationships/tags" Target="../tags/tag517.xml" /><Relationship Id="rId12" Type="http://schemas.openxmlformats.org/officeDocument/2006/relationships/tags" Target="../tags/tag518.xml" /><Relationship Id="rId13" Type="http://schemas.openxmlformats.org/officeDocument/2006/relationships/tags" Target="../tags/tag519.xml" /><Relationship Id="rId2" Type="http://schemas.openxmlformats.org/officeDocument/2006/relationships/tags" Target="../tags/tag508.xml" /><Relationship Id="rId3" Type="http://schemas.openxmlformats.org/officeDocument/2006/relationships/tags" Target="../tags/tag509.xml" /><Relationship Id="rId4" Type="http://schemas.openxmlformats.org/officeDocument/2006/relationships/tags" Target="../tags/tag510.xml" /><Relationship Id="rId5" Type="http://schemas.openxmlformats.org/officeDocument/2006/relationships/tags" Target="../tags/tag511.xml" /><Relationship Id="rId6" Type="http://schemas.openxmlformats.org/officeDocument/2006/relationships/tags" Target="../tags/tag512.xml" /><Relationship Id="rId7" Type="http://schemas.openxmlformats.org/officeDocument/2006/relationships/tags" Target="../tags/tag513.xml" /><Relationship Id="rId8" Type="http://schemas.openxmlformats.org/officeDocument/2006/relationships/tags" Target="../tags/tag514.xml" /><Relationship Id="rId9" Type="http://schemas.openxmlformats.org/officeDocument/2006/relationships/tags" Target="../tags/tag5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8.xml" /><Relationship Id="rId11" Type="http://schemas.openxmlformats.org/officeDocument/2006/relationships/tags" Target="../tags/tag529.xml" /><Relationship Id="rId12" Type="http://schemas.openxmlformats.org/officeDocument/2006/relationships/tags" Target="../tags/tag530.xml" /><Relationship Id="rId13" Type="http://schemas.openxmlformats.org/officeDocument/2006/relationships/tags" Target="../tags/tag531.xml" /><Relationship Id="rId14" Type="http://schemas.openxmlformats.org/officeDocument/2006/relationships/tags" Target="../tags/tag532.xml" /><Relationship Id="rId15" Type="http://schemas.openxmlformats.org/officeDocument/2006/relationships/tags" Target="../tags/tag533.xml" /><Relationship Id="rId16" Type="http://schemas.openxmlformats.org/officeDocument/2006/relationships/tags" Target="../tags/tag534.xml" /><Relationship Id="rId17" Type="http://schemas.openxmlformats.org/officeDocument/2006/relationships/tags" Target="../tags/tag535.xml" /><Relationship Id="rId18" Type="http://schemas.openxmlformats.org/officeDocument/2006/relationships/tags" Target="../tags/tag536.xml" /><Relationship Id="rId19" Type="http://schemas.openxmlformats.org/officeDocument/2006/relationships/tags" Target="../tags/tag537.xml" /><Relationship Id="rId2" Type="http://schemas.openxmlformats.org/officeDocument/2006/relationships/tags" Target="../tags/tag520.xml" /><Relationship Id="rId20" Type="http://schemas.openxmlformats.org/officeDocument/2006/relationships/tags" Target="../tags/tag538.xml" /><Relationship Id="rId21" Type="http://schemas.openxmlformats.org/officeDocument/2006/relationships/tags" Target="../tags/tag539.xml" /><Relationship Id="rId22" Type="http://schemas.openxmlformats.org/officeDocument/2006/relationships/tags" Target="../tags/tag540.xml" /><Relationship Id="rId23" Type="http://schemas.openxmlformats.org/officeDocument/2006/relationships/tags" Target="../tags/tag541.xml" /><Relationship Id="rId24" Type="http://schemas.openxmlformats.org/officeDocument/2006/relationships/tags" Target="../tags/tag542.xml" /><Relationship Id="rId25" Type="http://schemas.openxmlformats.org/officeDocument/2006/relationships/tags" Target="../tags/tag543.xml" /><Relationship Id="rId26" Type="http://schemas.openxmlformats.org/officeDocument/2006/relationships/tags" Target="../tags/tag544.xml" /><Relationship Id="rId27" Type="http://schemas.openxmlformats.org/officeDocument/2006/relationships/tags" Target="../tags/tag545.xml" /><Relationship Id="rId28" Type="http://schemas.openxmlformats.org/officeDocument/2006/relationships/tags" Target="../tags/tag546.xml" /><Relationship Id="rId29" Type="http://schemas.openxmlformats.org/officeDocument/2006/relationships/tags" Target="../tags/tag547.xml" /><Relationship Id="rId3" Type="http://schemas.openxmlformats.org/officeDocument/2006/relationships/tags" Target="../tags/tag521.xml" /><Relationship Id="rId30" Type="http://schemas.openxmlformats.org/officeDocument/2006/relationships/tags" Target="../tags/tag548.xml" /><Relationship Id="rId4" Type="http://schemas.openxmlformats.org/officeDocument/2006/relationships/tags" Target="../tags/tag522.xml" /><Relationship Id="rId5" Type="http://schemas.openxmlformats.org/officeDocument/2006/relationships/tags" Target="../tags/tag523.xml" /><Relationship Id="rId6" Type="http://schemas.openxmlformats.org/officeDocument/2006/relationships/tags" Target="../tags/tag524.xml" /><Relationship Id="rId7" Type="http://schemas.openxmlformats.org/officeDocument/2006/relationships/tags" Target="../tags/tag525.xml" /><Relationship Id="rId8" Type="http://schemas.openxmlformats.org/officeDocument/2006/relationships/tags" Target="../tags/tag526.xml" /><Relationship Id="rId9" Type="http://schemas.openxmlformats.org/officeDocument/2006/relationships/tags" Target="../tags/tag5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49.xml" /><Relationship Id="rId4" Type="http://schemas.openxmlformats.org/officeDocument/2006/relationships/tags" Target="../tags/tag550.xml" /><Relationship Id="rId5" Type="http://schemas.openxmlformats.org/officeDocument/2006/relationships/tags" Target="../tags/tag5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60.xml" /><Relationship Id="rId11" Type="http://schemas.openxmlformats.org/officeDocument/2006/relationships/tags" Target="../tags/tag561.xml" /><Relationship Id="rId12" Type="http://schemas.openxmlformats.org/officeDocument/2006/relationships/tags" Target="../tags/tag562.xml" /><Relationship Id="rId13" Type="http://schemas.openxmlformats.org/officeDocument/2006/relationships/tags" Target="../tags/tag563.xml" /><Relationship Id="rId14" Type="http://schemas.openxmlformats.org/officeDocument/2006/relationships/tags" Target="../tags/tag564.xml" /><Relationship Id="rId15" Type="http://schemas.openxmlformats.org/officeDocument/2006/relationships/tags" Target="../tags/tag565.xml" /><Relationship Id="rId16" Type="http://schemas.openxmlformats.org/officeDocument/2006/relationships/tags" Target="../tags/tag566.xml" /><Relationship Id="rId17" Type="http://schemas.openxmlformats.org/officeDocument/2006/relationships/tags" Target="../tags/tag567.xml" /><Relationship Id="rId18" Type="http://schemas.openxmlformats.org/officeDocument/2006/relationships/tags" Target="../tags/tag568.xml" /><Relationship Id="rId19" Type="http://schemas.openxmlformats.org/officeDocument/2006/relationships/tags" Target="../tags/tag569.xml" /><Relationship Id="rId2" Type="http://schemas.openxmlformats.org/officeDocument/2006/relationships/tags" Target="../tags/tag552.xml" /><Relationship Id="rId20" Type="http://schemas.openxmlformats.org/officeDocument/2006/relationships/tags" Target="../tags/tag570.xml" /><Relationship Id="rId21" Type="http://schemas.openxmlformats.org/officeDocument/2006/relationships/tags" Target="../tags/tag571.xml" /><Relationship Id="rId3" Type="http://schemas.openxmlformats.org/officeDocument/2006/relationships/tags" Target="../tags/tag553.xml" /><Relationship Id="rId4" Type="http://schemas.openxmlformats.org/officeDocument/2006/relationships/tags" Target="../tags/tag554.xml" /><Relationship Id="rId5" Type="http://schemas.openxmlformats.org/officeDocument/2006/relationships/tags" Target="../tags/tag555.xml" /><Relationship Id="rId6" Type="http://schemas.openxmlformats.org/officeDocument/2006/relationships/tags" Target="../tags/tag556.xml" /><Relationship Id="rId7" Type="http://schemas.openxmlformats.org/officeDocument/2006/relationships/tags" Target="../tags/tag557.xml" /><Relationship Id="rId8" Type="http://schemas.openxmlformats.org/officeDocument/2006/relationships/tags" Target="../tags/tag558.xml" /><Relationship Id="rId9" Type="http://schemas.openxmlformats.org/officeDocument/2006/relationships/tags" Target="../tags/tag5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80.xml" /><Relationship Id="rId11" Type="http://schemas.openxmlformats.org/officeDocument/2006/relationships/tags" Target="../tags/tag581.xml" /><Relationship Id="rId12" Type="http://schemas.openxmlformats.org/officeDocument/2006/relationships/tags" Target="../tags/tag582.xml" /><Relationship Id="rId13" Type="http://schemas.openxmlformats.org/officeDocument/2006/relationships/tags" Target="../tags/tag583.xml" /><Relationship Id="rId2" Type="http://schemas.openxmlformats.org/officeDocument/2006/relationships/tags" Target="../tags/tag572.xml" /><Relationship Id="rId3" Type="http://schemas.openxmlformats.org/officeDocument/2006/relationships/tags" Target="../tags/tag573.xml" /><Relationship Id="rId4" Type="http://schemas.openxmlformats.org/officeDocument/2006/relationships/tags" Target="../tags/tag574.xml" /><Relationship Id="rId5" Type="http://schemas.openxmlformats.org/officeDocument/2006/relationships/tags" Target="../tags/tag575.xml" /><Relationship Id="rId6" Type="http://schemas.openxmlformats.org/officeDocument/2006/relationships/tags" Target="../tags/tag576.xml" /><Relationship Id="rId7" Type="http://schemas.openxmlformats.org/officeDocument/2006/relationships/tags" Target="../tags/tag577.xml" /><Relationship Id="rId8" Type="http://schemas.openxmlformats.org/officeDocument/2006/relationships/tags" Target="../tags/tag578.xml" /><Relationship Id="rId9" Type="http://schemas.openxmlformats.org/officeDocument/2006/relationships/tags" Target="../tags/tag57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92.xml" /><Relationship Id="rId11" Type="http://schemas.openxmlformats.org/officeDocument/2006/relationships/tags" Target="../tags/tag593.xml" /><Relationship Id="rId12" Type="http://schemas.openxmlformats.org/officeDocument/2006/relationships/tags" Target="../tags/tag594.xml" /><Relationship Id="rId13" Type="http://schemas.openxmlformats.org/officeDocument/2006/relationships/tags" Target="../tags/tag595.xml" /><Relationship Id="rId14" Type="http://schemas.openxmlformats.org/officeDocument/2006/relationships/tags" Target="../tags/tag596.xml" /><Relationship Id="rId15" Type="http://schemas.openxmlformats.org/officeDocument/2006/relationships/tags" Target="../tags/tag597.xml" /><Relationship Id="rId16" Type="http://schemas.openxmlformats.org/officeDocument/2006/relationships/tags" Target="../tags/tag598.xml" /><Relationship Id="rId17" Type="http://schemas.openxmlformats.org/officeDocument/2006/relationships/tags" Target="../tags/tag599.xml" /><Relationship Id="rId18" Type="http://schemas.openxmlformats.org/officeDocument/2006/relationships/tags" Target="../tags/tag600.xml" /><Relationship Id="rId19" Type="http://schemas.openxmlformats.org/officeDocument/2006/relationships/tags" Target="../tags/tag601.xml" /><Relationship Id="rId2" Type="http://schemas.openxmlformats.org/officeDocument/2006/relationships/tags" Target="../tags/tag584.xml" /><Relationship Id="rId20" Type="http://schemas.openxmlformats.org/officeDocument/2006/relationships/tags" Target="../tags/tag602.xml" /><Relationship Id="rId21" Type="http://schemas.openxmlformats.org/officeDocument/2006/relationships/tags" Target="../tags/tag603.xml" /><Relationship Id="rId3" Type="http://schemas.openxmlformats.org/officeDocument/2006/relationships/tags" Target="../tags/tag585.xml" /><Relationship Id="rId4" Type="http://schemas.openxmlformats.org/officeDocument/2006/relationships/tags" Target="../tags/tag586.xml" /><Relationship Id="rId5" Type="http://schemas.openxmlformats.org/officeDocument/2006/relationships/tags" Target="../tags/tag587.xml" /><Relationship Id="rId6" Type="http://schemas.openxmlformats.org/officeDocument/2006/relationships/tags" Target="../tags/tag588.xml" /><Relationship Id="rId7" Type="http://schemas.openxmlformats.org/officeDocument/2006/relationships/tags" Target="../tags/tag589.xml" /><Relationship Id="rId8" Type="http://schemas.openxmlformats.org/officeDocument/2006/relationships/tags" Target="../tags/tag590.xml" /><Relationship Id="rId9" Type="http://schemas.openxmlformats.org/officeDocument/2006/relationships/tags" Target="../tags/tag59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54044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临床神经学教学设计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教学目标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教学资源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教学评价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50728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30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3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734" name="正文"/>
          <p:cNvSpPr txBox="1"/>
          <p:nvPr>
            <p:custDataLst>
              <p:tags r:id="rId5"/>
            </p:custDataLst>
          </p:nvPr>
        </p:nvSpPr>
        <p:spPr>
          <a:xfrm>
            <a:off x="1092440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掌握临床神经学的基本概念和原理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736" name="标题"/>
          <p:cNvSpPr txBox="1"/>
          <p:nvPr>
            <p:custDataLst>
              <p:tags r:id="rId6"/>
            </p:custDataLst>
          </p:nvPr>
        </p:nvSpPr>
        <p:spPr>
          <a:xfrm>
            <a:off x="905170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738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40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4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744" name="正文"/>
          <p:cNvSpPr txBox="1"/>
          <p:nvPr>
            <p:custDataLst>
              <p:tags r:id="rId10"/>
            </p:custDataLst>
          </p:nvPr>
        </p:nvSpPr>
        <p:spPr>
          <a:xfrm>
            <a:off x="3839468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理解神经系统的解剖结构和功能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746" name="标题"/>
          <p:cNvSpPr txBox="1"/>
          <p:nvPr>
            <p:custDataLst>
              <p:tags r:id="rId11"/>
            </p:custDataLst>
          </p:nvPr>
        </p:nvSpPr>
        <p:spPr>
          <a:xfrm>
            <a:off x="3652199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748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50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5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754" name="正文"/>
          <p:cNvSpPr txBox="1"/>
          <p:nvPr>
            <p:custDataLst>
              <p:tags r:id="rId15"/>
            </p:custDataLst>
          </p:nvPr>
        </p:nvSpPr>
        <p:spPr>
          <a:xfrm>
            <a:off x="6586496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掌握神经系统疾病的诊断和治疗方法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756" name="标题"/>
          <p:cNvSpPr txBox="1"/>
          <p:nvPr>
            <p:custDataLst>
              <p:tags r:id="rId16"/>
            </p:custDataLst>
          </p:nvPr>
        </p:nvSpPr>
        <p:spPr>
          <a:xfrm>
            <a:off x="6399227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758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60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6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764" name="正文"/>
          <p:cNvSpPr txBox="1"/>
          <p:nvPr>
            <p:custDataLst>
              <p:tags r:id="rId20"/>
            </p:custDataLst>
          </p:nvPr>
        </p:nvSpPr>
        <p:spPr>
          <a:xfrm>
            <a:off x="9333525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提高临床神经学实践能力和创新能力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766" name="标题"/>
          <p:cNvSpPr txBox="1"/>
          <p:nvPr>
            <p:custDataLst>
              <p:tags r:id="rId21"/>
            </p:custDataLst>
          </p:nvPr>
        </p:nvSpPr>
        <p:spPr>
          <a:xfrm>
            <a:off x="9146876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8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508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16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1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24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2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掌握临床神经学的基本概念和原理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提高临床实践能力和解决问题的能力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36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3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44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4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培养团队合作和沟通能力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学会诊断和治疗神经疾病的方法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素质目标</a:t>
            </a:r>
            <a:endParaRPr lang="zh-CN" altLang="en-US"/>
          </a:p>
        </p:txBody>
      </p:sp>
      <p:sp>
        <p:nvSpPr>
          <p:cNvPr id="1050896" name="圆角矩形 5"/>
          <p:cNvSpPr/>
          <p:nvPr>
            <p:custDataLst>
              <p:tags r:id="rId2"/>
            </p:custDataLst>
          </p:nvPr>
        </p:nvSpPr>
        <p:spPr>
          <a:xfrm>
            <a:off x="860720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98" name="圆角矩形 3"/>
          <p:cNvSpPr/>
          <p:nvPr>
            <p:custDataLst>
              <p:tags r:id="rId3"/>
            </p:custDataLst>
          </p:nvPr>
        </p:nvSpPr>
        <p:spPr>
          <a:xfrm>
            <a:off x="838200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00" name="文本框 5"/>
          <p:cNvSpPr txBox="1"/>
          <p:nvPr>
            <p:custDataLst>
              <p:tags r:id="rId4"/>
            </p:custDataLst>
          </p:nvPr>
        </p:nvSpPr>
        <p:spPr>
          <a:xfrm>
            <a:off x="1007404" y="1728535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培养学生对临床神经学的兴趣和热情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02" name="圆角矩形 16"/>
          <p:cNvSpPr/>
          <p:nvPr>
            <p:custDataLst>
              <p:tags r:id="rId5"/>
            </p:custDataLst>
          </p:nvPr>
        </p:nvSpPr>
        <p:spPr>
          <a:xfrm>
            <a:off x="1013490" y="4855765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50904" name="圆角矩形 12"/>
          <p:cNvSpPr/>
          <p:nvPr>
            <p:custDataLst>
              <p:tags r:id="rId6"/>
            </p:custDataLst>
          </p:nvPr>
        </p:nvSpPr>
        <p:spPr>
          <a:xfrm>
            <a:off x="3544246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06" name="圆角矩形 13"/>
          <p:cNvSpPr/>
          <p:nvPr>
            <p:custDataLst>
              <p:tags r:id="rId7"/>
            </p:custDataLst>
          </p:nvPr>
        </p:nvSpPr>
        <p:spPr>
          <a:xfrm>
            <a:off x="3516248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08" name="圆角矩形 15"/>
          <p:cNvSpPr/>
          <p:nvPr>
            <p:custDataLst>
              <p:tags r:id="rId8"/>
            </p:custDataLst>
          </p:nvPr>
        </p:nvSpPr>
        <p:spPr>
          <a:xfrm>
            <a:off x="3739622" y="4860635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50910" name="文本框 10"/>
          <p:cNvSpPr txBox="1"/>
          <p:nvPr>
            <p:custDataLst>
              <p:tags r:id="rId9"/>
            </p:custDataLst>
          </p:nvPr>
        </p:nvSpPr>
        <p:spPr>
          <a:xfrm>
            <a:off x="3686670" y="1733405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提高学生的临床观察能力和分析能力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12" name="圆角矩形 5"/>
          <p:cNvSpPr/>
          <p:nvPr>
            <p:custDataLst>
              <p:tags r:id="rId10"/>
            </p:custDataLst>
          </p:nvPr>
        </p:nvSpPr>
        <p:spPr>
          <a:xfrm>
            <a:off x="6222294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14" name="圆角矩形 3"/>
          <p:cNvSpPr/>
          <p:nvPr>
            <p:custDataLst>
              <p:tags r:id="rId11"/>
            </p:custDataLst>
          </p:nvPr>
        </p:nvSpPr>
        <p:spPr>
          <a:xfrm>
            <a:off x="6199774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16" name="文本框 23"/>
          <p:cNvSpPr txBox="1"/>
          <p:nvPr>
            <p:custDataLst>
              <p:tags r:id="rId12"/>
            </p:custDataLst>
          </p:nvPr>
        </p:nvSpPr>
        <p:spPr>
          <a:xfrm>
            <a:off x="6368978" y="1728535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培养学生的团队合作精神和沟通能力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18" name="圆角矩形 16"/>
          <p:cNvSpPr/>
          <p:nvPr>
            <p:custDataLst>
              <p:tags r:id="rId13"/>
            </p:custDataLst>
          </p:nvPr>
        </p:nvSpPr>
        <p:spPr>
          <a:xfrm>
            <a:off x="6375065" y="4855765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50920" name="圆角矩形 12"/>
          <p:cNvSpPr/>
          <p:nvPr>
            <p:custDataLst>
              <p:tags r:id="rId14"/>
            </p:custDataLst>
          </p:nvPr>
        </p:nvSpPr>
        <p:spPr>
          <a:xfrm>
            <a:off x="8905820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22" name="圆角矩形 13"/>
          <p:cNvSpPr/>
          <p:nvPr>
            <p:custDataLst>
              <p:tags r:id="rId15"/>
            </p:custDataLst>
          </p:nvPr>
        </p:nvSpPr>
        <p:spPr>
          <a:xfrm>
            <a:off x="8877823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24" name="圆角矩形 15"/>
          <p:cNvSpPr/>
          <p:nvPr>
            <p:custDataLst>
              <p:tags r:id="rId16"/>
            </p:custDataLst>
          </p:nvPr>
        </p:nvSpPr>
        <p:spPr>
          <a:xfrm>
            <a:off x="9101196" y="4860635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50926" name="文本框 32"/>
          <p:cNvSpPr txBox="1"/>
          <p:nvPr>
            <p:custDataLst>
              <p:tags r:id="rId17"/>
            </p:custDataLst>
          </p:nvPr>
        </p:nvSpPr>
        <p:spPr>
          <a:xfrm>
            <a:off x="9048244" y="1733405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增强学生的自主学习和自我提升能力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7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5097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神经系统的基本结构与功能</a:t>
            </a:r>
            <a:endParaRPr lang="zh-CN" altLang="en-US"/>
          </a:p>
        </p:txBody>
      </p:sp>
      <p:sp>
        <p:nvSpPr>
          <p:cNvPr id="10512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296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98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神经系统的组成：中枢神经系统、周围神经系统和自主神经系统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3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02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04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神经系统的功能：传递信息、调节身体功能、参与认知和行为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3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308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神经系统的基本结构：神经元、神经纤维、突触、神经递质等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310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4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6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神经系统的疾病：阿尔茨海默病、帕金森病、癫痫等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神经系统常见疾病的分类与特点</a:t>
            </a:r>
            <a:endParaRPr lang="zh-CN" altLang="en-US"/>
          </a:p>
        </p:txBody>
      </p:sp>
      <p:sp>
        <p:nvSpPr>
          <p:cNvPr id="1051362" name="对角圆角矩形 15"/>
          <p:cNvSpPr/>
          <p:nvPr>
            <p:custDataLst>
              <p:tags r:id="rId2"/>
            </p:custDataLst>
          </p:nvPr>
        </p:nvSpPr>
        <p:spPr>
          <a:xfrm>
            <a:off x="1112468" y="3333737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64" name="对角圆角矩形 16"/>
          <p:cNvSpPr/>
          <p:nvPr>
            <p:custDataLst>
              <p:tags r:id="rId3"/>
            </p:custDataLst>
          </p:nvPr>
        </p:nvSpPr>
        <p:spPr>
          <a:xfrm>
            <a:off x="1112468" y="3197638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66" name="直角三角形 17"/>
          <p:cNvSpPr/>
          <p:nvPr>
            <p:custDataLst>
              <p:tags r:id="rId4"/>
            </p:custDataLst>
          </p:nvPr>
        </p:nvSpPr>
        <p:spPr>
          <a:xfrm>
            <a:off x="1652125" y="3198315"/>
            <a:ext cx="81253" cy="13542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68" name="文本框 27"/>
          <p:cNvSpPr txBox="1"/>
          <p:nvPr>
            <p:custDataLst>
              <p:tags r:id="rId5"/>
            </p:custDataLst>
          </p:nvPr>
        </p:nvSpPr>
        <p:spPr>
          <a:xfrm>
            <a:off x="1687335" y="3343894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癫痫的特点：突然发作、反复发作、多种类型、多种病因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0" name="对角圆角矩形 52"/>
          <p:cNvSpPr/>
          <p:nvPr>
            <p:custDataLst>
              <p:tags r:id="rId6"/>
            </p:custDataLst>
          </p:nvPr>
        </p:nvSpPr>
        <p:spPr>
          <a:xfrm>
            <a:off x="1112468" y="1236049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72" name="对角圆角矩形 53"/>
          <p:cNvSpPr/>
          <p:nvPr>
            <p:custDataLst>
              <p:tags r:id="rId7"/>
            </p:custDataLst>
          </p:nvPr>
        </p:nvSpPr>
        <p:spPr>
          <a:xfrm>
            <a:off x="1112468" y="1099950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74" name="直角三角形 54"/>
          <p:cNvSpPr/>
          <p:nvPr>
            <p:custDataLst>
              <p:tags r:id="rId8"/>
            </p:custDataLst>
          </p:nvPr>
        </p:nvSpPr>
        <p:spPr>
          <a:xfrm>
            <a:off x="1652125" y="1100627"/>
            <a:ext cx="81253" cy="13542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76" name="文本框 56"/>
          <p:cNvSpPr txBox="1"/>
          <p:nvPr>
            <p:custDataLst>
              <p:tags r:id="rId9"/>
            </p:custDataLst>
          </p:nvPr>
        </p:nvSpPr>
        <p:spPr>
          <a:xfrm>
            <a:off x="1687335" y="1239435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神经系统常见疾病包括：脑卒中、癫痫、帕金森病、阿尔茨海默病等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8" name="对角圆角矩形 5"/>
          <p:cNvSpPr/>
          <p:nvPr>
            <p:custDataLst>
              <p:tags r:id="rId10"/>
            </p:custDataLst>
          </p:nvPr>
        </p:nvSpPr>
        <p:spPr>
          <a:xfrm>
            <a:off x="1112468" y="2284893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80" name="对角圆角矩形 6"/>
          <p:cNvSpPr/>
          <p:nvPr>
            <p:custDataLst>
              <p:tags r:id="rId11"/>
            </p:custDataLst>
          </p:nvPr>
        </p:nvSpPr>
        <p:spPr>
          <a:xfrm>
            <a:off x="1112468" y="2148794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82" name="直角三角形 7"/>
          <p:cNvSpPr/>
          <p:nvPr>
            <p:custDataLst>
              <p:tags r:id="rId12"/>
            </p:custDataLst>
          </p:nvPr>
        </p:nvSpPr>
        <p:spPr>
          <a:xfrm>
            <a:off x="1652125" y="2149471"/>
            <a:ext cx="81253" cy="13542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84" name="文本框 8"/>
          <p:cNvSpPr txBox="1"/>
          <p:nvPr>
            <p:custDataLst>
              <p:tags r:id="rId13"/>
            </p:custDataLst>
          </p:nvPr>
        </p:nvSpPr>
        <p:spPr>
          <a:xfrm>
            <a:off x="1687335" y="2295050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脑卒中的特点：突发性、高死亡率、高致残率、高复发率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6" name="对角圆角矩形 9"/>
          <p:cNvSpPr/>
          <p:nvPr>
            <p:custDataLst>
              <p:tags r:id="rId14"/>
            </p:custDataLst>
          </p:nvPr>
        </p:nvSpPr>
        <p:spPr>
          <a:xfrm>
            <a:off x="1112468" y="4382581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88" name="对角圆角矩形 10"/>
          <p:cNvSpPr/>
          <p:nvPr>
            <p:custDataLst>
              <p:tags r:id="rId15"/>
            </p:custDataLst>
          </p:nvPr>
        </p:nvSpPr>
        <p:spPr>
          <a:xfrm>
            <a:off x="1112468" y="4246482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90" name="直角三角形 11"/>
          <p:cNvSpPr/>
          <p:nvPr>
            <p:custDataLst>
              <p:tags r:id="rId16"/>
            </p:custDataLst>
          </p:nvPr>
        </p:nvSpPr>
        <p:spPr>
          <a:xfrm>
            <a:off x="1652125" y="4247159"/>
            <a:ext cx="81253" cy="13542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92" name="文本框 12"/>
          <p:cNvSpPr txBox="1"/>
          <p:nvPr>
            <p:custDataLst>
              <p:tags r:id="rId17"/>
            </p:custDataLst>
          </p:nvPr>
        </p:nvSpPr>
        <p:spPr>
          <a:xfrm>
            <a:off x="1687335" y="4392737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帕金森病的特点：静止性震颤、运动迟缓、肌强直、姿势平衡障碍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94" name="对角圆角矩形 14"/>
          <p:cNvSpPr/>
          <p:nvPr>
            <p:custDataLst>
              <p:tags r:id="rId18"/>
            </p:custDataLst>
          </p:nvPr>
        </p:nvSpPr>
        <p:spPr>
          <a:xfrm>
            <a:off x="1112468" y="5431425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96" name="对角圆角矩形 18"/>
          <p:cNvSpPr/>
          <p:nvPr>
            <p:custDataLst>
              <p:tags r:id="rId19"/>
            </p:custDataLst>
          </p:nvPr>
        </p:nvSpPr>
        <p:spPr>
          <a:xfrm>
            <a:off x="1112468" y="5295325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98" name="直角三角形 19"/>
          <p:cNvSpPr/>
          <p:nvPr>
            <p:custDataLst>
              <p:tags r:id="rId20"/>
            </p:custDataLst>
          </p:nvPr>
        </p:nvSpPr>
        <p:spPr>
          <a:xfrm>
            <a:off x="1652125" y="5296003"/>
            <a:ext cx="81253" cy="13542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0" name="文本框 20"/>
          <p:cNvSpPr txBox="1"/>
          <p:nvPr>
            <p:custDataLst>
              <p:tags r:id="rId21"/>
            </p:custDataLst>
          </p:nvPr>
        </p:nvSpPr>
        <p:spPr>
          <a:xfrm>
            <a:off x="1687335" y="5441581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阿尔茨海默病的特点：记忆力减退、认知功能下降、日常生活能力下降、精神行为异常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神经系统疾病的诊断与治疗方法</a:t>
            </a:r>
            <a:endParaRPr lang="zh-CN" altLang="en-US"/>
          </a:p>
        </p:txBody>
      </p:sp>
      <p:sp>
        <p:nvSpPr>
          <p:cNvPr id="1051446" name="矩形 38"/>
          <p:cNvSpPr/>
          <p:nvPr>
            <p:custDataLst>
              <p:tags r:id="rId2"/>
            </p:custDataLst>
          </p:nvPr>
        </p:nvSpPr>
        <p:spPr>
          <a:xfrm rot="204112">
            <a:off x="1224808" y="1099950"/>
            <a:ext cx="4320282" cy="225499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8" name="矩形 39"/>
          <p:cNvSpPr/>
          <p:nvPr>
            <p:custDataLst>
              <p:tags r:id="rId3"/>
            </p:custDataLst>
          </p:nvPr>
        </p:nvSpPr>
        <p:spPr>
          <a:xfrm>
            <a:off x="1229800" y="1100663"/>
            <a:ext cx="4320282" cy="22549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0" name="TextBox 2"/>
          <p:cNvSpPr txBox="1"/>
          <p:nvPr>
            <p:custDataLst>
              <p:tags r:id="rId4"/>
            </p:custDataLst>
          </p:nvPr>
        </p:nvSpPr>
        <p:spPr>
          <a:xfrm>
            <a:off x="1480116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神经系统疾病的分类：中枢神经系统疾病、周围神经系统疾病等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452" name="矩形 100"/>
          <p:cNvSpPr/>
          <p:nvPr>
            <p:custDataLst>
              <p:tags r:id="rId5"/>
            </p:custDataLst>
          </p:nvPr>
        </p:nvSpPr>
        <p:spPr>
          <a:xfrm rot="204112">
            <a:off x="6641206" y="1099950"/>
            <a:ext cx="4320282" cy="225499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4" name="矩形 101"/>
          <p:cNvSpPr/>
          <p:nvPr>
            <p:custDataLst>
              <p:tags r:id="rId6"/>
            </p:custDataLst>
          </p:nvPr>
        </p:nvSpPr>
        <p:spPr>
          <a:xfrm>
            <a:off x="6646911" y="1100663"/>
            <a:ext cx="4320282" cy="225499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6" name="TextBox 2"/>
          <p:cNvSpPr txBox="1"/>
          <p:nvPr>
            <p:custDataLst>
              <p:tags r:id="rId7"/>
            </p:custDataLst>
          </p:nvPr>
        </p:nvSpPr>
        <p:spPr>
          <a:xfrm>
            <a:off x="6897941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诊断方法：临床表现、影像学检查、实验室检查等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458" name="矩形 122"/>
          <p:cNvSpPr/>
          <p:nvPr>
            <p:custDataLst>
              <p:tags r:id="rId8"/>
            </p:custDataLst>
          </p:nvPr>
        </p:nvSpPr>
        <p:spPr>
          <a:xfrm rot="204112">
            <a:off x="1224808" y="3921897"/>
            <a:ext cx="4320282" cy="225499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0" name="矩形 123"/>
          <p:cNvSpPr/>
          <p:nvPr>
            <p:custDataLst>
              <p:tags r:id="rId9"/>
            </p:custDataLst>
          </p:nvPr>
        </p:nvSpPr>
        <p:spPr>
          <a:xfrm>
            <a:off x="1229800" y="3922610"/>
            <a:ext cx="4320282" cy="225499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2" name="TextBox 2"/>
          <p:cNvSpPr txBox="1"/>
          <p:nvPr>
            <p:custDataLst>
              <p:tags r:id="rId10"/>
            </p:custDataLst>
          </p:nvPr>
        </p:nvSpPr>
        <p:spPr>
          <a:xfrm>
            <a:off x="1479403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治疗方法：药物治疗、手术治疗、康复治疗等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464" name="矩形 89"/>
          <p:cNvSpPr/>
          <p:nvPr>
            <p:custDataLst>
              <p:tags r:id="rId11"/>
            </p:custDataLst>
          </p:nvPr>
        </p:nvSpPr>
        <p:spPr>
          <a:xfrm rot="204112">
            <a:off x="6641206" y="3921897"/>
            <a:ext cx="4320282" cy="225499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6" name="矩形 90"/>
          <p:cNvSpPr/>
          <p:nvPr>
            <p:custDataLst>
              <p:tags r:id="rId12"/>
            </p:custDataLst>
          </p:nvPr>
        </p:nvSpPr>
        <p:spPr>
          <a:xfrm>
            <a:off x="6646911" y="3922610"/>
            <a:ext cx="4320282" cy="22549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8" name="TextBox 2"/>
          <p:cNvSpPr txBox="1"/>
          <p:nvPr>
            <p:custDataLst>
              <p:tags r:id="rId13"/>
            </p:custDataLst>
          </p:nvPr>
        </p:nvSpPr>
        <p:spPr>
          <a:xfrm>
            <a:off x="6896514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案例分析：具体病例的诊断和治疗过程介绍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5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神经系统疾病的预防与保健</a:t>
            </a:r>
            <a:endParaRPr lang="zh-CN" altLang="en-US"/>
          </a:p>
        </p:txBody>
      </p:sp>
      <p:sp>
        <p:nvSpPr>
          <p:cNvPr id="1051514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16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18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20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22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24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26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2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3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3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3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3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3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4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42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544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546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54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550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介绍神经系统疾病的种类和特点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52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强调预防和保健的重要性，以及如何提高公众的健康意识和健康素养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54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介绍保健措施，如定期体检、保持良好的心理状态等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56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讲解预防神经系统疾病的方法，如合理饮食、适量运动、保持良好的生活习惯等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60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  <p:sp>
        <p:nvSpPr>
          <p:cNvPr id="105160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9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理论教学与实践教学相结合</a:t>
            </a:r>
            <a:endParaRPr lang="zh-CN" altLang="en-US"/>
          </a:p>
        </p:txBody>
      </p:sp>
      <p:sp>
        <p:nvSpPr>
          <p:cNvPr id="1051924" name="任意多边形 35"/>
          <p:cNvSpPr/>
          <p:nvPr>
            <p:custDataLst>
              <p:tags r:id="rId2"/>
            </p:custDataLst>
          </p:nvPr>
        </p:nvSpPr>
        <p:spPr>
          <a:xfrm>
            <a:off x="838200" y="1358812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926" name="任意多边形 39"/>
          <p:cNvSpPr/>
          <p:nvPr>
            <p:custDataLst>
              <p:tags r:id="rId3"/>
            </p:custDataLst>
          </p:nvPr>
        </p:nvSpPr>
        <p:spPr>
          <a:xfrm>
            <a:off x="917974" y="1445285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659640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928" name="正文"/>
          <p:cNvSpPr txBox="1"/>
          <p:nvPr>
            <p:custDataLst>
              <p:tags r:id="rId5"/>
            </p:custDataLst>
          </p:nvPr>
        </p:nvSpPr>
        <p:spPr>
          <a:xfrm>
            <a:off x="2422117" y="143127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理论教学：讲解神经学基础知识，如神经系统的组成、功能等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193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427625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1932" name="任意多边形 45"/>
          <p:cNvSpPr/>
          <p:nvPr>
            <p:custDataLst>
              <p:tags r:id="rId7"/>
            </p:custDataLst>
          </p:nvPr>
        </p:nvSpPr>
        <p:spPr>
          <a:xfrm>
            <a:off x="838200" y="2545075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934" name="任意多边形 46"/>
          <p:cNvSpPr/>
          <p:nvPr>
            <p:custDataLst>
              <p:tags r:id="rId8"/>
            </p:custDataLst>
          </p:nvPr>
        </p:nvSpPr>
        <p:spPr>
          <a:xfrm>
            <a:off x="917974" y="263154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845903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936" name="正文"/>
          <p:cNvSpPr txBox="1"/>
          <p:nvPr>
            <p:custDataLst>
              <p:tags r:id="rId10"/>
            </p:custDataLst>
          </p:nvPr>
        </p:nvSpPr>
        <p:spPr>
          <a:xfrm>
            <a:off x="2422117" y="261754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实践教学：通过病例分析、临床操作等，让学生在实践中掌握知识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193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613888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1940" name="任意多边形 51"/>
          <p:cNvSpPr/>
          <p:nvPr>
            <p:custDataLst>
              <p:tags r:id="rId12"/>
            </p:custDataLst>
          </p:nvPr>
        </p:nvSpPr>
        <p:spPr>
          <a:xfrm>
            <a:off x="838200" y="3731338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942" name="任意多边形 52"/>
          <p:cNvSpPr/>
          <p:nvPr>
            <p:custDataLst>
              <p:tags r:id="rId13"/>
            </p:custDataLst>
          </p:nvPr>
        </p:nvSpPr>
        <p:spPr>
          <a:xfrm>
            <a:off x="917974" y="3817811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032166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944" name="正文"/>
          <p:cNvSpPr txBox="1"/>
          <p:nvPr>
            <p:custDataLst>
              <p:tags r:id="rId15"/>
            </p:custDataLst>
          </p:nvPr>
        </p:nvSpPr>
        <p:spPr>
          <a:xfrm>
            <a:off x="2422117" y="3803804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互动教学：鼓励学生提问、讨论，提高教学效果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194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800151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1948" name="任意多边形 57"/>
          <p:cNvSpPr/>
          <p:nvPr>
            <p:custDataLst>
              <p:tags r:id="rId17"/>
            </p:custDataLst>
          </p:nvPr>
        </p:nvSpPr>
        <p:spPr>
          <a:xfrm>
            <a:off x="838200" y="4917601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950" name="任意多边形 58"/>
          <p:cNvSpPr/>
          <p:nvPr>
            <p:custDataLst>
              <p:tags r:id="rId18"/>
            </p:custDataLst>
          </p:nvPr>
        </p:nvSpPr>
        <p:spPr>
          <a:xfrm>
            <a:off x="917974" y="5004074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218429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952" name="正文"/>
          <p:cNvSpPr txBox="1"/>
          <p:nvPr>
            <p:custDataLst>
              <p:tags r:id="rId20"/>
            </p:custDataLst>
          </p:nvPr>
        </p:nvSpPr>
        <p:spPr>
          <a:xfrm>
            <a:off x="2422117" y="4990067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创新教学：采用多媒体、虚拟现实等技术，增强学生的学习兴趣和体验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195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4986414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案例分析教学法</a:t>
            </a:r>
            <a:endParaRPr lang="zh-CN" altLang="en-US"/>
          </a:p>
        </p:txBody>
      </p:sp>
      <p:sp>
        <p:nvSpPr>
          <p:cNvPr id="1052000" name="矩形 38"/>
          <p:cNvSpPr/>
          <p:nvPr>
            <p:custDataLst>
              <p:tags r:id="rId2"/>
            </p:custDataLst>
          </p:nvPr>
        </p:nvSpPr>
        <p:spPr>
          <a:xfrm rot="204112">
            <a:off x="1224808" y="1099950"/>
            <a:ext cx="4320282" cy="225499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02" name="矩形 39"/>
          <p:cNvSpPr/>
          <p:nvPr>
            <p:custDataLst>
              <p:tags r:id="rId3"/>
            </p:custDataLst>
          </p:nvPr>
        </p:nvSpPr>
        <p:spPr>
          <a:xfrm>
            <a:off x="1229800" y="1100663"/>
            <a:ext cx="4320282" cy="22549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04" name="TextBox 2"/>
          <p:cNvSpPr txBox="1"/>
          <p:nvPr>
            <p:custDataLst>
              <p:tags r:id="rId4"/>
            </p:custDataLst>
          </p:nvPr>
        </p:nvSpPr>
        <p:spPr>
          <a:xfrm>
            <a:off x="1480116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案例选择：选择具有代表性的临床神经学案例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2006" name="矩形 100"/>
          <p:cNvSpPr/>
          <p:nvPr>
            <p:custDataLst>
              <p:tags r:id="rId5"/>
            </p:custDataLst>
          </p:nvPr>
        </p:nvSpPr>
        <p:spPr>
          <a:xfrm rot="204112">
            <a:off x="6641206" y="1099950"/>
            <a:ext cx="4320282" cy="225499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08" name="矩形 101"/>
          <p:cNvSpPr/>
          <p:nvPr>
            <p:custDataLst>
              <p:tags r:id="rId6"/>
            </p:custDataLst>
          </p:nvPr>
        </p:nvSpPr>
        <p:spPr>
          <a:xfrm>
            <a:off x="6646911" y="1100663"/>
            <a:ext cx="4320282" cy="225499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10" name="TextBox 2"/>
          <p:cNvSpPr txBox="1"/>
          <p:nvPr>
            <p:custDataLst>
              <p:tags r:id="rId7"/>
            </p:custDataLst>
          </p:nvPr>
        </p:nvSpPr>
        <p:spPr>
          <a:xfrm>
            <a:off x="6897941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案例分析：引导学生分析案例，理解疾病机理和治疗方法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2012" name="矩形 122"/>
          <p:cNvSpPr/>
          <p:nvPr>
            <p:custDataLst>
              <p:tags r:id="rId8"/>
            </p:custDataLst>
          </p:nvPr>
        </p:nvSpPr>
        <p:spPr>
          <a:xfrm rot="204112">
            <a:off x="1224808" y="3921897"/>
            <a:ext cx="4320282" cy="225499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14" name="矩形 123"/>
          <p:cNvSpPr/>
          <p:nvPr>
            <p:custDataLst>
              <p:tags r:id="rId9"/>
            </p:custDataLst>
          </p:nvPr>
        </p:nvSpPr>
        <p:spPr>
          <a:xfrm>
            <a:off x="1229800" y="3922610"/>
            <a:ext cx="4320282" cy="225499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16" name="TextBox 2"/>
          <p:cNvSpPr txBox="1"/>
          <p:nvPr>
            <p:custDataLst>
              <p:tags r:id="rId10"/>
            </p:custDataLst>
          </p:nvPr>
        </p:nvSpPr>
        <p:spPr>
          <a:xfrm>
            <a:off x="1479403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讨论与交流：鼓励学生参与讨论，分享观点和经验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2018" name="矩形 89"/>
          <p:cNvSpPr/>
          <p:nvPr>
            <p:custDataLst>
              <p:tags r:id="rId11"/>
            </p:custDataLst>
          </p:nvPr>
        </p:nvSpPr>
        <p:spPr>
          <a:xfrm rot="204112">
            <a:off x="6641206" y="3921897"/>
            <a:ext cx="4320282" cy="225499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20" name="矩形 90"/>
          <p:cNvSpPr/>
          <p:nvPr>
            <p:custDataLst>
              <p:tags r:id="rId12"/>
            </p:custDataLst>
          </p:nvPr>
        </p:nvSpPr>
        <p:spPr>
          <a:xfrm>
            <a:off x="6646911" y="3922610"/>
            <a:ext cx="4320282" cy="22549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22" name="TextBox 2"/>
          <p:cNvSpPr txBox="1"/>
          <p:nvPr>
            <p:custDataLst>
              <p:tags r:id="rId13"/>
            </p:custDataLst>
          </p:nvPr>
        </p:nvSpPr>
        <p:spPr>
          <a:xfrm>
            <a:off x="6896514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教师点评：教师对讨论内容进行点评，引导学生深入理解知识点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2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PBL教学法</a:t>
            </a:r>
            <a:endParaRPr lang="zh-CN" altLang="en-US"/>
          </a:p>
        </p:txBody>
      </p:sp>
      <p:sp>
        <p:nvSpPr>
          <p:cNvPr id="1052068" name="任意多边形 35"/>
          <p:cNvSpPr/>
          <p:nvPr>
            <p:custDataLst>
              <p:tags r:id="rId2"/>
            </p:custDataLst>
          </p:nvPr>
        </p:nvSpPr>
        <p:spPr>
          <a:xfrm>
            <a:off x="838200" y="1358812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070" name="任意多边形 39"/>
          <p:cNvSpPr/>
          <p:nvPr>
            <p:custDataLst>
              <p:tags r:id="rId3"/>
            </p:custDataLst>
          </p:nvPr>
        </p:nvSpPr>
        <p:spPr>
          <a:xfrm>
            <a:off x="917974" y="1445285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1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659640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2072" name="正文"/>
          <p:cNvSpPr txBox="1"/>
          <p:nvPr>
            <p:custDataLst>
              <p:tags r:id="rId5"/>
            </p:custDataLst>
          </p:nvPr>
        </p:nvSpPr>
        <p:spPr>
          <a:xfrm>
            <a:off x="2422117" y="143127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概念：基于问题的学习，通过解决问题来学习知识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207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427625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2076" name="任意多边形 45"/>
          <p:cNvSpPr/>
          <p:nvPr>
            <p:custDataLst>
              <p:tags r:id="rId7"/>
            </p:custDataLst>
          </p:nvPr>
        </p:nvSpPr>
        <p:spPr>
          <a:xfrm>
            <a:off x="838200" y="2545075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078" name="任意多边形 46"/>
          <p:cNvSpPr/>
          <p:nvPr>
            <p:custDataLst>
              <p:tags r:id="rId8"/>
            </p:custDataLst>
          </p:nvPr>
        </p:nvSpPr>
        <p:spPr>
          <a:xfrm>
            <a:off x="917974" y="263154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3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845903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2080" name="正文"/>
          <p:cNvSpPr txBox="1"/>
          <p:nvPr>
            <p:custDataLst>
              <p:tags r:id="rId10"/>
            </p:custDataLst>
          </p:nvPr>
        </p:nvSpPr>
        <p:spPr>
          <a:xfrm>
            <a:off x="2422117" y="261754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特点：以学生为中心，强调自主学习、合作学习和探究学习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208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613888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2084" name="任意多边形 51"/>
          <p:cNvSpPr/>
          <p:nvPr>
            <p:custDataLst>
              <p:tags r:id="rId12"/>
            </p:custDataLst>
          </p:nvPr>
        </p:nvSpPr>
        <p:spPr>
          <a:xfrm>
            <a:off x="838200" y="3731338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086" name="任意多边形 52"/>
          <p:cNvSpPr/>
          <p:nvPr>
            <p:custDataLst>
              <p:tags r:id="rId13"/>
            </p:custDataLst>
          </p:nvPr>
        </p:nvSpPr>
        <p:spPr>
          <a:xfrm>
            <a:off x="917974" y="3817811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5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032166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2088" name="正文"/>
          <p:cNvSpPr txBox="1"/>
          <p:nvPr>
            <p:custDataLst>
              <p:tags r:id="rId15"/>
            </p:custDataLst>
          </p:nvPr>
        </p:nvSpPr>
        <p:spPr>
          <a:xfrm>
            <a:off x="2422117" y="3803804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步骤：提出问题、收集资料、分析问题、解决问题、评价反思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209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800151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2092" name="任意多边形 57"/>
          <p:cNvSpPr/>
          <p:nvPr>
            <p:custDataLst>
              <p:tags r:id="rId17"/>
            </p:custDataLst>
          </p:nvPr>
        </p:nvSpPr>
        <p:spPr>
          <a:xfrm>
            <a:off x="838200" y="4917601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094" name="任意多边形 58"/>
          <p:cNvSpPr/>
          <p:nvPr>
            <p:custDataLst>
              <p:tags r:id="rId18"/>
            </p:custDataLst>
          </p:nvPr>
        </p:nvSpPr>
        <p:spPr>
          <a:xfrm>
            <a:off x="917974" y="5004074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218429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2096" name="正文"/>
          <p:cNvSpPr txBox="1"/>
          <p:nvPr>
            <p:custDataLst>
              <p:tags r:id="rId20"/>
            </p:custDataLst>
          </p:nvPr>
        </p:nvSpPr>
        <p:spPr>
          <a:xfrm>
            <a:off x="2422117" y="4990067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优点：提高学生解决问题的能力，培养学生的创新精神和团队协作能力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209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4986414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https://d.book118.com/588054044006006035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75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51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5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5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5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5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5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5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5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5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5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5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5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5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5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5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5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5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5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6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6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6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6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6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思源黑体 CN Normal</vt:lpstr>
      <vt:lpstr>Calibri Light</vt:lpstr>
      <vt:lpstr>宋体</vt:lpstr>
      <vt:lpstr>+中文正文</vt:lpstr>
      <vt:lpstr>Office Theme</vt:lpstr>
      <vt:lpstr>临床神经学教学设计</vt:lpstr>
      <vt:lpstr>目录</vt:lpstr>
      <vt:lpstr>单击编辑章节标题</vt:lpstr>
      <vt:lpstr>教学目标</vt:lpstr>
      <vt:lpstr>知识目标</vt:lpstr>
      <vt:lpstr>能力目标</vt:lpstr>
      <vt:lpstr>素质目标</vt:lpstr>
      <vt:lpstr>教学内容</vt:lpstr>
      <vt:lpstr>神经系统的基本结构与功能</vt:lpstr>
      <vt:lpstr>神经系统常见疾病的分类与特点</vt:lpstr>
      <vt:lpstr>神经系统疾病的诊断与治疗方法</vt:lpstr>
      <vt:lpstr>神经系统疾病的预防与保健</vt:lpstr>
      <vt:lpstr>教学方法</vt:lpstr>
      <vt:lpstr>理论教学与实践教学相结合</vt:lpstr>
      <vt:lpstr>案例分析教学法</vt:lpstr>
      <vt:lpstr>PBL教学法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2024-09-13T17:10:00.464</cp:lastPrinted>
  <dcterms:created xsi:type="dcterms:W3CDTF">2024-09-13T09:10:00Z</dcterms:created>
  <dcterms:modified xsi:type="dcterms:W3CDTF">2024-09-13T09:10:03Z</dcterms:modified>
</cp:coreProperties>
</file>