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B7CE-7227-4169-A576-732B030A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B19B4-F49F-4DD4-A68F-9B84F878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1B933-4E1A-4518-A321-08589749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66FA8-D5E0-49F0-A04D-C9366E208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A1DFE0-BAD3-414D-9B7B-5AA76556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A98A25-197A-4C87-A5B5-48DF0CAE6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7BD47-B2E8-443A-B739-5D81E15A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FBCE9-CCDD-4A31-BEE4-F97E0D5A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2B054-CE68-48E7-8048-CDAB808D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7FC91-79D3-45F8-9ECF-23A32C8E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92542-57A2-4A7C-9962-8760EC3E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411702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94400" y="2324100"/>
            <a:ext cx="5757040" cy="4104245"/>
          </a:xfrm>
          <a:prstGeom prst="rect">
            <a:avLst/>
          </a:prstGeom>
        </p:spPr>
      </p:pic>
      <p:sp>
        <p:nvSpPr>
          <p:cNvPr id="3" name="textbox 3"/>
          <p:cNvSpPr/>
          <p:nvPr/>
        </p:nvSpPr>
        <p:spPr>
          <a:xfrm>
            <a:off x="1206766" y="1117817"/>
            <a:ext cx="5932804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校园影院财务指标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</p:txBody>
      </p:sp>
      <p:sp>
        <p:nvSpPr>
          <p:cNvPr id="4" name="textbox 4"/>
          <p:cNvSpPr/>
          <p:nvPr/>
        </p:nvSpPr>
        <p:spPr>
          <a:xfrm>
            <a:off x="1208738" y="2065536"/>
            <a:ext cx="1987550" cy="738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  <p:sp>
        <p:nvSpPr>
          <p:cNvPr id="5" name="path"/>
          <p:cNvSpPr/>
          <p:nvPr/>
        </p:nvSpPr>
        <p:spPr>
          <a:xfrm>
            <a:off x="10959927" y="429653"/>
            <a:ext cx="791511" cy="791507"/>
          </a:xfrm>
          <a:custGeom>
            <a:rect l="0" t="0" r="0" b="0"/>
            <a:pathLst>
              <a:path w="1246" h="1246">
                <a:moveTo>
                  <a:pt x="37" y="37"/>
                </a:moveTo>
                <a:cubicBezTo>
                  <a:pt x="684" y="37"/>
                  <a:pt x="1208" y="561"/>
                  <a:pt x="1208" y="1208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path"/>
          <p:cNvSpPr/>
          <p:nvPr/>
        </p:nvSpPr>
        <p:spPr>
          <a:xfrm>
            <a:off x="440560" y="429653"/>
            <a:ext cx="791507" cy="791509"/>
          </a:xfrm>
          <a:custGeom>
            <a:rect l="0" t="0" r="0" b="0"/>
            <a:pathLst>
              <a:path w="1246" h="1246">
                <a:moveTo>
                  <a:pt x="37" y="1208"/>
                </a:moveTo>
                <a:cubicBezTo>
                  <a:pt x="37" y="561"/>
                  <a:pt x="561" y="37"/>
                  <a:pt x="1208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path"/>
          <p:cNvSpPr/>
          <p:nvPr/>
        </p:nvSpPr>
        <p:spPr>
          <a:xfrm>
            <a:off x="440560" y="5636837"/>
            <a:ext cx="791508" cy="791507"/>
          </a:xfrm>
          <a:custGeom>
            <a:rect l="0" t="0" r="0" b="0"/>
            <a:pathLst>
              <a:path w="1246" h="1246">
                <a:moveTo>
                  <a:pt x="1208" y="1208"/>
                </a:moveTo>
                <a:cubicBezTo>
                  <a:pt x="561" y="1208"/>
                  <a:pt x="37" y="684"/>
                  <a:pt x="37" y="37"/>
                </a:cubicBezTo>
              </a:path>
            </a:pathLst>
          </a:custGeom>
          <a:noFill/>
          <a:ln w="47625" cap="flat">
            <a:solidFill>
              <a:srgbClr val="45AE3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rect"/>
          <p:cNvSpPr/>
          <p:nvPr/>
        </p:nvSpPr>
        <p:spPr>
          <a:xfrm>
            <a:off x="1208256" y="6380720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208255" y="429653"/>
            <a:ext cx="9775486" cy="47625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703814" y="1197349"/>
            <a:ext cx="47625" cy="4463301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rect"/>
          <p:cNvSpPr/>
          <p:nvPr/>
        </p:nvSpPr>
        <p:spPr>
          <a:xfrm>
            <a:off x="440560" y="1197349"/>
            <a:ext cx="47625" cy="4463300"/>
          </a:xfrm>
          <a:prstGeom prst="rect">
            <a:avLst/>
          </a:pr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path"/>
          <p:cNvSpPr/>
          <p:nvPr/>
        </p:nvSpPr>
        <p:spPr>
          <a:xfrm>
            <a:off x="1221802" y="4523252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7"/>
                </a:cubicBezTo>
                <a:lnTo>
                  <a:pt x="576" y="287"/>
                </a:lnTo>
                <a:cubicBezTo>
                  <a:pt x="576" y="287"/>
                  <a:pt x="576" y="288"/>
                  <a:pt x="576" y="288"/>
                </a:cubicBezTo>
                <a:lnTo>
                  <a:pt x="576" y="288"/>
                </a:lnTo>
                <a:lnTo>
                  <a:pt x="576" y="287"/>
                </a:lnTo>
                <a:lnTo>
                  <a:pt x="576" y="287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path"/>
          <p:cNvSpPr/>
          <p:nvPr/>
        </p:nvSpPr>
        <p:spPr>
          <a:xfrm>
            <a:off x="1221802" y="5065667"/>
            <a:ext cx="365760" cy="365760"/>
          </a:xfrm>
          <a:custGeom>
            <a:rect l="0" t="0" r="0" b="0"/>
            <a:pathLst>
              <a:path w="576" h="576">
                <a:moveTo>
                  <a:pt x="0" y="288"/>
                </a:moveTo>
                <a:cubicBezTo>
                  <a:pt x="0" y="128"/>
                  <a:pt x="128" y="0"/>
                  <a:pt x="288" y="0"/>
                </a:cubicBezTo>
                <a:lnTo>
                  <a:pt x="288" y="0"/>
                </a:lnTo>
                <a:lnTo>
                  <a:pt x="288" y="0"/>
                </a:lnTo>
                <a:lnTo>
                  <a:pt x="288" y="0"/>
                </a:lnTo>
                <a:cubicBezTo>
                  <a:pt x="447" y="0"/>
                  <a:pt x="576" y="128"/>
                  <a:pt x="576" y="288"/>
                </a:cubicBezTo>
                <a:lnTo>
                  <a:pt x="576" y="288"/>
                </a:lnTo>
                <a:cubicBezTo>
                  <a:pt x="576" y="288"/>
                  <a:pt x="576" y="288"/>
                  <a:pt x="576" y="288"/>
                </a:cubicBezTo>
                <a:lnTo>
                  <a:pt x="576" y="288"/>
                </a:lnTo>
                <a:lnTo>
                  <a:pt x="576" y="288"/>
                </a:lnTo>
                <a:lnTo>
                  <a:pt x="576" y="288"/>
                </a:lnTo>
                <a:cubicBezTo>
                  <a:pt x="576" y="447"/>
                  <a:pt x="447" y="576"/>
                  <a:pt x="288" y="576"/>
                </a:cubicBezTo>
                <a:lnTo>
                  <a:pt x="288" y="576"/>
                </a:lnTo>
                <a:cubicBezTo>
                  <a:pt x="128" y="576"/>
                  <a:pt x="0" y="447"/>
                  <a:pt x="0" y="288"/>
                </a:cubicBezTo>
                <a:lnTo>
                  <a:pt x="0" y="288"/>
                </a:lnTo>
                <a:close/>
                <a:moveTo>
                  <a:pt x="144" y="288"/>
                </a:moveTo>
                <a:cubicBezTo>
                  <a:pt x="144" y="367"/>
                  <a:pt x="208" y="432"/>
                  <a:pt x="288" y="432"/>
                </a:cubicBezTo>
                <a:lnTo>
                  <a:pt x="288" y="432"/>
                </a:lnTo>
                <a:lnTo>
                  <a:pt x="288" y="431"/>
                </a:lnTo>
                <a:lnTo>
                  <a:pt x="288" y="431"/>
                </a:lnTo>
                <a:cubicBezTo>
                  <a:pt x="367" y="431"/>
                  <a:pt x="432" y="367"/>
                  <a:pt x="432" y="287"/>
                </a:cubicBezTo>
                <a:lnTo>
                  <a:pt x="432" y="287"/>
                </a:lnTo>
                <a:lnTo>
                  <a:pt x="432" y="287"/>
                </a:lnTo>
                <a:lnTo>
                  <a:pt x="432" y="287"/>
                </a:lnTo>
                <a:cubicBezTo>
                  <a:pt x="432" y="208"/>
                  <a:pt x="367" y="143"/>
                  <a:pt x="288" y="143"/>
                </a:cubicBezTo>
                <a:lnTo>
                  <a:pt x="288" y="143"/>
                </a:lnTo>
                <a:cubicBezTo>
                  <a:pt x="288" y="143"/>
                  <a:pt x="288" y="143"/>
                  <a:pt x="288" y="143"/>
                </a:cubicBezTo>
                <a:lnTo>
                  <a:pt x="288" y="143"/>
                </a:lnTo>
                <a:lnTo>
                  <a:pt x="288" y="143"/>
                </a:lnTo>
                <a:lnTo>
                  <a:pt x="288" y="143"/>
                </a:lnTo>
                <a:cubicBezTo>
                  <a:pt x="208" y="143"/>
                  <a:pt x="144" y="208"/>
                  <a:pt x="144" y="287"/>
                </a:cubicBezTo>
                <a:lnTo>
                  <a:pt x="144" y="288"/>
                </a:lnTo>
                <a:close/>
              </a:path>
            </a:pathLst>
          </a:custGeom>
          <a:solidFill>
            <a:srgbClr val="2A88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16" name="textbox 16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17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" name="textbox 19"/>
          <p:cNvSpPr/>
          <p:nvPr/>
        </p:nvSpPr>
        <p:spPr>
          <a:xfrm>
            <a:off x="5472398" y="1581309"/>
            <a:ext cx="29559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影院概述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2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状况评估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21"/>
              </a:spcBef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风险预警与防范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034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45AE37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财务规划与展望</a:t>
            </a:r>
            <a:endParaRPr lang="Microsoft YaHei" altLang="Microsoft YaHei" sz="24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picture 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1226083" y="1115418"/>
            <a:ext cx="4670425" cy="4792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22415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42"/>
              </a:spcBef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24358" algn="l" rtl="0" eaLnBrk="0">
              <a:lnSpc>
                <a:spcPct val="85000"/>
              </a:lnSpc>
              <a:spcBef>
                <a:spcPts val="5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8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90DA3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" name="textbox 34"/>
          <p:cNvSpPr/>
          <p:nvPr/>
        </p:nvSpPr>
        <p:spPr>
          <a:xfrm>
            <a:off x="7868015" y="1549791"/>
            <a:ext cx="3121660" cy="4234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marL="37388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63989" indent="-1523" algn="l" rtl="0" eaLnBrk="0">
              <a:lnSpc>
                <a:spcPct val="187000"/>
              </a:lnSpc>
              <a:spcBef>
                <a:spcPts val="45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校园影院的财务状况，为影院的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理和未来发展规划提供决策依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04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marL="72561" algn="l" rtl="0" eaLnBrk="0">
              <a:lnSpc>
                <a:spcPct val="83000"/>
              </a:lnSpc>
              <a:spcBef>
                <a:spcPts val="106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随着校园文化生活的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不断丰富，校园</a:t>
            </a:r>
            <a:endParaRPr lang="Microsoft YaHei" altLang="Microsoft YaHei" sz="1500"/>
          </a:p>
          <a:p>
            <a:pPr marL="63798" indent="-380" algn="l" rtl="0" eaLnBrk="0">
              <a:lnSpc>
                <a:spcPct val="189000"/>
              </a:lnSpc>
              <a:spcBef>
                <a:spcPts val="4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逐渐成为学生们休闲娱乐的重要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了解影院的财务状况，有助于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更好地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满足学生需求，提升影院的经</a:t>
            </a:r>
            <a:endParaRPr lang="Microsoft YaHei" altLang="Microsoft YaHei" sz="1500"/>
          </a:p>
        </p:txBody>
      </p:sp>
      <p:sp>
        <p:nvSpPr>
          <p:cNvPr id="35" name="textbox 3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" name="textbox 56"/>
          <p:cNvSpPr/>
          <p:nvPr/>
        </p:nvSpPr>
        <p:spPr>
          <a:xfrm>
            <a:off x="7918924" y="5978007"/>
            <a:ext cx="1701164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济效益和社会效益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" name="picture 5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400721" y="5083106"/>
            <a:ext cx="9358630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10"/>
              </a:lnSpc>
            </a:pPr>
            <a:endParaRPr lang="Arial" altLang="Arial" sz="100"/>
          </a:p>
          <a:p>
            <a:pPr marL="13842" algn="l" rtl="0" eaLnBrk="0">
              <a:lnSpc>
                <a:spcPct val="83000"/>
              </a:lnSpc>
            </a:pPr>
            <a:r>
              <a:rPr sz="1500" spc="-1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报告数</a:t>
            </a:r>
            <a:r>
              <a:rPr sz="1500" spc="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据主要来源于影院财务部门提供的财务报表和相关经营数据，同时参考了行业市场研究报告和消费者调查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300" spc="-4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300" spc="-30">
                <a:solidFill>
                  <a:srgbClr val="2257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9" name="textbox 59"/>
          <p:cNvSpPr/>
          <p:nvPr/>
        </p:nvSpPr>
        <p:spPr>
          <a:xfrm>
            <a:off x="442263" y="318468"/>
            <a:ext cx="4218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0" name="textbox 80"/>
          <p:cNvSpPr/>
          <p:nvPr/>
        </p:nvSpPr>
        <p:spPr>
          <a:xfrm>
            <a:off x="1414247" y="2388673"/>
            <a:ext cx="77965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本报告主要分析校园影院的收入、支出、利润等财务指标，以及影院的经营状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和市场环境。</a:t>
            </a:r>
            <a:endParaRPr lang="Microsoft YaHei" altLang="Microsoft YaHei" sz="1500"/>
          </a:p>
        </p:txBody>
      </p:sp>
      <p:pic>
        <p:nvPicPr>
          <p:cNvPr id="81" name="picture 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82" name="picture 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83" name="textbox 83"/>
          <p:cNvSpPr/>
          <p:nvPr/>
        </p:nvSpPr>
        <p:spPr>
          <a:xfrm>
            <a:off x="1401053" y="4348932"/>
            <a:ext cx="1046480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000"/>
          </a:p>
        </p:txBody>
      </p:sp>
      <p:sp>
        <p:nvSpPr>
          <p:cNvPr id="84" name="textbox 84"/>
          <p:cNvSpPr/>
          <p:nvPr/>
        </p:nvSpPr>
        <p:spPr>
          <a:xfrm>
            <a:off x="1414012" y="1631394"/>
            <a:ext cx="53466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picture 8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204709" y="1119304"/>
            <a:ext cx="469201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3789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6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42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校园影院概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marL="45732" algn="l" rtl="0" eaLnBrk="0">
              <a:lnSpc>
                <a:spcPct val="85000"/>
              </a:lnSpc>
              <a:spcBef>
                <a:spcPts val="5"/>
              </a:spcBef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picture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6209601" y="3735483"/>
            <a:ext cx="51669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01"/>
              </a:lnSpc>
            </a:pPr>
            <a:endParaRPr lang="Arial" altLang="Arial" sz="100"/>
          </a:p>
          <a:p>
            <a:pPr marL="1289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院通常具有较小的规模和较为舒适的观影环境，提供符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合大学生口味的电影放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6187411" y="2032278"/>
            <a:ext cx="516762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93"/>
              </a:lnSpc>
            </a:pPr>
            <a:endParaRPr lang="Arial" altLang="Arial" sz="100"/>
          </a:p>
          <a:p>
            <a:pPr marL="13652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院是在大学校园内部或附近设立的，主要面向大学生群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体的电影院</a:t>
            </a:r>
            <a:r>
              <a:rPr sz="14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90" name="textbox 90"/>
          <p:cNvSpPr/>
          <p:nvPr/>
        </p:nvSpPr>
        <p:spPr>
          <a:xfrm>
            <a:off x="6188363" y="5233465"/>
            <a:ext cx="516635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院是校园文化的重要组成部分，也是大学生休闲娱乐的</a:t>
            </a:r>
            <a:endParaRPr lang="Microsoft YaHei" altLang="Microsoft YaHei" sz="15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3461" algn="l" rtl="0" eaLnBrk="0">
              <a:lnSpc>
                <a:spcPct val="90000"/>
              </a:lnSpc>
            </a:pPr>
            <a:r>
              <a:rPr sz="1500" spc="-1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重要场所之一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1" name="textbox 91"/>
          <p:cNvSpPr/>
          <p:nvPr/>
        </p:nvSpPr>
        <p:spPr>
          <a:xfrm>
            <a:off x="442263" y="318468"/>
            <a:ext cx="3075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院简介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1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textbox 11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textbox 115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34765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38B5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textbox 117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2815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19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82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2" name="textbox 122"/>
          <p:cNvSpPr/>
          <p:nvPr/>
        </p:nvSpPr>
        <p:spPr>
          <a:xfrm>
            <a:off x="1175400" y="1650806"/>
            <a:ext cx="4558029" cy="409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10"/>
              </a:lnSpc>
            </a:pPr>
            <a:endParaRPr lang="Arial" altLang="Arial" sz="100"/>
          </a:p>
          <a:p>
            <a:pPr marL="36703" algn="l" rtl="0" eaLnBrk="0">
              <a:lnSpc>
                <a:spcPct val="91000"/>
              </a:lnSpc>
            </a:pPr>
            <a:r>
              <a:rPr sz="1800" spc="-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Microsoft YaHei" altLang="Microsoft YaHei" sz="1800"/>
          </a:p>
          <a:p>
            <a:pPr marL="28321" indent="-8572" algn="l" rtl="0" eaLnBrk="0">
              <a:lnSpc>
                <a:spcPct val="122000"/>
              </a:lnSpc>
              <a:spcBef>
                <a:spcPts val="124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以大学生为主要目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标市场，兼顾校园周边的居民和社   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区群体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8643" algn="l" rtl="0" eaLnBrk="0">
              <a:lnSpc>
                <a:spcPct val="91000"/>
              </a:lnSpc>
              <a:spcBef>
                <a:spcPts val="545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800"/>
          </a:p>
          <a:p>
            <a:pPr marL="14795" indent="-1714" algn="l" rtl="0" eaLnBrk="0">
              <a:lnSpc>
                <a:spcPct val="123000"/>
              </a:lnSpc>
              <a:spcBef>
                <a:spcPts val="119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群体具有消费能力较强、文化需求多元化、社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交需求强烈等特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8643" algn="l" rtl="0" eaLnBrk="0">
              <a:lnSpc>
                <a:spcPct val="91000"/>
              </a:lnSpc>
              <a:spcBef>
                <a:spcPts val="549"/>
              </a:spcBef>
            </a:pPr>
            <a:r>
              <a:rPr sz="18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1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8677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2200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针对大学生群体的特点，提供符合其口味的电影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映、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优惠票价、社交互动等营销策略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3" name="textbox 123"/>
          <p:cNvSpPr/>
          <p:nvPr/>
        </p:nvSpPr>
        <p:spPr>
          <a:xfrm>
            <a:off x="1210539" y="377885"/>
            <a:ext cx="3068954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校园影院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24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3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4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textbox 148"/>
          <p:cNvSpPr/>
          <p:nvPr/>
        </p:nvSpPr>
        <p:spPr>
          <a:xfrm>
            <a:off x="5575151" y="2019201"/>
            <a:ext cx="4963159" cy="3745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选择符合大学生口味的电影，提供多样化的放映安排和观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影体验。</a:t>
            </a:r>
            <a:endParaRPr lang="Microsoft YaHei" altLang="Microsoft YaHei" sz="13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3729" algn="l" rtl="0" eaLnBrk="0">
              <a:lnSpc>
                <a:spcPct val="94000"/>
              </a:lnSpc>
              <a:spcBef>
                <a:spcPts val="391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制定具有竞争力的票价策略，提供学生优惠和团体票等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惠政策。</a:t>
            </a:r>
            <a:endParaRPr lang="Microsoft YaHei" altLang="Microsoft YaHei" sz="13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98425" algn="l" rtl="0" eaLnBrk="0">
              <a:lnSpc>
                <a:spcPct val="94000"/>
              </a:lnSpc>
              <a:spcBef>
                <a:spcPts val="393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通过校园宣传、社交媒体等渠道进行宣传推广，吸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更多观众。</a:t>
            </a:r>
            <a:endParaRPr lang="Microsoft YaHei" altLang="Microsoft YaHei" sz="13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98768" indent="85554" algn="l" rtl="0" eaLnBrk="0">
              <a:lnSpc>
                <a:spcPct val="156000"/>
              </a:lnSpc>
              <a:spcBef>
                <a:spcPts val="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提供舒适、便捷的观影服务，如在线选座、自助售票、小食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料等。同时，加强与观众的互动，提高观众的忠诚度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满意度。</a:t>
            </a:r>
            <a:endParaRPr lang="Microsoft YaHei" altLang="Microsoft YaHei" sz="1300"/>
          </a:p>
        </p:txBody>
      </p:sp>
      <p:sp>
        <p:nvSpPr>
          <p:cNvPr id="149" name="textbox 149"/>
          <p:cNvSpPr/>
          <p:nvPr/>
        </p:nvSpPr>
        <p:spPr>
          <a:xfrm>
            <a:off x="2619377" y="5177710"/>
            <a:ext cx="2754629" cy="666750"/>
          </a:xfrm>
          <a:prstGeom prst="rect">
            <a:avLst/>
          </a:prstGeom>
          <a:solidFill>
            <a:srgbClr val="348229">
              <a:alpha val="95294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956855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1500"/>
          </a:p>
        </p:txBody>
      </p:sp>
      <p:sp>
        <p:nvSpPr>
          <p:cNvPr id="150" name="textbox 150"/>
          <p:cNvSpPr/>
          <p:nvPr/>
        </p:nvSpPr>
        <p:spPr>
          <a:xfrm>
            <a:off x="2596323" y="1798766"/>
            <a:ext cx="2754629" cy="667384"/>
          </a:xfrm>
          <a:prstGeom prst="rect">
            <a:avLst/>
          </a:prstGeom>
          <a:solidFill>
            <a:srgbClr val="45AE3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marL="100235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15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2642413" y="2932251"/>
            <a:ext cx="2753936" cy="645148"/>
            <a:chExt cx="2753936" cy="645148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2753936" cy="645148"/>
            </a:xfrm>
            <a:custGeom>
              <a:rect l="0" t="0" r="0" b="0"/>
              <a:pathLst>
                <a:path w="4336" h="1015">
                  <a:moveTo>
                    <a:pt x="0" y="507"/>
                  </a:moveTo>
                  <a:cubicBezTo>
                    <a:pt x="0" y="227"/>
                    <a:pt x="227" y="0"/>
                    <a:pt x="507" y="0"/>
                  </a:cubicBezTo>
                  <a:lnTo>
                    <a:pt x="507" y="0"/>
                  </a:lnTo>
                  <a:lnTo>
                    <a:pt x="3828" y="0"/>
                  </a:lnTo>
                  <a:lnTo>
                    <a:pt x="3828" y="0"/>
                  </a:lnTo>
                  <a:lnTo>
                    <a:pt x="3828" y="0"/>
                  </a:lnTo>
                  <a:cubicBezTo>
                    <a:pt x="4109" y="0"/>
                    <a:pt x="4336" y="227"/>
                    <a:pt x="4336" y="507"/>
                  </a:cubicBezTo>
                  <a:lnTo>
                    <a:pt x="4336" y="507"/>
                  </a:lnTo>
                  <a:cubicBezTo>
                    <a:pt x="4336" y="507"/>
                    <a:pt x="4336" y="507"/>
                    <a:pt x="4336" y="507"/>
                  </a:cubicBez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lnTo>
                    <a:pt x="4336" y="507"/>
                  </a:lnTo>
                  <a:cubicBezTo>
                    <a:pt x="4336" y="788"/>
                    <a:pt x="4109" y="1015"/>
                    <a:pt x="3828" y="1015"/>
                  </a:cubicBezTo>
                  <a:lnTo>
                    <a:pt x="3828" y="1015"/>
                  </a:lnTo>
                  <a:lnTo>
                    <a:pt x="507" y="1015"/>
                  </a:lnTo>
                  <a:lnTo>
                    <a:pt x="507" y="1015"/>
                  </a:lnTo>
                  <a:lnTo>
                    <a:pt x="507" y="1015"/>
                  </a:lnTo>
                  <a:cubicBezTo>
                    <a:pt x="227" y="1015"/>
                    <a:pt x="0" y="788"/>
                    <a:pt x="0" y="507"/>
                  </a:cubicBezTo>
                  <a:lnTo>
                    <a:pt x="0" y="507"/>
                  </a:lnTo>
                  <a:close/>
                </a:path>
              </a:pathLst>
            </a:custGeom>
            <a:solidFill>
              <a:srgbClr val="348229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textbox 152"/>
            <p:cNvSpPr/>
            <p:nvPr/>
          </p:nvSpPr>
          <p:spPr>
            <a:xfrm>
              <a:off x="-12700" y="-12700"/>
              <a:ext cx="2779395" cy="6902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algn="l" rtl="0" eaLnBrk="0">
                <a:lnSpc>
                  <a:spcPct val="9801"/>
                </a:lnSpc>
              </a:pPr>
              <a:endParaRPr lang="Arial" altLang="Arial" sz="100"/>
            </a:p>
            <a:p>
              <a:pPr marL="969563" algn="l" rtl="0" eaLnBrk="0">
                <a:lnSpc>
                  <a:spcPct val="94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价格策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略</a:t>
              </a:r>
              <a:endParaRPr lang="Microsoft YaHei" altLang="Microsoft YaHei" sz="1500"/>
            </a:p>
          </p:txBody>
        </p:sp>
      </p:grpSp>
      <p:sp>
        <p:nvSpPr>
          <p:cNvPr id="153" name="textbox 153"/>
          <p:cNvSpPr/>
          <p:nvPr/>
        </p:nvSpPr>
        <p:spPr>
          <a:xfrm>
            <a:off x="2654003" y="4055205"/>
            <a:ext cx="2753360" cy="665480"/>
          </a:xfrm>
          <a:prstGeom prst="rect">
            <a:avLst/>
          </a:prstGeom>
          <a:solidFill>
            <a:srgbClr val="45AE37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951469" algn="l" rtl="0" eaLnBrk="0">
              <a:lnSpc>
                <a:spcPct val="96000"/>
              </a:lnSpc>
              <a:spcBef>
                <a:spcPts val="6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校园影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院经营策略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5" name="path"/>
          <p:cNvSpPr/>
          <p:nvPr/>
        </p:nvSpPr>
        <p:spPr>
          <a:xfrm>
            <a:off x="1776120" y="5179996"/>
            <a:ext cx="628512" cy="649268"/>
          </a:xfrm>
          <a:custGeom>
            <a:rect l="0" t="0" r="0" b="0"/>
            <a:pathLst>
              <a:path w="989" h="1022">
                <a:moveTo>
                  <a:pt x="500" y="0"/>
                </a:moveTo>
                <a:cubicBezTo>
                  <a:pt x="444" y="0"/>
                  <a:pt x="389" y="55"/>
                  <a:pt x="389" y="122"/>
                </a:cubicBezTo>
                <a:lnTo>
                  <a:pt x="389" y="122"/>
                </a:lnTo>
                <a:cubicBezTo>
                  <a:pt x="389" y="177"/>
                  <a:pt x="444" y="233"/>
                  <a:pt x="500" y="233"/>
                </a:cubicBezTo>
                <a:lnTo>
                  <a:pt x="500" y="233"/>
                </a:lnTo>
                <a:cubicBezTo>
                  <a:pt x="567" y="233"/>
                  <a:pt x="622" y="177"/>
                  <a:pt x="622" y="122"/>
                </a:cubicBezTo>
                <a:lnTo>
                  <a:pt x="622" y="122"/>
                </a:lnTo>
                <a:cubicBezTo>
                  <a:pt x="622" y="55"/>
                  <a:pt x="567" y="0"/>
                  <a:pt x="500" y="0"/>
                </a:cubicBezTo>
                <a:moveTo>
                  <a:pt x="778" y="111"/>
                </a:moveTo>
                <a:cubicBezTo>
                  <a:pt x="722" y="111"/>
                  <a:pt x="678" y="155"/>
                  <a:pt x="678" y="200"/>
                </a:cubicBezTo>
                <a:lnTo>
                  <a:pt x="678" y="200"/>
                </a:lnTo>
                <a:cubicBezTo>
                  <a:pt x="678" y="255"/>
                  <a:pt x="722" y="300"/>
                  <a:pt x="778" y="300"/>
                </a:cubicBezTo>
                <a:lnTo>
                  <a:pt x="778" y="300"/>
                </a:lnTo>
                <a:cubicBezTo>
                  <a:pt x="822" y="300"/>
                  <a:pt x="867" y="255"/>
                  <a:pt x="867" y="200"/>
                </a:cubicBezTo>
                <a:lnTo>
                  <a:pt x="867" y="200"/>
                </a:lnTo>
                <a:cubicBezTo>
                  <a:pt x="867" y="155"/>
                  <a:pt x="822" y="111"/>
                  <a:pt x="778" y="111"/>
                </a:cubicBezTo>
                <a:moveTo>
                  <a:pt x="333" y="577"/>
                </a:move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33" y="611"/>
                  <a:pt x="333" y="611"/>
                  <a:pt x="333" y="611"/>
                </a:cubicBezTo>
                <a:lnTo>
                  <a:pt x="333" y="611"/>
                </a:lnTo>
                <a:cubicBezTo>
                  <a:pt x="355" y="944"/>
                  <a:pt x="355" y="944"/>
                  <a:pt x="355" y="944"/>
                </a:cubicBezTo>
                <a:lnTo>
                  <a:pt x="355" y="944"/>
                </a:lnTo>
                <a:cubicBezTo>
                  <a:pt x="266" y="944"/>
                  <a:pt x="266" y="944"/>
                  <a:pt x="266" y="944"/>
                </a:cubicBezTo>
                <a:lnTo>
                  <a:pt x="266" y="944"/>
                </a:lnTo>
                <a:cubicBezTo>
                  <a:pt x="244" y="655"/>
                  <a:pt x="244" y="655"/>
                  <a:pt x="244" y="655"/>
                </a:cubicBezTo>
                <a:lnTo>
                  <a:pt x="244" y="655"/>
                </a:lnTo>
                <a:cubicBezTo>
                  <a:pt x="211" y="655"/>
                  <a:pt x="211" y="655"/>
                  <a:pt x="211" y="655"/>
                </a:cubicBezTo>
                <a:lnTo>
                  <a:pt x="211" y="655"/>
                </a:lnTo>
                <a:cubicBezTo>
                  <a:pt x="189" y="944"/>
                  <a:pt x="189" y="944"/>
                  <a:pt x="189" y="944"/>
                </a:cubicBezTo>
                <a:lnTo>
                  <a:pt x="189" y="944"/>
                </a:lnTo>
                <a:cubicBezTo>
                  <a:pt x="111" y="944"/>
                  <a:pt x="111" y="944"/>
                  <a:pt x="111" y="944"/>
                </a:cubicBezTo>
                <a:lnTo>
                  <a:pt x="111" y="944"/>
                </a:lnTo>
                <a:cubicBezTo>
                  <a:pt x="122" y="611"/>
                  <a:pt x="122" y="611"/>
                  <a:pt x="122" y="611"/>
                </a:cubicBezTo>
                <a:lnTo>
                  <a:pt x="122" y="611"/>
                </a:lnTo>
                <a:cubicBezTo>
                  <a:pt x="111" y="477"/>
                  <a:pt x="111" y="477"/>
                  <a:pt x="111" y="477"/>
                </a:cubicBezTo>
                <a:lnTo>
                  <a:pt x="111" y="477"/>
                </a:lnTo>
                <a:cubicBezTo>
                  <a:pt x="44" y="589"/>
                  <a:pt x="44" y="589"/>
                  <a:pt x="44" y="589"/>
                </a:cubicBezTo>
                <a:lnTo>
                  <a:pt x="44" y="589"/>
                </a:lnTo>
                <a:cubicBezTo>
                  <a:pt x="0" y="555"/>
                  <a:pt x="0" y="555"/>
                  <a:pt x="0" y="555"/>
                </a:cubicBezTo>
                <a:lnTo>
                  <a:pt x="0" y="555"/>
                </a:lnTo>
                <a:cubicBezTo>
                  <a:pt x="111" y="311"/>
                  <a:pt x="111" y="311"/>
                  <a:pt x="111" y="311"/>
                </a:cubicBezTo>
                <a:lnTo>
                  <a:pt x="111" y="311"/>
                </a:lnTo>
                <a:cubicBezTo>
                  <a:pt x="177" y="311"/>
                  <a:pt x="177" y="311"/>
                  <a:pt x="177" y="311"/>
                </a:cubicBezTo>
                <a:lnTo>
                  <a:pt x="177" y="311"/>
                </a:lnTo>
                <a:cubicBezTo>
                  <a:pt x="233" y="388"/>
                  <a:pt x="233" y="388"/>
                  <a:pt x="233" y="388"/>
                </a:cubicBezTo>
                <a:lnTo>
                  <a:pt x="233" y="388"/>
                </a:lnTo>
                <a:cubicBezTo>
                  <a:pt x="289" y="311"/>
                  <a:pt x="289" y="311"/>
                  <a:pt x="289" y="311"/>
                </a:cubicBezTo>
                <a:lnTo>
                  <a:pt x="289" y="311"/>
                </a:lnTo>
                <a:cubicBezTo>
                  <a:pt x="344" y="311"/>
                  <a:pt x="344" y="311"/>
                  <a:pt x="344" y="311"/>
                </a:cubicBezTo>
                <a:lnTo>
                  <a:pt x="344" y="311"/>
                </a:lnTo>
                <a:cubicBezTo>
                  <a:pt x="366" y="266"/>
                  <a:pt x="366" y="266"/>
                  <a:pt x="366" y="266"/>
                </a:cubicBezTo>
                <a:lnTo>
                  <a:pt x="366" y="266"/>
                </a:lnTo>
                <a:cubicBezTo>
                  <a:pt x="489" y="266"/>
                  <a:pt x="489" y="266"/>
                  <a:pt x="489" y="266"/>
                </a:cubicBezTo>
                <a:lnTo>
                  <a:pt x="489" y="266"/>
                </a:lnTo>
                <a:cubicBezTo>
                  <a:pt x="478" y="277"/>
                  <a:pt x="478" y="277"/>
                  <a:pt x="478" y="277"/>
                </a:cubicBezTo>
                <a:lnTo>
                  <a:pt x="478" y="277"/>
                </a:lnTo>
                <a:cubicBezTo>
                  <a:pt x="489" y="300"/>
                  <a:pt x="489" y="300"/>
                  <a:pt x="489" y="300"/>
                </a:cubicBezTo>
                <a:lnTo>
                  <a:pt x="489" y="300"/>
                </a:lnTo>
                <a:cubicBezTo>
                  <a:pt x="455" y="489"/>
                  <a:pt x="455" y="489"/>
                  <a:pt x="455" y="489"/>
                </a:cubicBezTo>
                <a:lnTo>
                  <a:pt x="455" y="489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00" y="533"/>
                  <a:pt x="500" y="533"/>
                  <a:pt x="500" y="533"/>
                </a:cubicBezTo>
                <a:lnTo>
                  <a:pt x="500" y="533"/>
                </a:lnTo>
                <a:cubicBezTo>
                  <a:pt x="544" y="489"/>
                  <a:pt x="544" y="489"/>
                  <a:pt x="544" y="489"/>
                </a:cubicBezTo>
                <a:lnTo>
                  <a:pt x="544" y="489"/>
                </a:lnTo>
                <a:cubicBezTo>
                  <a:pt x="522" y="300"/>
                  <a:pt x="522" y="300"/>
                  <a:pt x="522" y="300"/>
                </a:cubicBezTo>
                <a:lnTo>
                  <a:pt x="522" y="300"/>
                </a:lnTo>
                <a:cubicBezTo>
                  <a:pt x="533" y="277"/>
                  <a:pt x="533" y="277"/>
                  <a:pt x="533" y="277"/>
                </a:cubicBezTo>
                <a:lnTo>
                  <a:pt x="533" y="277"/>
                </a:lnTo>
                <a:cubicBezTo>
                  <a:pt x="522" y="266"/>
                  <a:pt x="522" y="266"/>
                  <a:pt x="522" y="266"/>
                </a:cubicBezTo>
                <a:lnTo>
                  <a:pt x="522" y="266"/>
                </a:lnTo>
                <a:cubicBezTo>
                  <a:pt x="645" y="266"/>
                  <a:pt x="645" y="266"/>
                  <a:pt x="645" y="266"/>
                </a:cubicBezTo>
                <a:lnTo>
                  <a:pt x="645" y="266"/>
                </a:lnTo>
                <a:cubicBezTo>
                  <a:pt x="656" y="311"/>
                  <a:pt x="656" y="311"/>
                  <a:pt x="656" y="311"/>
                </a:cubicBezTo>
                <a:lnTo>
                  <a:pt x="656" y="311"/>
                </a:lnTo>
                <a:cubicBezTo>
                  <a:pt x="711" y="311"/>
                  <a:pt x="711" y="311"/>
                  <a:pt x="711" y="311"/>
                </a:cubicBezTo>
                <a:lnTo>
                  <a:pt x="711" y="311"/>
                </a:lnTo>
                <a:cubicBezTo>
                  <a:pt x="778" y="388"/>
                  <a:pt x="778" y="388"/>
                  <a:pt x="778" y="388"/>
                </a:cubicBezTo>
                <a:lnTo>
                  <a:pt x="778" y="388"/>
                </a:lnTo>
                <a:cubicBezTo>
                  <a:pt x="834" y="311"/>
                  <a:pt x="834" y="311"/>
                  <a:pt x="834" y="311"/>
                </a:cubicBezTo>
                <a:lnTo>
                  <a:pt x="834" y="311"/>
                </a:lnTo>
                <a:cubicBezTo>
                  <a:pt x="889" y="311"/>
                  <a:pt x="889" y="311"/>
                  <a:pt x="889" y="311"/>
                </a:cubicBezTo>
                <a:lnTo>
                  <a:pt x="889" y="311"/>
                </a:lnTo>
                <a:cubicBezTo>
                  <a:pt x="989" y="533"/>
                  <a:pt x="989" y="533"/>
                  <a:pt x="989" y="533"/>
                </a:cubicBezTo>
                <a:lnTo>
                  <a:pt x="989" y="533"/>
                </a:lnTo>
                <a:cubicBezTo>
                  <a:pt x="945" y="566"/>
                  <a:pt x="945" y="566"/>
                  <a:pt x="945" y="566"/>
                </a:cubicBezTo>
                <a:lnTo>
                  <a:pt x="945" y="566"/>
                </a:lnTo>
                <a:cubicBezTo>
                  <a:pt x="878" y="455"/>
                  <a:pt x="878" y="455"/>
                  <a:pt x="878" y="455"/>
                </a:cubicBezTo>
                <a:lnTo>
                  <a:pt x="878" y="455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78" y="611"/>
                  <a:pt x="878" y="611"/>
                  <a:pt x="878" y="611"/>
                </a:cubicBezTo>
                <a:lnTo>
                  <a:pt x="878" y="611"/>
                </a:lnTo>
                <a:cubicBezTo>
                  <a:pt x="889" y="944"/>
                  <a:pt x="889" y="944"/>
                  <a:pt x="889" y="944"/>
                </a:cubicBezTo>
                <a:lnTo>
                  <a:pt x="889" y="944"/>
                </a:lnTo>
                <a:cubicBezTo>
                  <a:pt x="800" y="944"/>
                  <a:pt x="800" y="944"/>
                  <a:pt x="800" y="944"/>
                </a:cubicBezTo>
                <a:lnTo>
                  <a:pt x="800" y="944"/>
                </a:lnTo>
                <a:cubicBezTo>
                  <a:pt x="789" y="655"/>
                  <a:pt x="789" y="655"/>
                  <a:pt x="789" y="655"/>
                </a:cubicBezTo>
                <a:lnTo>
                  <a:pt x="789" y="655"/>
                </a:lnTo>
                <a:cubicBezTo>
                  <a:pt x="756" y="655"/>
                  <a:pt x="756" y="655"/>
                  <a:pt x="756" y="655"/>
                </a:cubicBezTo>
                <a:lnTo>
                  <a:pt x="756" y="655"/>
                </a:lnTo>
                <a:cubicBezTo>
                  <a:pt x="733" y="944"/>
                  <a:pt x="733" y="944"/>
                  <a:pt x="733" y="944"/>
                </a:cubicBezTo>
                <a:lnTo>
                  <a:pt x="733" y="944"/>
                </a:lnTo>
                <a:cubicBezTo>
                  <a:pt x="656" y="944"/>
                  <a:pt x="656" y="944"/>
                  <a:pt x="656" y="944"/>
                </a:cubicBezTo>
                <a:lnTo>
                  <a:pt x="656" y="944"/>
                </a:lnTo>
                <a:cubicBezTo>
                  <a:pt x="667" y="611"/>
                  <a:pt x="667" y="611"/>
                  <a:pt x="667" y="611"/>
                </a:cubicBezTo>
                <a:lnTo>
                  <a:pt x="667" y="611"/>
                </a:lnTo>
                <a:cubicBezTo>
                  <a:pt x="667" y="589"/>
                  <a:pt x="667" y="589"/>
                  <a:pt x="667" y="589"/>
                </a:cubicBezTo>
                <a:lnTo>
                  <a:pt x="667" y="589"/>
                </a:lnTo>
                <a:cubicBezTo>
                  <a:pt x="633" y="611"/>
                  <a:pt x="633" y="611"/>
                  <a:pt x="633" y="611"/>
                </a:cubicBezTo>
                <a:lnTo>
                  <a:pt x="633" y="611"/>
                </a:lnTo>
                <a:cubicBezTo>
                  <a:pt x="645" y="1022"/>
                  <a:pt x="645" y="1022"/>
                  <a:pt x="645" y="1022"/>
                </a:cubicBezTo>
                <a:lnTo>
                  <a:pt x="645" y="1022"/>
                </a:lnTo>
                <a:cubicBezTo>
                  <a:pt x="544" y="1022"/>
                  <a:pt x="544" y="1022"/>
                  <a:pt x="544" y="1022"/>
                </a:cubicBezTo>
                <a:lnTo>
                  <a:pt x="544" y="1022"/>
                </a:lnTo>
                <a:cubicBezTo>
                  <a:pt x="522" y="677"/>
                  <a:pt x="522" y="677"/>
                  <a:pt x="522" y="677"/>
                </a:cubicBezTo>
                <a:lnTo>
                  <a:pt x="522" y="677"/>
                </a:lnTo>
                <a:cubicBezTo>
                  <a:pt x="478" y="677"/>
                  <a:pt x="478" y="677"/>
                  <a:pt x="478" y="677"/>
                </a:cubicBezTo>
                <a:lnTo>
                  <a:pt x="478" y="677"/>
                </a:lnTo>
                <a:cubicBezTo>
                  <a:pt x="467" y="1022"/>
                  <a:pt x="467" y="1022"/>
                  <a:pt x="467" y="1022"/>
                </a:cubicBezTo>
                <a:lnTo>
                  <a:pt x="467" y="1022"/>
                </a:lnTo>
                <a:cubicBezTo>
                  <a:pt x="355" y="1022"/>
                  <a:pt x="355" y="1022"/>
                  <a:pt x="355" y="1022"/>
                </a:cubicBezTo>
                <a:lnTo>
                  <a:pt x="355" y="1022"/>
                </a:lnTo>
                <a:cubicBezTo>
                  <a:pt x="378" y="611"/>
                  <a:pt x="378" y="611"/>
                  <a:pt x="378" y="611"/>
                </a:cubicBezTo>
                <a:lnTo>
                  <a:pt x="378" y="611"/>
                </a:lnTo>
                <a:cubicBezTo>
                  <a:pt x="333" y="577"/>
                  <a:pt x="333" y="577"/>
                  <a:pt x="333" y="577"/>
                </a:cubicBezTo>
                <a:moveTo>
                  <a:pt x="233" y="111"/>
                </a:moveTo>
                <a:cubicBezTo>
                  <a:pt x="177" y="111"/>
                  <a:pt x="144" y="155"/>
                  <a:pt x="144" y="200"/>
                </a:cubicBezTo>
                <a:lnTo>
                  <a:pt x="144" y="200"/>
                </a:lnTo>
                <a:cubicBezTo>
                  <a:pt x="144" y="255"/>
                  <a:pt x="177" y="300"/>
                  <a:pt x="233" y="300"/>
                </a:cubicBezTo>
                <a:lnTo>
                  <a:pt x="233" y="300"/>
                </a:lnTo>
                <a:cubicBezTo>
                  <a:pt x="278" y="300"/>
                  <a:pt x="322" y="255"/>
                  <a:pt x="322" y="200"/>
                </a:cubicBezTo>
                <a:lnTo>
                  <a:pt x="322" y="200"/>
                </a:lnTo>
                <a:cubicBezTo>
                  <a:pt x="322" y="155"/>
                  <a:pt x="278" y="111"/>
                  <a:pt x="233" y="111"/>
                </a:cubicBezTo>
              </a:path>
            </a:pathLst>
          </a:custGeom>
          <a:solidFill>
            <a:srgbClr val="34822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6" name="path"/>
          <p:cNvSpPr/>
          <p:nvPr/>
        </p:nvSpPr>
        <p:spPr>
          <a:xfrm>
            <a:off x="1781995" y="4110074"/>
            <a:ext cx="644511" cy="521244"/>
          </a:xfrm>
          <a:custGeom>
            <a:rect l="0" t="0" r="0" b="0"/>
            <a:pathLst>
              <a:path w="1014" h="820">
                <a:moveTo>
                  <a:pt x="744" y="820"/>
                </a:moveTo>
                <a:cubicBezTo>
                  <a:pt x="800" y="820"/>
                  <a:pt x="800" y="820"/>
                  <a:pt x="800" y="820"/>
                </a:cubicBezTo>
                <a:lnTo>
                  <a:pt x="800" y="820"/>
                </a:lnTo>
                <a:cubicBezTo>
                  <a:pt x="800" y="410"/>
                  <a:pt x="800" y="410"/>
                  <a:pt x="800" y="410"/>
                </a:cubicBezTo>
                <a:lnTo>
                  <a:pt x="800" y="410"/>
                </a:lnTo>
                <a:cubicBezTo>
                  <a:pt x="782" y="410"/>
                  <a:pt x="782" y="410"/>
                  <a:pt x="782" y="410"/>
                </a:cubicBezTo>
                <a:lnTo>
                  <a:pt x="782" y="410"/>
                </a:lnTo>
                <a:cubicBezTo>
                  <a:pt x="763" y="652"/>
                  <a:pt x="763" y="652"/>
                  <a:pt x="763" y="652"/>
                </a:cubicBezTo>
                <a:lnTo>
                  <a:pt x="763" y="652"/>
                </a:lnTo>
                <a:cubicBezTo>
                  <a:pt x="744" y="662"/>
                  <a:pt x="744" y="662"/>
                  <a:pt x="744" y="662"/>
                </a:cubicBezTo>
                <a:lnTo>
                  <a:pt x="744" y="662"/>
                </a:lnTo>
                <a:cubicBezTo>
                  <a:pt x="744" y="820"/>
                  <a:pt x="744" y="820"/>
                  <a:pt x="744" y="820"/>
                </a:cubicBezTo>
                <a:moveTo>
                  <a:pt x="1014" y="0"/>
                </a:moveTo>
                <a:cubicBezTo>
                  <a:pt x="931" y="158"/>
                  <a:pt x="931" y="158"/>
                  <a:pt x="931" y="158"/>
                </a:cubicBezTo>
                <a:lnTo>
                  <a:pt x="931" y="158"/>
                </a:lnTo>
                <a:cubicBezTo>
                  <a:pt x="856" y="307"/>
                  <a:pt x="856" y="307"/>
                  <a:pt x="856" y="307"/>
                </a:cubicBezTo>
                <a:lnTo>
                  <a:pt x="856" y="307"/>
                </a:lnTo>
                <a:cubicBezTo>
                  <a:pt x="782" y="205"/>
                  <a:pt x="782" y="205"/>
                  <a:pt x="782" y="205"/>
                </a:cubicBezTo>
                <a:lnTo>
                  <a:pt x="782" y="205"/>
                </a:lnTo>
                <a:cubicBezTo>
                  <a:pt x="744" y="233"/>
                  <a:pt x="744" y="233"/>
                  <a:pt x="744" y="233"/>
                </a:cubicBezTo>
                <a:lnTo>
                  <a:pt x="744" y="233"/>
                </a:lnTo>
                <a:cubicBezTo>
                  <a:pt x="717" y="596"/>
                  <a:pt x="717" y="596"/>
                  <a:pt x="717" y="596"/>
                </a:cubicBezTo>
                <a:lnTo>
                  <a:pt x="717" y="596"/>
                </a:lnTo>
                <a:cubicBezTo>
                  <a:pt x="623" y="634"/>
                  <a:pt x="623" y="634"/>
                  <a:pt x="623" y="634"/>
                </a:cubicBezTo>
                <a:lnTo>
                  <a:pt x="623" y="634"/>
                </a:lnTo>
                <a:cubicBezTo>
                  <a:pt x="446" y="466"/>
                  <a:pt x="446" y="466"/>
                  <a:pt x="446" y="466"/>
                </a:cubicBezTo>
                <a:lnTo>
                  <a:pt x="446" y="466"/>
                </a:lnTo>
                <a:cubicBezTo>
                  <a:pt x="344" y="680"/>
                  <a:pt x="344" y="680"/>
                  <a:pt x="344" y="680"/>
                </a:cubicBezTo>
                <a:lnTo>
                  <a:pt x="344" y="680"/>
                </a:lnTo>
                <a:cubicBezTo>
                  <a:pt x="242" y="680"/>
                  <a:pt x="242" y="680"/>
                  <a:pt x="242" y="680"/>
                </a:cubicBezTo>
                <a:lnTo>
                  <a:pt x="242" y="680"/>
                </a:lnTo>
                <a:cubicBezTo>
                  <a:pt x="176" y="587"/>
                  <a:pt x="176" y="587"/>
                  <a:pt x="176" y="587"/>
                </a:cubicBezTo>
                <a:lnTo>
                  <a:pt x="176" y="587"/>
                </a:lnTo>
                <a:cubicBezTo>
                  <a:pt x="37" y="624"/>
                  <a:pt x="37" y="624"/>
                  <a:pt x="37" y="624"/>
                </a:cubicBezTo>
                <a:lnTo>
                  <a:pt x="37" y="624"/>
                </a:lnTo>
                <a:cubicBezTo>
                  <a:pt x="0" y="522"/>
                  <a:pt x="0" y="522"/>
                  <a:pt x="0" y="522"/>
                </a:cubicBezTo>
                <a:lnTo>
                  <a:pt x="0" y="522"/>
                </a:lnTo>
                <a:cubicBezTo>
                  <a:pt x="186" y="466"/>
                  <a:pt x="186" y="466"/>
                  <a:pt x="186" y="466"/>
                </a:cubicBezTo>
                <a:lnTo>
                  <a:pt x="186" y="466"/>
                </a:lnTo>
                <a:cubicBezTo>
                  <a:pt x="232" y="447"/>
                  <a:pt x="232" y="447"/>
                  <a:pt x="232" y="447"/>
                </a:cubicBezTo>
                <a:lnTo>
                  <a:pt x="232" y="447"/>
                </a:lnTo>
                <a:cubicBezTo>
                  <a:pt x="251" y="485"/>
                  <a:pt x="251" y="485"/>
                  <a:pt x="251" y="485"/>
                </a:cubicBezTo>
                <a:lnTo>
                  <a:pt x="251" y="485"/>
                </a:lnTo>
                <a:cubicBezTo>
                  <a:pt x="279" y="531"/>
                  <a:pt x="279" y="531"/>
                  <a:pt x="279" y="531"/>
                </a:cubicBezTo>
                <a:lnTo>
                  <a:pt x="279" y="531"/>
                </a:lnTo>
                <a:cubicBezTo>
                  <a:pt x="372" y="345"/>
                  <a:pt x="372" y="345"/>
                  <a:pt x="372" y="345"/>
                </a:cubicBezTo>
                <a:lnTo>
                  <a:pt x="372" y="345"/>
                </a:lnTo>
                <a:cubicBezTo>
                  <a:pt x="409" y="270"/>
                  <a:pt x="409" y="270"/>
                  <a:pt x="409" y="270"/>
                </a:cubicBezTo>
                <a:lnTo>
                  <a:pt x="409" y="270"/>
                </a:lnTo>
                <a:cubicBezTo>
                  <a:pt x="465" y="326"/>
                  <a:pt x="465" y="326"/>
                  <a:pt x="465" y="326"/>
                </a:cubicBezTo>
                <a:lnTo>
                  <a:pt x="465" y="326"/>
                </a:lnTo>
                <a:cubicBezTo>
                  <a:pt x="614" y="466"/>
                  <a:pt x="614" y="466"/>
                  <a:pt x="614" y="466"/>
                </a:cubicBezTo>
                <a:lnTo>
                  <a:pt x="614" y="466"/>
                </a:lnTo>
                <a:cubicBezTo>
                  <a:pt x="633" y="195"/>
                  <a:pt x="633" y="195"/>
                  <a:pt x="633" y="195"/>
                </a:cubicBezTo>
                <a:lnTo>
                  <a:pt x="633" y="195"/>
                </a:lnTo>
                <a:cubicBezTo>
                  <a:pt x="633" y="167"/>
                  <a:pt x="633" y="167"/>
                  <a:pt x="633" y="167"/>
                </a:cubicBezTo>
                <a:lnTo>
                  <a:pt x="633" y="167"/>
                </a:lnTo>
                <a:cubicBezTo>
                  <a:pt x="661" y="149"/>
                  <a:pt x="661" y="149"/>
                  <a:pt x="661" y="149"/>
                </a:cubicBezTo>
                <a:lnTo>
                  <a:pt x="661" y="149"/>
                </a:lnTo>
                <a:cubicBezTo>
                  <a:pt x="726" y="111"/>
                  <a:pt x="726" y="111"/>
                  <a:pt x="726" y="111"/>
                </a:cubicBezTo>
                <a:lnTo>
                  <a:pt x="726" y="111"/>
                </a:lnTo>
                <a:cubicBezTo>
                  <a:pt x="670" y="18"/>
                  <a:pt x="670" y="18"/>
                  <a:pt x="670" y="18"/>
                </a:cubicBezTo>
                <a:lnTo>
                  <a:pt x="670" y="18"/>
                </a:lnTo>
                <a:cubicBezTo>
                  <a:pt x="838" y="9"/>
                  <a:pt x="838" y="9"/>
                  <a:pt x="838" y="9"/>
                </a:cubicBezTo>
                <a:lnTo>
                  <a:pt x="838" y="9"/>
                </a:lnTo>
                <a:cubicBezTo>
                  <a:pt x="1014" y="0"/>
                  <a:pt x="1014" y="0"/>
                  <a:pt x="1014" y="0"/>
                </a:cubicBezTo>
                <a:moveTo>
                  <a:pt x="204" y="820"/>
                </a:moveTo>
                <a:cubicBezTo>
                  <a:pt x="223" y="820"/>
                  <a:pt x="251" y="820"/>
                  <a:pt x="270" y="820"/>
                </a:cubicBezTo>
                <a:lnTo>
                  <a:pt x="270" y="820"/>
                </a:lnTo>
                <a:cubicBezTo>
                  <a:pt x="270" y="746"/>
                  <a:pt x="270" y="746"/>
                  <a:pt x="270" y="746"/>
                </a:cubicBezTo>
                <a:lnTo>
                  <a:pt x="270" y="746"/>
                </a:lnTo>
                <a:cubicBezTo>
                  <a:pt x="214" y="755"/>
                  <a:pt x="214" y="755"/>
                  <a:pt x="214" y="755"/>
                </a:cubicBezTo>
                <a:lnTo>
                  <a:pt x="214" y="755"/>
                </a:lnTo>
                <a:cubicBezTo>
                  <a:pt x="204" y="736"/>
                  <a:pt x="204" y="736"/>
                  <a:pt x="204" y="736"/>
                </a:cubicBezTo>
                <a:lnTo>
                  <a:pt x="204" y="736"/>
                </a:lnTo>
                <a:cubicBezTo>
                  <a:pt x="204" y="820"/>
                  <a:pt x="204" y="820"/>
                  <a:pt x="204" y="820"/>
                </a:cubicBezTo>
                <a:moveTo>
                  <a:pt x="102" y="820"/>
                </a:moveTo>
                <a:cubicBezTo>
                  <a:pt x="158" y="820"/>
                  <a:pt x="158" y="820"/>
                  <a:pt x="158" y="820"/>
                </a:cubicBezTo>
                <a:lnTo>
                  <a:pt x="158" y="820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58" y="662"/>
                  <a:pt x="158" y="662"/>
                  <a:pt x="158" y="662"/>
                </a:cubicBezTo>
                <a:lnTo>
                  <a:pt x="158" y="662"/>
                </a:lnTo>
                <a:cubicBezTo>
                  <a:pt x="102" y="680"/>
                  <a:pt x="102" y="680"/>
                  <a:pt x="102" y="680"/>
                </a:cubicBezTo>
                <a:lnTo>
                  <a:pt x="102" y="680"/>
                </a:lnTo>
                <a:cubicBezTo>
                  <a:pt x="102" y="820"/>
                  <a:pt x="102" y="820"/>
                  <a:pt x="102" y="820"/>
                </a:cubicBezTo>
                <a:moveTo>
                  <a:pt x="316" y="820"/>
                </a:moveTo>
                <a:cubicBezTo>
                  <a:pt x="335" y="820"/>
                  <a:pt x="353" y="820"/>
                  <a:pt x="372" y="820"/>
                </a:cubicBezTo>
                <a:lnTo>
                  <a:pt x="372" y="820"/>
                </a:lnTo>
                <a:cubicBezTo>
                  <a:pt x="372" y="736"/>
                  <a:pt x="372" y="736"/>
                  <a:pt x="372" y="736"/>
                </a:cubicBezTo>
                <a:lnTo>
                  <a:pt x="372" y="736"/>
                </a:lnTo>
                <a:cubicBezTo>
                  <a:pt x="372" y="746"/>
                  <a:pt x="372" y="746"/>
                  <a:pt x="372" y="746"/>
                </a:cubicBezTo>
                <a:lnTo>
                  <a:pt x="372" y="746"/>
                </a:lnTo>
                <a:cubicBezTo>
                  <a:pt x="316" y="746"/>
                  <a:pt x="316" y="746"/>
                  <a:pt x="316" y="746"/>
                </a:cubicBezTo>
                <a:lnTo>
                  <a:pt x="316" y="746"/>
                </a:lnTo>
                <a:cubicBezTo>
                  <a:pt x="316" y="820"/>
                  <a:pt x="316" y="820"/>
                  <a:pt x="316" y="820"/>
                </a:cubicBezTo>
                <a:moveTo>
                  <a:pt x="419" y="820"/>
                </a:moveTo>
                <a:cubicBezTo>
                  <a:pt x="437" y="820"/>
                  <a:pt x="465" y="820"/>
                  <a:pt x="484" y="820"/>
                </a:cubicBezTo>
                <a:lnTo>
                  <a:pt x="484" y="820"/>
                </a:lnTo>
                <a:cubicBezTo>
                  <a:pt x="484" y="587"/>
                  <a:pt x="484" y="587"/>
                  <a:pt x="484" y="587"/>
                </a:cubicBezTo>
                <a:lnTo>
                  <a:pt x="484" y="587"/>
                </a:lnTo>
                <a:cubicBezTo>
                  <a:pt x="456" y="559"/>
                  <a:pt x="456" y="559"/>
                  <a:pt x="456" y="559"/>
                </a:cubicBezTo>
                <a:lnTo>
                  <a:pt x="456" y="559"/>
                </a:lnTo>
                <a:cubicBezTo>
                  <a:pt x="419" y="643"/>
                  <a:pt x="419" y="643"/>
                  <a:pt x="419" y="643"/>
                </a:cubicBezTo>
                <a:lnTo>
                  <a:pt x="419" y="643"/>
                </a:lnTo>
                <a:cubicBezTo>
                  <a:pt x="419" y="820"/>
                  <a:pt x="419" y="820"/>
                  <a:pt x="419" y="820"/>
                </a:cubicBezTo>
                <a:moveTo>
                  <a:pt x="530" y="820"/>
                </a:moveTo>
                <a:cubicBezTo>
                  <a:pt x="549" y="820"/>
                  <a:pt x="568" y="820"/>
                  <a:pt x="586" y="820"/>
                </a:cubicBezTo>
                <a:lnTo>
                  <a:pt x="586" y="820"/>
                </a:lnTo>
                <a:cubicBezTo>
                  <a:pt x="586" y="680"/>
                  <a:pt x="586" y="680"/>
                  <a:pt x="586" y="680"/>
                </a:cubicBezTo>
                <a:lnTo>
                  <a:pt x="586" y="680"/>
                </a:lnTo>
                <a:cubicBezTo>
                  <a:pt x="530" y="624"/>
                  <a:pt x="530" y="624"/>
                  <a:pt x="530" y="624"/>
                </a:cubicBezTo>
                <a:lnTo>
                  <a:pt x="530" y="624"/>
                </a:lnTo>
                <a:cubicBezTo>
                  <a:pt x="530" y="820"/>
                  <a:pt x="530" y="820"/>
                  <a:pt x="530" y="820"/>
                </a:cubicBezTo>
                <a:moveTo>
                  <a:pt x="633" y="820"/>
                </a:moveTo>
                <a:cubicBezTo>
                  <a:pt x="651" y="820"/>
                  <a:pt x="679" y="820"/>
                  <a:pt x="698" y="820"/>
                </a:cubicBezTo>
                <a:lnTo>
                  <a:pt x="698" y="820"/>
                </a:lnTo>
                <a:cubicBezTo>
                  <a:pt x="698" y="671"/>
                  <a:pt x="698" y="671"/>
                  <a:pt x="698" y="671"/>
                </a:cubicBezTo>
                <a:lnTo>
                  <a:pt x="698" y="671"/>
                </a:lnTo>
                <a:cubicBezTo>
                  <a:pt x="633" y="699"/>
                  <a:pt x="633" y="699"/>
                  <a:pt x="633" y="699"/>
                </a:cubicBezTo>
                <a:lnTo>
                  <a:pt x="633" y="699"/>
                </a:lnTo>
                <a:lnTo>
                  <a:pt x="633" y="820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path"/>
          <p:cNvSpPr/>
          <p:nvPr/>
        </p:nvSpPr>
        <p:spPr>
          <a:xfrm>
            <a:off x="1810403" y="2932252"/>
            <a:ext cx="568287" cy="568287"/>
          </a:xfrm>
          <a:custGeom>
            <a:rect l="0" t="0" r="0" b="0"/>
            <a:pathLst>
              <a:path w="894" h="894">
                <a:moveTo>
                  <a:pt x="727" y="111"/>
                </a:moveTo>
                <a:lnTo>
                  <a:pt x="727" y="169"/>
                </a:lnTo>
                <a:lnTo>
                  <a:pt x="727" y="169"/>
                </a:lnTo>
                <a:cubicBezTo>
                  <a:pt x="727" y="230"/>
                  <a:pt x="677" y="280"/>
                  <a:pt x="615" y="280"/>
                </a:cubicBezTo>
                <a:lnTo>
                  <a:pt x="615" y="280"/>
                </a:lnTo>
                <a:cubicBezTo>
                  <a:pt x="553" y="280"/>
                  <a:pt x="503" y="230"/>
                  <a:pt x="503" y="169"/>
                </a:cubicBezTo>
                <a:lnTo>
                  <a:pt x="503" y="169"/>
                </a:lnTo>
                <a:lnTo>
                  <a:pt x="503" y="111"/>
                </a:lnTo>
                <a:lnTo>
                  <a:pt x="391" y="111"/>
                </a:lnTo>
                <a:lnTo>
                  <a:pt x="391" y="169"/>
                </a:lnTo>
                <a:lnTo>
                  <a:pt x="391" y="169"/>
                </a:lnTo>
                <a:cubicBezTo>
                  <a:pt x="391" y="230"/>
                  <a:pt x="341" y="280"/>
                  <a:pt x="279" y="280"/>
                </a:cubicBezTo>
                <a:lnTo>
                  <a:pt x="279" y="280"/>
                </a:lnTo>
                <a:cubicBezTo>
                  <a:pt x="217" y="280"/>
                  <a:pt x="167" y="230"/>
                  <a:pt x="167" y="169"/>
                </a:cubicBezTo>
                <a:lnTo>
                  <a:pt x="167" y="169"/>
                </a:lnTo>
                <a:lnTo>
                  <a:pt x="167" y="111"/>
                </a:lnTo>
                <a:lnTo>
                  <a:pt x="0" y="111"/>
                </a:lnTo>
                <a:lnTo>
                  <a:pt x="0" y="894"/>
                </a:lnTo>
                <a:lnTo>
                  <a:pt x="894" y="894"/>
                </a:lnTo>
                <a:lnTo>
                  <a:pt x="894" y="111"/>
                </a:lnTo>
                <a:lnTo>
                  <a:pt x="727" y="111"/>
                </a:lnTo>
                <a:close/>
                <a:moveTo>
                  <a:pt x="279" y="783"/>
                </a:moveTo>
                <a:lnTo>
                  <a:pt x="167" y="783"/>
                </a:lnTo>
                <a:lnTo>
                  <a:pt x="167" y="671"/>
                </a:lnTo>
                <a:lnTo>
                  <a:pt x="279" y="671"/>
                </a:lnTo>
                <a:lnTo>
                  <a:pt x="279" y="783"/>
                </a:lnTo>
                <a:close/>
                <a:moveTo>
                  <a:pt x="279" y="559"/>
                </a:moveTo>
                <a:lnTo>
                  <a:pt x="167" y="559"/>
                </a:lnTo>
                <a:lnTo>
                  <a:pt x="167" y="447"/>
                </a:lnTo>
                <a:lnTo>
                  <a:pt x="279" y="447"/>
                </a:lnTo>
                <a:lnTo>
                  <a:pt x="279" y="559"/>
                </a:lnTo>
                <a:close/>
                <a:moveTo>
                  <a:pt x="503" y="783"/>
                </a:moveTo>
                <a:lnTo>
                  <a:pt x="391" y="783"/>
                </a:lnTo>
                <a:lnTo>
                  <a:pt x="391" y="671"/>
                </a:lnTo>
                <a:lnTo>
                  <a:pt x="503" y="671"/>
                </a:lnTo>
                <a:lnTo>
                  <a:pt x="503" y="783"/>
                </a:lnTo>
                <a:close/>
                <a:moveTo>
                  <a:pt x="503" y="559"/>
                </a:moveTo>
                <a:lnTo>
                  <a:pt x="391" y="559"/>
                </a:lnTo>
                <a:lnTo>
                  <a:pt x="391" y="447"/>
                </a:lnTo>
                <a:lnTo>
                  <a:pt x="503" y="447"/>
                </a:lnTo>
                <a:lnTo>
                  <a:pt x="503" y="559"/>
                </a:lnTo>
                <a:close/>
                <a:moveTo>
                  <a:pt x="615" y="783"/>
                </a:moveTo>
                <a:lnTo>
                  <a:pt x="615" y="671"/>
                </a:lnTo>
                <a:lnTo>
                  <a:pt x="727" y="671"/>
                </a:lnTo>
                <a:lnTo>
                  <a:pt x="615" y="783"/>
                </a:lnTo>
                <a:close/>
                <a:moveTo>
                  <a:pt x="727" y="559"/>
                </a:moveTo>
                <a:lnTo>
                  <a:pt x="615" y="559"/>
                </a:lnTo>
                <a:lnTo>
                  <a:pt x="615" y="447"/>
                </a:lnTo>
                <a:lnTo>
                  <a:pt x="727" y="447"/>
                </a:lnTo>
                <a:lnTo>
                  <a:pt x="727" y="559"/>
                </a:lnTo>
                <a:close/>
                <a:moveTo>
                  <a:pt x="223" y="167"/>
                </a:moveTo>
                <a:lnTo>
                  <a:pt x="223" y="55"/>
                </a:lnTo>
                <a:lnTo>
                  <a:pt x="223" y="55"/>
                </a:lnTo>
                <a:cubicBezTo>
                  <a:pt x="223" y="25"/>
                  <a:pt x="248" y="0"/>
                  <a:pt x="279" y="0"/>
                </a:cubicBezTo>
                <a:lnTo>
                  <a:pt x="279" y="0"/>
                </a:lnTo>
                <a:cubicBezTo>
                  <a:pt x="310" y="0"/>
                  <a:pt x="335" y="25"/>
                  <a:pt x="335" y="55"/>
                </a:cubicBezTo>
                <a:lnTo>
                  <a:pt x="335" y="55"/>
                </a:lnTo>
                <a:lnTo>
                  <a:pt x="335" y="167"/>
                </a:lnTo>
                <a:lnTo>
                  <a:pt x="335" y="167"/>
                </a:lnTo>
                <a:cubicBezTo>
                  <a:pt x="335" y="198"/>
                  <a:pt x="310" y="223"/>
                  <a:pt x="279" y="223"/>
                </a:cubicBezTo>
                <a:lnTo>
                  <a:pt x="279" y="223"/>
                </a:lnTo>
                <a:cubicBezTo>
                  <a:pt x="248" y="223"/>
                  <a:pt x="223" y="198"/>
                  <a:pt x="223" y="167"/>
                </a:cubicBezTo>
                <a:moveTo>
                  <a:pt x="559" y="167"/>
                </a:moveTo>
                <a:lnTo>
                  <a:pt x="559" y="55"/>
                </a:lnTo>
                <a:lnTo>
                  <a:pt x="559" y="55"/>
                </a:lnTo>
                <a:cubicBezTo>
                  <a:pt x="559" y="25"/>
                  <a:pt x="584" y="0"/>
                  <a:pt x="615" y="0"/>
                </a:cubicBezTo>
                <a:lnTo>
                  <a:pt x="615" y="0"/>
                </a:lnTo>
                <a:cubicBezTo>
                  <a:pt x="646" y="0"/>
                  <a:pt x="671" y="25"/>
                  <a:pt x="671" y="55"/>
                </a:cubicBezTo>
                <a:lnTo>
                  <a:pt x="671" y="55"/>
                </a:lnTo>
                <a:lnTo>
                  <a:pt x="671" y="167"/>
                </a:lnTo>
                <a:lnTo>
                  <a:pt x="671" y="167"/>
                </a:lnTo>
                <a:cubicBezTo>
                  <a:pt x="671" y="198"/>
                  <a:pt x="646" y="223"/>
                  <a:pt x="615" y="223"/>
                </a:cubicBezTo>
                <a:lnTo>
                  <a:pt x="615" y="223"/>
                </a:lnTo>
                <a:cubicBezTo>
                  <a:pt x="584" y="223"/>
                  <a:pt x="559" y="198"/>
                  <a:pt x="559" y="167"/>
                </a:cubicBezTo>
              </a:path>
            </a:pathLst>
          </a:custGeom>
          <a:solidFill>
            <a:srgbClr val="34822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8" name="path"/>
          <p:cNvSpPr/>
          <p:nvPr/>
        </p:nvSpPr>
        <p:spPr>
          <a:xfrm>
            <a:off x="1810403" y="1798766"/>
            <a:ext cx="559947" cy="562395"/>
          </a:xfrm>
          <a:custGeom>
            <a:rect l="0" t="0" r="0" b="0"/>
            <a:pathLst>
              <a:path w="881" h="885">
                <a:moveTo>
                  <a:pt x="829" y="552"/>
                </a:moveTo>
                <a:cubicBezTo>
                  <a:pt x="829" y="833"/>
                  <a:pt x="829" y="833"/>
                  <a:pt x="829" y="833"/>
                </a:cubicBezTo>
                <a:lnTo>
                  <a:pt x="829" y="833"/>
                </a:lnTo>
                <a:cubicBezTo>
                  <a:pt x="829" y="864"/>
                  <a:pt x="809" y="885"/>
                  <a:pt x="767" y="885"/>
                </a:cubicBezTo>
                <a:lnTo>
                  <a:pt x="767" y="885"/>
                </a:lnTo>
                <a:cubicBezTo>
                  <a:pt x="103" y="885"/>
                  <a:pt x="103" y="885"/>
                  <a:pt x="103" y="885"/>
                </a:cubicBezTo>
                <a:lnTo>
                  <a:pt x="103" y="885"/>
                </a:lnTo>
                <a:cubicBezTo>
                  <a:pt x="72" y="885"/>
                  <a:pt x="51" y="864"/>
                  <a:pt x="51" y="833"/>
                </a:cubicBezTo>
                <a:lnTo>
                  <a:pt x="51" y="833"/>
                </a:lnTo>
                <a:cubicBezTo>
                  <a:pt x="51" y="552"/>
                  <a:pt x="51" y="552"/>
                  <a:pt x="51" y="552"/>
                </a:cubicBezTo>
                <a:lnTo>
                  <a:pt x="51" y="552"/>
                </a:lnTo>
                <a:cubicBezTo>
                  <a:pt x="93" y="562"/>
                  <a:pt x="134" y="573"/>
                  <a:pt x="176" y="583"/>
                </a:cubicBezTo>
                <a:lnTo>
                  <a:pt x="176" y="583"/>
                </a:lnTo>
                <a:cubicBezTo>
                  <a:pt x="176" y="625"/>
                  <a:pt x="176" y="625"/>
                  <a:pt x="176" y="625"/>
                </a:cubicBezTo>
                <a:lnTo>
                  <a:pt x="176" y="625"/>
                </a:lnTo>
                <a:cubicBezTo>
                  <a:pt x="207" y="625"/>
                  <a:pt x="207" y="625"/>
                  <a:pt x="207" y="625"/>
                </a:cubicBezTo>
                <a:lnTo>
                  <a:pt x="207" y="625"/>
                </a:lnTo>
                <a:cubicBezTo>
                  <a:pt x="207" y="708"/>
                  <a:pt x="207" y="708"/>
                  <a:pt x="207" y="708"/>
                </a:cubicBezTo>
                <a:lnTo>
                  <a:pt x="207" y="708"/>
                </a:lnTo>
                <a:cubicBezTo>
                  <a:pt x="280" y="708"/>
                  <a:pt x="280" y="708"/>
                  <a:pt x="280" y="708"/>
                </a:cubicBezTo>
                <a:lnTo>
                  <a:pt x="280" y="708"/>
                </a:lnTo>
                <a:cubicBezTo>
                  <a:pt x="280" y="625"/>
                  <a:pt x="280" y="625"/>
                  <a:pt x="280" y="625"/>
                </a:cubicBezTo>
                <a:lnTo>
                  <a:pt x="280" y="625"/>
                </a:lnTo>
                <a:cubicBezTo>
                  <a:pt x="311" y="625"/>
                  <a:pt x="311" y="625"/>
                  <a:pt x="311" y="625"/>
                </a:cubicBezTo>
                <a:lnTo>
                  <a:pt x="311" y="625"/>
                </a:lnTo>
                <a:cubicBezTo>
                  <a:pt x="311" y="593"/>
                  <a:pt x="311" y="593"/>
                  <a:pt x="311" y="593"/>
                </a:cubicBezTo>
                <a:lnTo>
                  <a:pt x="311" y="593"/>
                </a:lnTo>
                <a:cubicBezTo>
                  <a:pt x="394" y="604"/>
                  <a:pt x="477" y="604"/>
                  <a:pt x="560" y="593"/>
                </a:cubicBezTo>
                <a:lnTo>
                  <a:pt x="560" y="593"/>
                </a:lnTo>
                <a:cubicBezTo>
                  <a:pt x="560" y="625"/>
                  <a:pt x="560" y="625"/>
                  <a:pt x="560" y="625"/>
                </a:cubicBezTo>
                <a:lnTo>
                  <a:pt x="560" y="625"/>
                </a:lnTo>
                <a:cubicBezTo>
                  <a:pt x="591" y="625"/>
                  <a:pt x="591" y="625"/>
                  <a:pt x="591" y="625"/>
                </a:cubicBezTo>
                <a:lnTo>
                  <a:pt x="591" y="625"/>
                </a:lnTo>
                <a:cubicBezTo>
                  <a:pt x="591" y="708"/>
                  <a:pt x="591" y="708"/>
                  <a:pt x="591" y="708"/>
                </a:cubicBezTo>
                <a:lnTo>
                  <a:pt x="591" y="708"/>
                </a:lnTo>
                <a:cubicBezTo>
                  <a:pt x="653" y="708"/>
                  <a:pt x="653" y="708"/>
                  <a:pt x="653" y="708"/>
                </a:cubicBezTo>
                <a:lnTo>
                  <a:pt x="653" y="708"/>
                </a:lnTo>
                <a:cubicBezTo>
                  <a:pt x="653" y="625"/>
                  <a:pt x="653" y="625"/>
                  <a:pt x="653" y="625"/>
                </a:cubicBezTo>
                <a:lnTo>
                  <a:pt x="653" y="625"/>
                </a:lnTo>
                <a:cubicBezTo>
                  <a:pt x="684" y="625"/>
                  <a:pt x="684" y="625"/>
                  <a:pt x="684" y="625"/>
                </a:cubicBezTo>
                <a:lnTo>
                  <a:pt x="684" y="625"/>
                </a:lnTo>
                <a:cubicBezTo>
                  <a:pt x="684" y="583"/>
                  <a:pt x="684" y="583"/>
                  <a:pt x="684" y="583"/>
                </a:cubicBezTo>
                <a:lnTo>
                  <a:pt x="684" y="583"/>
                </a:lnTo>
                <a:cubicBezTo>
                  <a:pt x="736" y="573"/>
                  <a:pt x="778" y="562"/>
                  <a:pt x="829" y="552"/>
                </a:cubicBezTo>
                <a:moveTo>
                  <a:pt x="321" y="0"/>
                </a:moveTo>
                <a:cubicBezTo>
                  <a:pt x="560" y="0"/>
                  <a:pt x="560" y="0"/>
                  <a:pt x="560" y="0"/>
                </a:cubicBezTo>
                <a:lnTo>
                  <a:pt x="560" y="0"/>
                </a:lnTo>
                <a:cubicBezTo>
                  <a:pt x="601" y="0"/>
                  <a:pt x="632" y="31"/>
                  <a:pt x="632" y="72"/>
                </a:cubicBezTo>
                <a:lnTo>
                  <a:pt x="632" y="72"/>
                </a:lnTo>
                <a:cubicBezTo>
                  <a:pt x="632" y="166"/>
                  <a:pt x="632" y="166"/>
                  <a:pt x="632" y="166"/>
                </a:cubicBezTo>
                <a:lnTo>
                  <a:pt x="632" y="166"/>
                </a:lnTo>
                <a:cubicBezTo>
                  <a:pt x="549" y="166"/>
                  <a:pt x="549" y="166"/>
                  <a:pt x="549" y="166"/>
                </a:cubicBezTo>
                <a:lnTo>
                  <a:pt x="549" y="166"/>
                </a:lnTo>
                <a:cubicBezTo>
                  <a:pt x="549" y="83"/>
                  <a:pt x="549" y="83"/>
                  <a:pt x="549" y="83"/>
                </a:cubicBezTo>
                <a:lnTo>
                  <a:pt x="549" y="83"/>
                </a:lnTo>
                <a:cubicBezTo>
                  <a:pt x="331" y="83"/>
                  <a:pt x="331" y="83"/>
                  <a:pt x="331" y="83"/>
                </a:cubicBezTo>
                <a:lnTo>
                  <a:pt x="331" y="83"/>
                </a:lnTo>
                <a:cubicBezTo>
                  <a:pt x="331" y="166"/>
                  <a:pt x="331" y="166"/>
                  <a:pt x="331" y="166"/>
                </a:cubicBezTo>
                <a:lnTo>
                  <a:pt x="331" y="166"/>
                </a:lnTo>
                <a:cubicBezTo>
                  <a:pt x="248" y="166"/>
                  <a:pt x="248" y="166"/>
                  <a:pt x="248" y="166"/>
                </a:cubicBezTo>
                <a:lnTo>
                  <a:pt x="248" y="166"/>
                </a:lnTo>
                <a:cubicBezTo>
                  <a:pt x="248" y="72"/>
                  <a:pt x="248" y="72"/>
                  <a:pt x="248" y="72"/>
                </a:cubicBezTo>
                <a:lnTo>
                  <a:pt x="248" y="72"/>
                </a:lnTo>
                <a:cubicBezTo>
                  <a:pt x="248" y="31"/>
                  <a:pt x="280" y="0"/>
                  <a:pt x="321" y="0"/>
                </a:cubicBezTo>
                <a:moveTo>
                  <a:pt x="0" y="208"/>
                </a:moveTo>
                <a:cubicBezTo>
                  <a:pt x="0" y="500"/>
                  <a:pt x="0" y="500"/>
                  <a:pt x="0" y="500"/>
                </a:cubicBezTo>
                <a:lnTo>
                  <a:pt x="0" y="500"/>
                </a:lnTo>
                <a:cubicBezTo>
                  <a:pt x="280" y="573"/>
                  <a:pt x="580" y="573"/>
                  <a:pt x="881" y="500"/>
                </a:cubicBezTo>
                <a:lnTo>
                  <a:pt x="881" y="500"/>
                </a:lnTo>
                <a:cubicBezTo>
                  <a:pt x="881" y="208"/>
                  <a:pt x="881" y="208"/>
                  <a:pt x="881" y="208"/>
                </a:cubicBezTo>
                <a:lnTo>
                  <a:pt x="881" y="208"/>
                </a:lnTo>
                <a:lnTo>
                  <a:pt x="0" y="208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0" name="textbox 180"/>
          <p:cNvSpPr/>
          <p:nvPr/>
        </p:nvSpPr>
        <p:spPr>
          <a:xfrm>
            <a:off x="1206166" y="1119304"/>
            <a:ext cx="4690745" cy="4789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2332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115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835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900"/>
          </a:p>
          <a:p>
            <a:pPr algn="l" rtl="0" eaLnBrk="0">
              <a:lnSpc>
                <a:spcPct val="6217"/>
              </a:lnSpc>
            </a:pPr>
            <a:endParaRPr lang="Arial" altLang="Arial" sz="100"/>
          </a:p>
          <a:p>
            <a:pPr marL="44275" algn="l" rtl="0" eaLnBrk="0">
              <a:lnSpc>
                <a:spcPct val="85000"/>
              </a:lnSpc>
            </a:pPr>
            <a:r>
              <a:rPr sz="7600" spc="29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7600" spc="2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9D77F">
                    <a:alpha val="25098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183" name="textbox 183"/>
          <p:cNvSpPr/>
          <p:nvPr/>
        </p:nvSpPr>
        <p:spPr>
          <a:xfrm>
            <a:off x="358021" y="4400720"/>
            <a:ext cx="3796665" cy="1105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80"/>
              </a:lnSpc>
            </a:pPr>
            <a:endParaRPr lang="Arial" altLang="Arial" sz="100"/>
          </a:p>
          <a:p>
            <a:pPr marL="134108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marL="3068891" indent="-3056191" algn="l" rtl="0" eaLnBrk="0">
              <a:lnSpc>
                <a:spcPct val="131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在放映前或放映过程中播放广告所获得   </a:t>
            </a: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的收入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4" name="textbox 184"/>
          <p:cNvSpPr/>
          <p:nvPr/>
        </p:nvSpPr>
        <p:spPr>
          <a:xfrm>
            <a:off x="378609" y="1628314"/>
            <a:ext cx="3796665" cy="1106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40"/>
              </a:lnSpc>
            </a:pPr>
            <a:endParaRPr lang="Arial" altLang="Arial" sz="100"/>
          </a:p>
          <a:p>
            <a:pPr marL="134019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票房收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7011"/>
              </a:lnSpc>
            </a:pPr>
            <a:endParaRPr lang="Arial" altLang="Arial" sz="100"/>
          </a:p>
          <a:p>
            <a:pPr marL="3060890" indent="-3048190" algn="l" rtl="0" eaLnBrk="0">
              <a:lnSpc>
                <a:spcPct val="13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通过售票获得的直接收入，是主要的收   </a:t>
            </a: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入来源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5" name="textbox 185"/>
          <p:cNvSpPr/>
          <p:nvPr/>
        </p:nvSpPr>
        <p:spPr>
          <a:xfrm>
            <a:off x="8132047" y="1629200"/>
            <a:ext cx="3796665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58"/>
              </a:lnSpc>
            </a:pPr>
            <a:endParaRPr lang="Arial" altLang="Arial" sz="100"/>
          </a:p>
          <a:p>
            <a:pPr marL="1154098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卖品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</a:t>
            </a:r>
            <a:endParaRPr lang="Microsoft YaHei" altLang="Microsoft YaHei" sz="23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影院通过售卖零食、饮料等商品获得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收入。</a:t>
            </a:r>
            <a:endParaRPr lang="Microsoft YaHei" altLang="Microsoft YaHei" sz="1500"/>
          </a:p>
        </p:txBody>
      </p:sp>
      <p:sp>
        <p:nvSpPr>
          <p:cNvPr id="186" name="textbox 186"/>
          <p:cNvSpPr/>
          <p:nvPr/>
        </p:nvSpPr>
        <p:spPr>
          <a:xfrm>
            <a:off x="8131476" y="4401311"/>
            <a:ext cx="3416300" cy="833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9"/>
              </a:lnSpc>
            </a:pPr>
            <a:endParaRPr lang="Arial" altLang="Arial" sz="100"/>
          </a:p>
          <a:p>
            <a:pPr marL="115112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endParaRPr lang="Microsoft YaHei" altLang="Microsoft YaHei" sz="2300"/>
          </a:p>
          <a:p>
            <a:pPr algn="l" rtl="0" eaLnBrk="0">
              <a:lnSpc>
                <a:spcPct val="14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包括场地租赁、赞助费等非经常性收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7" name="textbox 18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收入指标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8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33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778587" y="1935244"/>
            <a:ext cx="10634823" cy="1709627"/>
            <a:chExt cx="10634823" cy="1709627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10634823" cy="1709627"/>
            </a:xfrm>
            <a:custGeom>
              <a:rect l="0" t="0" r="0" b="0"/>
              <a:pathLst>
                <a:path w="16747" h="2692">
                  <a:moveTo>
                    <a:pt x="7907" y="448"/>
                  </a:moveTo>
                  <a:cubicBezTo>
                    <a:pt x="7907" y="200"/>
                    <a:pt x="8108" y="0"/>
                    <a:pt x="8355" y="0"/>
                  </a:cubicBezTo>
                  <a:lnTo>
                    <a:pt x="8355" y="0"/>
                  </a:lnTo>
                  <a:lnTo>
                    <a:pt x="16299" y="0"/>
                  </a:lnTo>
                  <a:lnTo>
                    <a:pt x="16299" y="0"/>
                  </a:lnTo>
                  <a:lnTo>
                    <a:pt x="16299" y="0"/>
                  </a:lnTo>
                  <a:cubicBezTo>
                    <a:pt x="16546" y="0"/>
                    <a:pt x="16747" y="200"/>
                    <a:pt x="16747" y="448"/>
                  </a:cubicBezTo>
                  <a:lnTo>
                    <a:pt x="16747" y="448"/>
                  </a:lnTo>
                  <a:cubicBezTo>
                    <a:pt x="16747" y="448"/>
                    <a:pt x="16747" y="448"/>
                    <a:pt x="16747" y="448"/>
                  </a:cubicBezTo>
                  <a:lnTo>
                    <a:pt x="16747" y="448"/>
                  </a:lnTo>
                  <a:lnTo>
                    <a:pt x="16747" y="2243"/>
                  </a:lnTo>
                  <a:lnTo>
                    <a:pt x="16747" y="2243"/>
                  </a:lnTo>
                  <a:lnTo>
                    <a:pt x="16747" y="2243"/>
                  </a:lnTo>
                  <a:cubicBezTo>
                    <a:pt x="16747" y="2491"/>
                    <a:pt x="16546" y="2692"/>
                    <a:pt x="16299" y="2692"/>
                  </a:cubicBezTo>
                  <a:lnTo>
                    <a:pt x="16299" y="2692"/>
                  </a:lnTo>
                  <a:lnTo>
                    <a:pt x="8355" y="2692"/>
                  </a:lnTo>
                  <a:lnTo>
                    <a:pt x="8355" y="2692"/>
                  </a:lnTo>
                  <a:lnTo>
                    <a:pt x="8355" y="2692"/>
                  </a:lnTo>
                  <a:cubicBezTo>
                    <a:pt x="8108" y="2692"/>
                    <a:pt x="7907" y="2491"/>
                    <a:pt x="7907" y="2243"/>
                  </a:cubicBezTo>
                  <a:lnTo>
                    <a:pt x="7907" y="448"/>
                  </a:lnTo>
                  <a:close/>
                </a:path>
                <a:path w="16747" h="2692">
                  <a:moveTo>
                    <a:pt x="0" y="448"/>
                  </a:moveTo>
                  <a:cubicBezTo>
                    <a:pt x="0" y="200"/>
                    <a:pt x="200" y="0"/>
                    <a:pt x="448" y="0"/>
                  </a:cubicBezTo>
                  <a:lnTo>
                    <a:pt x="448" y="0"/>
                  </a:lnTo>
                  <a:lnTo>
                    <a:pt x="8221" y="0"/>
                  </a:lnTo>
                  <a:lnTo>
                    <a:pt x="8221" y="0"/>
                  </a:lnTo>
                  <a:lnTo>
                    <a:pt x="8221" y="0"/>
                  </a:lnTo>
                  <a:cubicBezTo>
                    <a:pt x="8468" y="0"/>
                    <a:pt x="8669" y="200"/>
                    <a:pt x="8669" y="448"/>
                  </a:cubicBezTo>
                  <a:lnTo>
                    <a:pt x="8669" y="448"/>
                  </a:lnTo>
                  <a:cubicBezTo>
                    <a:pt x="8669" y="448"/>
                    <a:pt x="8669" y="448"/>
                    <a:pt x="8669" y="448"/>
                  </a:cubicBezTo>
                  <a:lnTo>
                    <a:pt x="8669" y="448"/>
                  </a:lnTo>
                  <a:lnTo>
                    <a:pt x="8669" y="2243"/>
                  </a:lnTo>
                  <a:lnTo>
                    <a:pt x="8669" y="2243"/>
                  </a:lnTo>
                  <a:lnTo>
                    <a:pt x="8669" y="2243"/>
                  </a:lnTo>
                  <a:cubicBezTo>
                    <a:pt x="8669" y="2491"/>
                    <a:pt x="8468" y="2692"/>
                    <a:pt x="8221" y="2692"/>
                  </a:cubicBezTo>
                  <a:lnTo>
                    <a:pt x="8221" y="2692"/>
                  </a:lnTo>
                  <a:lnTo>
                    <a:pt x="448" y="2692"/>
                  </a:lnTo>
                  <a:lnTo>
                    <a:pt x="448" y="2692"/>
                  </a:lnTo>
                  <a:lnTo>
                    <a:pt x="448" y="2692"/>
                  </a:lnTo>
                  <a:cubicBezTo>
                    <a:pt x="200" y="2692"/>
                    <a:pt x="0" y="2491"/>
                    <a:pt x="0" y="2243"/>
                  </a:cubicBezTo>
                  <a:lnTo>
                    <a:pt x="0" y="448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textbox 214"/>
            <p:cNvSpPr/>
            <p:nvPr/>
          </p:nvSpPr>
          <p:spPr>
            <a:xfrm>
              <a:off x="-12700" y="-12700"/>
              <a:ext cx="10660380" cy="17608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9079"/>
                </a:lnSpc>
              </a:pPr>
              <a:endParaRPr lang="Arial" altLang="Arial" sz="100"/>
            </a:p>
            <a:p>
              <a:pPr marL="464888" algn="l" rtl="0" eaLnBrk="0">
                <a:lnSpc>
                  <a:spcPct val="93000"/>
                </a:lnSpc>
              </a:pPr>
              <a:r>
                <a:rPr sz="19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影片租</a:t>
              </a:r>
              <a:r>
                <a:rPr sz="19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</a:t>
              </a:r>
              <a:endParaRPr lang="Microsoft YaHei" altLang="Microsoft YaHei" sz="1900"/>
            </a:p>
          </p:txBody>
        </p:sp>
      </p:grpSp>
      <p:sp>
        <p:nvSpPr>
          <p:cNvPr id="215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45AE3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11059289" y="5401182"/>
            <a:ext cx="602812" cy="626450"/>
          </a:xfrm>
          <a:custGeom>
            <a:rect l="0" t="0" r="0" b="0"/>
            <a:pathLst>
              <a:path w="949" h="984">
                <a:moveTo>
                  <a:pt x="0" y="493"/>
                </a:moveTo>
                <a:cubicBezTo>
                  <a:pt x="0" y="220"/>
                  <a:pt x="212" y="0"/>
                  <a:pt x="474" y="0"/>
                </a:cubicBezTo>
                <a:lnTo>
                  <a:pt x="474" y="0"/>
                </a:lnTo>
                <a:lnTo>
                  <a:pt x="474" y="0"/>
                </a:lnTo>
                <a:lnTo>
                  <a:pt x="474" y="0"/>
                </a:lnTo>
                <a:cubicBezTo>
                  <a:pt x="736" y="0"/>
                  <a:pt x="949" y="220"/>
                  <a:pt x="949" y="493"/>
                </a:cubicBezTo>
                <a:lnTo>
                  <a:pt x="949" y="493"/>
                </a:lnTo>
                <a:cubicBezTo>
                  <a:pt x="949" y="493"/>
                  <a:pt x="949" y="493"/>
                  <a:pt x="949" y="493"/>
                </a:cubicBezTo>
                <a:lnTo>
                  <a:pt x="949" y="493"/>
                </a:lnTo>
                <a:lnTo>
                  <a:pt x="949" y="493"/>
                </a:lnTo>
                <a:lnTo>
                  <a:pt x="949" y="493"/>
                </a:lnTo>
                <a:cubicBezTo>
                  <a:pt x="949" y="765"/>
                  <a:pt x="736" y="986"/>
                  <a:pt x="474" y="986"/>
                </a:cubicBezTo>
                <a:lnTo>
                  <a:pt x="474" y="986"/>
                </a:lnTo>
                <a:lnTo>
                  <a:pt x="474" y="986"/>
                </a:lnTo>
                <a:lnTo>
                  <a:pt x="474" y="986"/>
                </a:lnTo>
                <a:cubicBezTo>
                  <a:pt x="212" y="986"/>
                  <a:pt x="0" y="765"/>
                  <a:pt x="0" y="493"/>
                </a:cubicBezTo>
                <a:lnTo>
                  <a:pt x="0" y="493"/>
                </a:lnTo>
                <a:cubicBezTo>
                  <a:pt x="0" y="493"/>
                  <a:pt x="0" y="493"/>
                  <a:pt x="0" y="493"/>
                </a:cubicBezTo>
                <a:lnTo>
                  <a:pt x="0" y="493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textbox 217"/>
          <p:cNvSpPr/>
          <p:nvPr/>
        </p:nvSpPr>
        <p:spPr>
          <a:xfrm>
            <a:off x="1217999" y="4334504"/>
            <a:ext cx="10369550" cy="15887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21"/>
              </a:lnSpc>
            </a:pPr>
            <a:endParaRPr lang="Arial" altLang="Arial" sz="100"/>
          </a:p>
          <a:p>
            <a:pPr marL="14014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45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水电费、物业管理费、设备维</a:t>
            </a:r>
            <a:endParaRPr lang="Microsoft YaHei" altLang="Microsoft YaHei" sz="1500"/>
          </a:p>
          <a:p>
            <a:pPr marL="13461" algn="l" rtl="0" eaLnBrk="0">
              <a:lnSpc>
                <a:spcPts val="2166"/>
              </a:lnSpc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护费等日常运营费用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1500"/>
          </a:p>
          <a:p>
            <a:pPr algn="l" rtl="0" eaLnBrk="0">
              <a:lnSpc>
                <a:spcPct val="1413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6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6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2600"/>
          </a:p>
        </p:txBody>
      </p:sp>
      <p:pic>
        <p:nvPicPr>
          <p:cNvPr id="218" name="picture 2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219" name="textbox 219"/>
          <p:cNvSpPr/>
          <p:nvPr/>
        </p:nvSpPr>
        <p:spPr>
          <a:xfrm>
            <a:off x="8096125" y="4342154"/>
            <a:ext cx="3034664" cy="1026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96"/>
              </a:lnSpc>
            </a:pPr>
            <a:endParaRPr lang="Arial" altLang="Arial" sz="100"/>
          </a:p>
          <a:p>
            <a:pPr marL="1882571" algn="l" rtl="0" eaLnBrk="0">
              <a:lnSpc>
                <a:spcPct val="93000"/>
              </a:lnSpc>
            </a:pPr>
            <a:r>
              <a:rPr sz="19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营销成</a:t>
            </a:r>
            <a:r>
              <a:rPr sz="19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9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l" rtl="0" eaLnBrk="0">
              <a:lnSpc>
                <a:spcPct val="7320"/>
              </a:lnSpc>
            </a:pPr>
            <a:endParaRPr lang="Arial" altLang="Arial" sz="100"/>
          </a:p>
          <a:p>
            <a:pPr marL="12700" algn="r" rtl="0" eaLnBrk="0">
              <a:lnSpc>
                <a:spcPct val="122000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影院为吸引观众而进行的广告宣传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促销活动等费用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0" name="path"/>
          <p:cNvSpPr/>
          <p:nvPr/>
        </p:nvSpPr>
        <p:spPr>
          <a:xfrm>
            <a:off x="494052" y="1747647"/>
            <a:ext cx="602810" cy="626450"/>
          </a:xfrm>
          <a:custGeom>
            <a:rect l="0" t="0" r="0" b="0"/>
            <a:pathLst>
              <a:path w="949" h="984">
                <a:moveTo>
                  <a:pt x="0" y="493"/>
                </a:moveTo>
                <a:cubicBezTo>
                  <a:pt x="0" y="220"/>
                  <a:pt x="212" y="0"/>
                  <a:pt x="474" y="0"/>
                </a:cubicBezTo>
                <a:lnTo>
                  <a:pt x="474" y="0"/>
                </a:lnTo>
                <a:lnTo>
                  <a:pt x="474" y="0"/>
                </a:lnTo>
                <a:lnTo>
                  <a:pt x="474" y="0"/>
                </a:lnTo>
                <a:cubicBezTo>
                  <a:pt x="736" y="0"/>
                  <a:pt x="949" y="220"/>
                  <a:pt x="949" y="493"/>
                </a:cubicBezTo>
                <a:lnTo>
                  <a:pt x="949" y="493"/>
                </a:lnTo>
                <a:cubicBezTo>
                  <a:pt x="949" y="493"/>
                  <a:pt x="949" y="493"/>
                  <a:pt x="949" y="493"/>
                </a:cubicBezTo>
                <a:lnTo>
                  <a:pt x="949" y="493"/>
                </a:lnTo>
                <a:lnTo>
                  <a:pt x="949" y="493"/>
                </a:lnTo>
                <a:lnTo>
                  <a:pt x="949" y="493"/>
                </a:lnTo>
                <a:cubicBezTo>
                  <a:pt x="949" y="765"/>
                  <a:pt x="736" y="986"/>
                  <a:pt x="474" y="986"/>
                </a:cubicBezTo>
                <a:lnTo>
                  <a:pt x="474" y="986"/>
                </a:lnTo>
                <a:lnTo>
                  <a:pt x="474" y="986"/>
                </a:lnTo>
                <a:lnTo>
                  <a:pt x="474" y="986"/>
                </a:lnTo>
                <a:cubicBezTo>
                  <a:pt x="212" y="986"/>
                  <a:pt x="0" y="765"/>
                  <a:pt x="0" y="493"/>
                </a:cubicBezTo>
                <a:lnTo>
                  <a:pt x="0" y="493"/>
                </a:lnTo>
                <a:cubicBezTo>
                  <a:pt x="0" y="493"/>
                  <a:pt x="0" y="493"/>
                  <a:pt x="0" y="493"/>
                </a:cubicBezTo>
                <a:lnTo>
                  <a:pt x="0" y="493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path"/>
          <p:cNvSpPr/>
          <p:nvPr/>
        </p:nvSpPr>
        <p:spPr>
          <a:xfrm>
            <a:off x="11098379" y="1747647"/>
            <a:ext cx="602812" cy="626450"/>
          </a:xfrm>
          <a:custGeom>
            <a:rect l="0" t="0" r="0" b="0"/>
            <a:pathLst>
              <a:path w="949" h="984">
                <a:moveTo>
                  <a:pt x="0" y="493"/>
                </a:moveTo>
                <a:cubicBezTo>
                  <a:pt x="0" y="220"/>
                  <a:pt x="212" y="0"/>
                  <a:pt x="474" y="0"/>
                </a:cubicBezTo>
                <a:lnTo>
                  <a:pt x="474" y="0"/>
                </a:lnTo>
                <a:lnTo>
                  <a:pt x="474" y="0"/>
                </a:lnTo>
                <a:lnTo>
                  <a:pt x="474" y="0"/>
                </a:lnTo>
                <a:cubicBezTo>
                  <a:pt x="736" y="0"/>
                  <a:pt x="949" y="220"/>
                  <a:pt x="949" y="493"/>
                </a:cubicBezTo>
                <a:lnTo>
                  <a:pt x="949" y="493"/>
                </a:lnTo>
                <a:cubicBezTo>
                  <a:pt x="949" y="493"/>
                  <a:pt x="949" y="493"/>
                  <a:pt x="949" y="493"/>
                </a:cubicBezTo>
                <a:lnTo>
                  <a:pt x="949" y="493"/>
                </a:lnTo>
                <a:lnTo>
                  <a:pt x="949" y="493"/>
                </a:lnTo>
                <a:lnTo>
                  <a:pt x="949" y="493"/>
                </a:lnTo>
                <a:cubicBezTo>
                  <a:pt x="949" y="765"/>
                  <a:pt x="736" y="986"/>
                  <a:pt x="474" y="986"/>
                </a:cubicBezTo>
                <a:lnTo>
                  <a:pt x="474" y="986"/>
                </a:lnTo>
                <a:lnTo>
                  <a:pt x="474" y="986"/>
                </a:lnTo>
                <a:lnTo>
                  <a:pt x="474" y="986"/>
                </a:lnTo>
                <a:cubicBezTo>
                  <a:pt x="212" y="986"/>
                  <a:pt x="0" y="765"/>
                  <a:pt x="0" y="493"/>
                </a:cubicBezTo>
                <a:lnTo>
                  <a:pt x="0" y="493"/>
                </a:lnTo>
                <a:cubicBezTo>
                  <a:pt x="0" y="493"/>
                  <a:pt x="0" y="493"/>
                  <a:pt x="0" y="493"/>
                </a:cubicBezTo>
                <a:lnTo>
                  <a:pt x="0" y="493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textbox 222"/>
          <p:cNvSpPr/>
          <p:nvPr/>
        </p:nvSpPr>
        <p:spPr>
          <a:xfrm>
            <a:off x="611702" y="1887961"/>
            <a:ext cx="11024869" cy="367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43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6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r>
              <a:rPr sz="26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</a:t>
            </a:r>
            <a:r>
              <a:rPr sz="2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</a:t>
            </a:r>
            <a:r>
              <a:rPr sz="26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Microsoft YaHei" altLang="Microsoft YaHei" sz="2600"/>
          </a:p>
        </p:txBody>
      </p:sp>
      <p:sp>
        <p:nvSpPr>
          <p:cNvPr id="223" name="textbox 223"/>
          <p:cNvSpPr/>
          <p:nvPr/>
        </p:nvSpPr>
        <p:spPr>
          <a:xfrm>
            <a:off x="7905625" y="2230833"/>
            <a:ext cx="3225164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22"/>
              </a:lnSpc>
            </a:pPr>
            <a:endParaRPr lang="Arial" altLang="Arial" sz="100"/>
          </a:p>
          <a:p>
            <a:pPr marL="2071089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19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影院支付给员工的工资、福利等费用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成本指标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5AE3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5AE3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5AE37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5AE37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5AE37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5AE37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textbox 245"/>
          <p:cNvSpPr/>
          <p:nvPr/>
        </p:nvSpPr>
        <p:spPr>
          <a:xfrm>
            <a:off x="1218571" y="2771799"/>
            <a:ext cx="28809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74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为放映影片而支付给发行方或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版权方的费用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6" name="path"/>
          <p:cNvSpPr/>
          <p:nvPr/>
        </p:nvSpPr>
        <p:spPr>
          <a:xfrm>
            <a:off x="454962" y="5401182"/>
            <a:ext cx="602810" cy="626450"/>
          </a:xfrm>
          <a:custGeom>
            <a:rect l="0" t="0" r="0" b="0"/>
            <a:pathLst>
              <a:path w="949" h="984">
                <a:moveTo>
                  <a:pt x="0" y="493"/>
                </a:moveTo>
                <a:cubicBezTo>
                  <a:pt x="0" y="220"/>
                  <a:pt x="212" y="0"/>
                  <a:pt x="474" y="0"/>
                </a:cubicBezTo>
                <a:lnTo>
                  <a:pt x="474" y="0"/>
                </a:lnTo>
                <a:lnTo>
                  <a:pt x="474" y="0"/>
                </a:lnTo>
                <a:lnTo>
                  <a:pt x="474" y="0"/>
                </a:lnTo>
                <a:cubicBezTo>
                  <a:pt x="736" y="0"/>
                  <a:pt x="949" y="220"/>
                  <a:pt x="949" y="493"/>
                </a:cubicBezTo>
                <a:lnTo>
                  <a:pt x="949" y="493"/>
                </a:lnTo>
                <a:cubicBezTo>
                  <a:pt x="949" y="493"/>
                  <a:pt x="949" y="493"/>
                  <a:pt x="949" y="493"/>
                </a:cubicBezTo>
                <a:lnTo>
                  <a:pt x="949" y="493"/>
                </a:lnTo>
                <a:lnTo>
                  <a:pt x="949" y="493"/>
                </a:lnTo>
                <a:lnTo>
                  <a:pt x="949" y="493"/>
                </a:lnTo>
                <a:cubicBezTo>
                  <a:pt x="949" y="765"/>
                  <a:pt x="736" y="986"/>
                  <a:pt x="474" y="986"/>
                </a:cubicBezTo>
                <a:lnTo>
                  <a:pt x="474" y="986"/>
                </a:lnTo>
                <a:lnTo>
                  <a:pt x="474" y="986"/>
                </a:lnTo>
                <a:lnTo>
                  <a:pt x="474" y="986"/>
                </a:lnTo>
                <a:cubicBezTo>
                  <a:pt x="212" y="986"/>
                  <a:pt x="0" y="765"/>
                  <a:pt x="0" y="493"/>
                </a:cubicBezTo>
                <a:lnTo>
                  <a:pt x="0" y="493"/>
                </a:lnTo>
                <a:cubicBezTo>
                  <a:pt x="0" y="493"/>
                  <a:pt x="0" y="493"/>
                  <a:pt x="0" y="493"/>
                </a:cubicBezTo>
                <a:lnTo>
                  <a:pt x="0" y="493"/>
                </a:lnTo>
                <a:close/>
              </a:path>
            </a:pathLst>
          </a:custGeom>
          <a:solidFill>
            <a:srgbClr val="38B5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textbox 247"/>
          <p:cNvSpPr/>
          <p:nvPr/>
        </p:nvSpPr>
        <p:spPr>
          <a:xfrm>
            <a:off x="562934" y="5545675"/>
            <a:ext cx="423544" cy="365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84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6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6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https://d.book118.com/588074117021006046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2024-09-26T22:14:41.529</cp:lastPrinted>
  <dcterms:created xsi:type="dcterms:W3CDTF">2024-09-26T14:14:41Z</dcterms:created>
  <dcterms:modified xsi:type="dcterms:W3CDTF">2024-09-26T14:14:43Z</dcterms:modified>
</cp:coreProperties>
</file>