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colors4.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charts/style4.xml" ContentType="application/vnd.ms-office.chartstyle+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3" r:id="rId49"/>
  </p:sldIdLst>
  <p:sldSz cx="9144000" cy="6858000"/>
  <p:notesSz cx="6858000" cy="9144000"/>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fontRef idx="minor">
          <a:prstClr val="black"/>
        </a:fontRef>
        <a:schemeClr val="lt1"/>
      </a:tcTxStyle>
      <a:tcStyle>
        <a:fill>
          <a:solidFill>
            <a:schemeClr val="accent3"/>
          </a:solidFill>
        </a:fill>
      </a:tcStyle>
    </a:lastCol>
    <a:firstCol>
      <a:tcTxStyle b="on">
        <a:fontRef idx="minor">
          <a:prstClr val="black"/>
        </a:fontRef>
        <a:schemeClr val="lt1"/>
      </a:tcTxStyle>
      <a:tcStyle>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fill>
          <a:solidFill>
            <a:schemeClr val="accent2">
              <a:tint val="40000"/>
            </a:schemeClr>
          </a:solidFill>
        </a:fill>
      </a:tcStyle>
    </a:band1H>
    <a:band1V>
      <a:tcStyle>
        <a:fill>
          <a:solidFill>
            <a:schemeClr val="accent2">
              <a:tint val="40000"/>
            </a:schemeClr>
          </a:solidFill>
        </a:fill>
      </a:tcStyle>
    </a:band1V>
    <a:lastCol>
      <a:tcTxStyle b="on">
        <a:fontRef idx="minor">
          <a:prstClr val="black"/>
        </a:fontRef>
        <a:schemeClr val="lt1"/>
      </a:tcTxStyle>
      <a:tcStyle>
        <a:fill>
          <a:solidFill>
            <a:schemeClr val="accent2"/>
          </a:solidFill>
        </a:fill>
      </a:tcStyle>
    </a:lastCol>
    <a:firstCol>
      <a:tcTxStyle b="on">
        <a:fontRef idx="minor">
          <a:prstClr val="black"/>
        </a:fontRef>
        <a:schemeClr val="lt1"/>
      </a:tcTxStyle>
      <a:tcStyle>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tags" Target="tags/tag3.xml" /><Relationship Id="rId51" Type="http://schemas.openxmlformats.org/officeDocument/2006/relationships/presProps" Target="presProps.xml" /><Relationship Id="rId52" Type="http://schemas.openxmlformats.org/officeDocument/2006/relationships/viewProps" Target="viewProps.xml" /><Relationship Id="rId53" Type="http://schemas.openxmlformats.org/officeDocument/2006/relationships/theme" Target="theme/theme1.xml" /><Relationship Id="rId54"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 Id="rId2" Type="http://schemas.microsoft.com/office/2011/relationships/chartColorStyle" Target="colors1.xml" /><Relationship Id="rId3" Type="http://schemas.microsoft.com/office/2011/relationships/chartStyle" Target="style1.xml"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 Id="rId2" Type="http://schemas.microsoft.com/office/2011/relationships/chartColorStyle" Target="colors2.xml" /><Relationship Id="rId3" Type="http://schemas.microsoft.com/office/2011/relationships/chartStyle" Target="style2.xml"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 Id="rId2" Type="http://schemas.microsoft.com/office/2011/relationships/chartColorStyle" Target="colors3.xml" /><Relationship Id="rId3" Type="http://schemas.microsoft.com/office/2011/relationships/chartStyle" Target="style3.xml"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 Id="rId2" Type="http://schemas.microsoft.com/office/2011/relationships/chartColorStyle" Target="colors4.xml" /><Relationship Id="rId3" Type="http://schemas.microsoft.com/office/2011/relationships/chartStyle" Target="style4.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Sales</c:v>
                </c:pt>
              </c:strCache>
            </c:strRef>
          </c:tx>
          <c:explosion val="26"/>
          <c:dPt>
            <c:idx val="0"/>
            <c:invertIfNegative val="1"/>
            <c:spPr>
              <a:solidFill>
                <a:srgbClr val="00A0D2">
                  <a:alpha val="20000"/>
                </a:srgbClr>
              </a:solidFill>
              <a:ln w="19050">
                <a:solidFill>
                  <a:schemeClr val="lt1"/>
                </a:solidFill>
              </a:ln>
              <a:effectLst/>
            </c:spPr>
          </c:dPt>
          <c:dPt>
            <c:idx val="1"/>
            <c:invertIfNegative val="1"/>
            <c:explosion val="0"/>
            <c:spPr>
              <a:solidFill>
                <a:srgbClr val="00A0D2"/>
              </a:solidFill>
              <a:ln w="19050">
                <a:solidFill>
                  <a:schemeClr val="lt1"/>
                </a:solidFill>
              </a:ln>
              <a:effectLst/>
            </c:spPr>
          </c:dPt>
          <c:cat>
            <c:strRef>
              <c:f>Sheet1!$A$2:$A$5</c:f>
              <c:strCache>
                <c:ptCount val="4"/>
                <c:pt idx="0">
                  <c:v>1st Qtr</c:v>
                </c:pt>
                <c:pt idx="1">
                  <c:v>2nd Qtr</c:v>
                </c:pt>
                <c:pt idx="2">
                  <c:v>3rd Qtr</c:v>
                </c:pt>
                <c:pt idx="3">
                  <c:v>4th Qtr</c:v>
                </c:pt>
              </c:strCache>
            </c:strRef>
          </c:cat>
          <c:val>
            <c:numRef>
              <c:f>Sheet1!$B$2:$B$3</c:f>
              <c:numCache>
                <c:formatCode>General</c:formatCode>
                <c:ptCount val="2"/>
                <c:pt idx="0">
                  <c:v>80</c:v>
                </c:pt>
                <c:pt idx="1">
                  <c:v>20</c:v>
                </c:pt>
              </c:numCache>
            </c:numRef>
          </c:val>
        </c:ser>
        <c:dLbls>
          <c:showLegendKey val="0"/>
          <c:showVal val="0"/>
          <c:showCatName val="0"/>
          <c:showSerName val="0"/>
          <c:showPercent val="0"/>
          <c:showBubbleSize val="0"/>
          <c:showLeaderLines val="0"/>
        </c:dLbls>
        <c:firstSliceAng/>
      </c:pieChart>
      <c:spPr>
        <a:noFill/>
        <a:ln>
          <a:noFill/>
        </a:ln>
        <a:effectLst/>
      </c:spPr>
    </c:plotArea>
    <c:plotVisOnly val="1"/>
    <c:dispBlanksAs val="gap"/>
    <c:showDLblsOverMax val="0"/>
  </c:chart>
  <c:spPr>
    <a:noFill/>
    <a:ln>
      <a:noFill/>
    </a:ln>
    <a:effectLst/>
  </c:spPr>
  <c:txPr>
    <a:bodyPr/>
    <a:p>
      <a:pPr>
        <a:defRPr/>
      </a:pPr>
      <a:endParaRPr lang="zh-CN"/>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85000000894069672"/>
          <c:y val="0.10287081450223923"/>
          <c:w val="0.83499997854232788"/>
          <c:h val="0.79904305934906006"/>
        </c:manualLayout>
      </c:layout>
      <c:pieChart>
        <c:varyColors val="1"/>
        <c:ser>
          <c:idx val="0"/>
          <c:order val="0"/>
          <c:tx>
            <c:strRef>
              <c:f>Sheet1!$A$2</c:f>
              <c:strCache>
                <c:ptCount val="1"/>
                <c:pt idx="0">
                  <c:v>East</c:v>
                </c:pt>
              </c:strCache>
            </c:strRef>
          </c:tx>
          <c:dPt>
            <c:idx val="0"/>
            <c:invertIfNegative val="1"/>
            <c:spPr>
              <a:solidFill>
                <a:schemeClr val="accent1"/>
              </a:solidFill>
              <a:ln w="19050">
                <a:solidFill>
                  <a:schemeClr val="lt1"/>
                </a:solidFill>
              </a:ln>
            </c:spPr>
          </c:dPt>
          <c:dPt>
            <c:idx val="1"/>
            <c:invertIfNegative val="1"/>
            <c:spPr>
              <a:solidFill>
                <a:schemeClr val="accent2"/>
              </a:solidFill>
              <a:ln w="19050">
                <a:solidFill>
                  <a:schemeClr val="lt1"/>
                </a:solidFill>
              </a:ln>
            </c:spPr>
          </c:dPt>
          <c:dPt>
            <c:idx val="2"/>
            <c:invertIfNegative val="1"/>
            <c:spPr>
              <a:solidFill>
                <a:schemeClr val="accent3"/>
              </a:solidFill>
              <a:ln w="19050">
                <a:solidFill>
                  <a:schemeClr val="lt1"/>
                </a:solidFill>
              </a:ln>
            </c:spPr>
          </c:dPt>
          <c:dPt>
            <c:idx val="3"/>
            <c:invertIfNegative val="1"/>
            <c:spPr>
              <a:solidFill>
                <a:schemeClr val="accent4"/>
              </a:solidFill>
              <a:ln w="19050">
                <a:solidFill>
                  <a:schemeClr val="lt1"/>
                </a:solidFill>
              </a:ln>
            </c:spPr>
          </c:dPt>
          <c:cat>
            <c:strRef>
              <c:f>Sheet1!$B$1:$E$1</c:f>
              <c:strCache>
                <c:ptCount val="2"/>
                <c:pt idx="0">
                  <c:v>1st Qtr</c:v>
                </c:pt>
                <c:pt idx="1">
                  <c:v>2nd Qtr</c:v>
                </c:pt>
              </c:strCache>
            </c:strRef>
          </c:cat>
          <c:val>
            <c:numRef>
              <c:f>Sheet1!$B$2:$E$2</c:f>
              <c:numCache>
                <c:formatCode>General</c:formatCode>
                <c:ptCount val="4"/>
                <c:pt idx="0">
                  <c:v>99</c:v>
                </c:pt>
              </c:numCache>
            </c:numRef>
          </c:val>
        </c:ser>
        <c:ser>
          <c:idx val="1"/>
          <c:order val="1"/>
          <c:dPt>
            <c:idx val="0"/>
            <c:invertIfNegative val="1"/>
            <c:spPr>
              <a:solidFill>
                <a:schemeClr val="accent1"/>
              </a:solidFill>
              <a:ln w="19050">
                <a:solidFill>
                  <a:schemeClr val="lt1"/>
                </a:solidFill>
              </a:ln>
            </c:spPr>
          </c:dPt>
          <c:dPt>
            <c:idx val="1"/>
            <c:invertIfNegative val="1"/>
            <c:spPr>
              <a:solidFill>
                <a:schemeClr val="accent2"/>
              </a:solidFill>
              <a:ln w="19050">
                <a:solidFill>
                  <a:schemeClr val="lt1"/>
                </a:solidFill>
              </a:ln>
            </c:spPr>
          </c:dPt>
          <c:dPt>
            <c:idx val="2"/>
            <c:invertIfNegative val="1"/>
            <c:spPr>
              <a:solidFill>
                <a:schemeClr val="accent3"/>
              </a:solidFill>
              <a:ln w="19050">
                <a:solidFill>
                  <a:schemeClr val="lt1"/>
                </a:solidFill>
              </a:ln>
            </c:spPr>
          </c:dPt>
          <c:dPt>
            <c:idx val="3"/>
            <c:invertIfNegative val="1"/>
            <c:spPr>
              <a:solidFill>
                <a:schemeClr val="accent4"/>
              </a:solidFill>
              <a:ln w="19050">
                <a:solidFill>
                  <a:schemeClr val="lt1"/>
                </a:solidFill>
              </a:ln>
            </c:spPr>
          </c:dPt>
          <c:cat>
            <c:strRef>
              <c:f>Sheet1!$B$1:$E$1</c:f>
              <c:strCache>
                <c:ptCount val="2"/>
                <c:pt idx="0">
                  <c:v>1st Qtr</c:v>
                </c:pt>
                <c:pt idx="1">
                  <c:v>2nd Qtr</c:v>
                </c:pt>
              </c:strCache>
            </c:strRef>
          </c:cat>
          <c:val>
            <c:numRef>
              <c:f>Sheet1!$B$3:$E$3</c:f>
              <c:numCache>
                <c:formatCode>General</c:formatCode>
                <c:ptCount val="0"/>
              </c:numCache>
            </c:numRef>
          </c:val>
        </c:ser>
        <c:ser>
          <c:idx val="2"/>
          <c:order val="2"/>
          <c:dPt>
            <c:idx val="0"/>
            <c:invertIfNegative val="1"/>
            <c:spPr>
              <a:solidFill>
                <a:schemeClr val="accent1"/>
              </a:solidFill>
              <a:ln w="19050">
                <a:solidFill>
                  <a:schemeClr val="lt1"/>
                </a:solidFill>
              </a:ln>
            </c:spPr>
          </c:dPt>
          <c:dPt>
            <c:idx val="1"/>
            <c:invertIfNegative val="1"/>
            <c:spPr>
              <a:solidFill>
                <a:schemeClr val="accent2"/>
              </a:solidFill>
              <a:ln w="19050">
                <a:solidFill>
                  <a:schemeClr val="lt1"/>
                </a:solidFill>
              </a:ln>
            </c:spPr>
          </c:dPt>
          <c:dPt>
            <c:idx val="2"/>
            <c:invertIfNegative val="1"/>
            <c:spPr>
              <a:solidFill>
                <a:schemeClr val="accent3"/>
              </a:solidFill>
              <a:ln w="19050">
                <a:solidFill>
                  <a:schemeClr val="lt1"/>
                </a:solidFill>
              </a:ln>
            </c:spPr>
          </c:dPt>
          <c:dPt>
            <c:idx val="3"/>
            <c:invertIfNegative val="1"/>
            <c:spPr>
              <a:solidFill>
                <a:schemeClr val="accent4"/>
              </a:solidFill>
              <a:ln w="19050">
                <a:solidFill>
                  <a:schemeClr val="lt1"/>
                </a:solidFill>
              </a:ln>
            </c:spPr>
          </c:dPt>
          <c:cat>
            <c:strRef>
              <c:f>Sheet1!$B$1:$E$1</c:f>
              <c:strCache>
                <c:ptCount val="2"/>
                <c:pt idx="0">
                  <c:v>1st Qtr</c:v>
                </c:pt>
                <c:pt idx="1">
                  <c:v>2nd Qtr</c:v>
                </c:pt>
              </c:strCache>
            </c:strRef>
          </c:cat>
          <c:val>
            <c:numRef>
              <c:f>Sheet1!$B$4:$E$4</c:f>
              <c:numCache>
                <c:formatCode>General</c:formatCode>
                <c:ptCount val="0"/>
              </c:numCache>
            </c:numRef>
          </c:val>
        </c:ser>
        <c:dLbls>
          <c:showLegendKey val="0"/>
          <c:showVal val="0"/>
          <c:showCatName val="0"/>
          <c:showSerName val="0"/>
          <c:showPercent val="0"/>
          <c:showBubbleSize val="0"/>
          <c:showLeaderLines val="0"/>
        </c:dLbls>
        <c:firstSliceAng/>
      </c:pieChart>
      <c:spPr>
        <a:noFill/>
        <a:ln>
          <a:noFill/>
        </a:ln>
        <a:effectLst/>
      </c:spPr>
    </c:plotArea>
    <c:plotVisOnly val="1"/>
    <c:dispBlanksAs/>
    <c:showDLblsOverMax val="0"/>
  </c:chart>
  <c:spPr>
    <a:noFill/>
    <a:ln>
      <a:noFill/>
    </a:ln>
    <a:effectLst/>
  </c:spPr>
  <c:txPr>
    <a:bodyPr/>
    <a:p>
      <a:pPr>
        <a:defRPr/>
      </a:pPr>
      <a:endParaRPr lang="zh-CN"/>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85000000894069672"/>
          <c:y val="0.10287081450223923"/>
          <c:w val="0.83499997854232788"/>
          <c:h val="0.79904305934906006"/>
        </c:manualLayout>
      </c:layout>
      <c:pieChart>
        <c:varyColors val="1"/>
        <c:ser>
          <c:idx val="0"/>
          <c:order val="0"/>
          <c:tx>
            <c:strRef>
              <c:f>Sheet1!$A$2</c:f>
              <c:strCache>
                <c:ptCount val="1"/>
                <c:pt idx="0">
                  <c:v>East</c:v>
                </c:pt>
              </c:strCache>
            </c:strRef>
          </c:tx>
          <c:spPr>
            <a:solidFill>
              <a:schemeClr val="accent2"/>
            </a:solidFill>
            <a:ln w="6553">
              <a:noFill/>
              <a:prstDash val="solid"/>
            </a:ln>
          </c:spPr>
          <c:cat>
            <c:strRef>
              <c:f>Sheet1!$B$1:$E$1</c:f>
              <c:strCache>
                <c:ptCount val="2"/>
                <c:pt idx="0">
                  <c:v>1st Qtr</c:v>
                </c:pt>
                <c:pt idx="1">
                  <c:v>2nd Qtr</c:v>
                </c:pt>
              </c:strCache>
            </c:strRef>
          </c:cat>
          <c:val>
            <c:numRef>
              <c:f>Sheet1!$B$2:$E$2</c:f>
              <c:numCache>
                <c:formatCode>General</c:formatCode>
                <c:ptCount val="4"/>
                <c:pt idx="0">
                  <c:v>99</c:v>
                </c:pt>
              </c:numCache>
            </c:numRef>
          </c:val>
        </c:ser>
        <c:ser>
          <c:idx val="1"/>
          <c:order val="1"/>
          <c:spPr>
            <a:solidFill>
              <a:schemeClr val="accent2"/>
            </a:solidFill>
            <a:ln w="6553">
              <a:solidFill>
                <a:schemeClr val="tx1"/>
              </a:solidFill>
              <a:prstDash val="solid"/>
            </a:ln>
          </c:spPr>
          <c:dPt>
            <c:idx val="0"/>
            <c:invertIfNegative val="1"/>
            <c:spPr>
              <a:solidFill>
                <a:schemeClr val="accent1"/>
              </a:solidFill>
              <a:ln w="6553">
                <a:solidFill>
                  <a:schemeClr val="tx1"/>
                </a:solidFill>
                <a:prstDash val="solid"/>
              </a:ln>
            </c:spPr>
          </c:dPt>
          <c:dPt>
            <c:idx val="2"/>
            <c:invertIfNegative val="1"/>
            <c:spPr>
              <a:solidFill>
                <a:schemeClr val="hlink"/>
              </a:solidFill>
              <a:ln w="6553">
                <a:solidFill>
                  <a:schemeClr val="tx1"/>
                </a:solidFill>
                <a:prstDash val="solid"/>
              </a:ln>
            </c:spPr>
          </c:dPt>
          <c:dPt>
            <c:idx val="3"/>
            <c:invertIfNegative val="1"/>
            <c:spPr>
              <a:solidFill>
                <a:schemeClr val="folHlink"/>
              </a:solidFill>
              <a:ln w="6553">
                <a:solidFill>
                  <a:schemeClr val="tx1"/>
                </a:solidFill>
                <a:prstDash val="solid"/>
              </a:ln>
            </c:spPr>
          </c:dPt>
          <c:cat>
            <c:strRef>
              <c:f>Sheet1!$B$1:$E$1</c:f>
              <c:strCache>
                <c:ptCount val="2"/>
                <c:pt idx="0">
                  <c:v>1st Qtr</c:v>
                </c:pt>
                <c:pt idx="1">
                  <c:v>2nd Qtr</c:v>
                </c:pt>
              </c:strCache>
            </c:strRef>
          </c:cat>
          <c:val>
            <c:numRef>
              <c:f>Sheet1!$B$3:$E$3</c:f>
              <c:numCache>
                <c:formatCode>General</c:formatCode>
                <c:ptCount val="0"/>
              </c:numCache>
            </c:numRef>
          </c:val>
        </c:ser>
        <c:ser>
          <c:idx val="2"/>
          <c:order val="2"/>
          <c:spPr>
            <a:solidFill>
              <a:schemeClr val="hlink"/>
            </a:solidFill>
            <a:ln w="6553">
              <a:solidFill>
                <a:schemeClr val="tx1"/>
              </a:solidFill>
              <a:prstDash val="solid"/>
            </a:ln>
          </c:spPr>
          <c:dPt>
            <c:idx val="0"/>
            <c:invertIfNegative val="1"/>
            <c:spPr>
              <a:solidFill>
                <a:schemeClr val="accent1"/>
              </a:solidFill>
              <a:ln w="6553">
                <a:solidFill>
                  <a:schemeClr val="tx1"/>
                </a:solidFill>
                <a:prstDash val="solid"/>
              </a:ln>
            </c:spPr>
          </c:dPt>
          <c:dPt>
            <c:idx val="1"/>
            <c:invertIfNegative val="1"/>
            <c:spPr>
              <a:solidFill>
                <a:schemeClr val="accent2"/>
              </a:solidFill>
              <a:ln w="6553">
                <a:solidFill>
                  <a:schemeClr val="tx1"/>
                </a:solidFill>
                <a:prstDash val="solid"/>
              </a:ln>
            </c:spPr>
          </c:dPt>
          <c:dPt>
            <c:idx val="3"/>
            <c:invertIfNegative val="1"/>
            <c:spPr>
              <a:solidFill>
                <a:schemeClr val="folHlink"/>
              </a:solidFill>
              <a:ln w="6553">
                <a:solidFill>
                  <a:schemeClr val="tx1"/>
                </a:solidFill>
                <a:prstDash val="solid"/>
              </a:ln>
            </c:spPr>
          </c:dPt>
          <c:cat>
            <c:strRef>
              <c:f>Sheet1!$B$1:$E$1</c:f>
              <c:strCache>
                <c:ptCount val="2"/>
                <c:pt idx="0">
                  <c:v>1st Qtr</c:v>
                </c:pt>
                <c:pt idx="1">
                  <c:v>2nd Qtr</c:v>
                </c:pt>
              </c:strCache>
            </c:strRef>
          </c:cat>
          <c:val>
            <c:numRef>
              <c:f>Sheet1!$B$4:$E$4</c:f>
              <c:numCache>
                <c:formatCode>General</c:formatCode>
                <c:ptCount val="0"/>
              </c:numCache>
            </c:numRef>
          </c:val>
        </c:ser>
        <c:dLbls>
          <c:showLegendKey val="0"/>
          <c:showVal val="0"/>
          <c:showCatName val="0"/>
          <c:showSerName val="0"/>
          <c:showPercent val="0"/>
          <c:showBubbleSize val="0"/>
          <c:showLeaderLines val="0"/>
        </c:dLbls>
        <c:firstSliceAng/>
      </c:pieChart>
      <c:spPr>
        <a:noFill/>
        <a:ln w="13105">
          <a:noFill/>
        </a:ln>
      </c:spPr>
    </c:plotArea>
    <c:plotVisOnly val="1"/>
    <c:dispBlanksAs/>
    <c:showDLblsOverMax val="0"/>
  </c:chart>
  <c:spPr>
    <a:noFill/>
    <a:ln>
      <a:noFill/>
    </a:ln>
  </c:spPr>
  <c:txPr>
    <a:bodyPr/>
    <a:p>
      <a:pPr>
        <a:defRPr sz="593" b="1" i="0" u="none" strike="noStrike" baseline="0" smtId="4294967295">
          <a:solidFill>
            <a:schemeClr val="tx1"/>
          </a:solidFill>
          <a:latin typeface="楷体_GB2312"/>
          <a:ea typeface="楷体_GB2312"/>
          <a:cs typeface="楷体_GB2312"/>
        </a:defRPr>
      </a:pPr>
      <a:endParaRPr sz="593" b="1" i="0" u="none" strike="noStrike" baseline="0" smtId="4294967295">
        <a:solidFill>
          <a:schemeClr val="tx1"/>
        </a:solidFill>
        <a:latin typeface="楷体_GB2312"/>
        <a:ea typeface="楷体_GB2312"/>
        <a:cs typeface="楷体_GB2312"/>
      </a:endParaRPr>
    </a:p>
  </c:tx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85213035345077515"/>
          <c:y val="0.10311750322580338"/>
          <c:w val="0.83458644151687622"/>
          <c:h val="0.798561155796051"/>
        </c:manualLayout>
      </c:layout>
      <c:pieChart>
        <c:varyColors val="1"/>
        <c:ser>
          <c:idx val="0"/>
          <c:order val="0"/>
          <c:tx>
            <c:strRef>
              <c:f>Sheet1!$A$2</c:f>
              <c:strCache>
                <c:ptCount val="1"/>
                <c:pt idx="0">
                  <c:v>East</c:v>
                </c:pt>
              </c:strCache>
            </c:strRef>
          </c:tx>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6A6-4BBE-A79F-F4FD219D9F84}"/>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6A6-4BBE-A79F-F4FD219D9F84}"/>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6A6-4BBE-A79F-F4FD219D9F84}"/>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86A6-4BBE-A79F-F4FD219D9F84}"/>
              </c:ext>
            </c:extLst>
          </c:dPt>
          <c:dLbls>
            <c:dLblPos val="ctr"/>
            <c:showLegendKey val="0"/>
            <c:showVal val="0"/>
            <c:showCatName val="0"/>
            <c:showSerName val="0"/>
            <c:showPercent val="0"/>
            <c:showBubbleSize val="0"/>
            <c:showLeaderLines val="1"/>
            <c:extLst/>
          </c:dLbls>
          <c:cat>
            <c:strRef>
              <c:f>Sheet1!$B$1:$E$1</c:f>
              <c:strCache>
                <c:ptCount val="2"/>
                <c:pt idx="0">
                  <c:v>1st Qtr</c:v>
                </c:pt>
                <c:pt idx="1">
                  <c:v>2nd Qtr</c:v>
                </c:pt>
              </c:strCache>
            </c:strRef>
          </c:cat>
          <c:val>
            <c:numRef>
              <c:f>Sheet1!$B$2:$E$2</c:f>
              <c:numCache>
                <c:formatCode>g/"通""用""格""式"</c:formatCode>
                <c:ptCount val="4"/>
                <c:pt idx="0">
                  <c:v>99</c:v>
                </c:pt>
                <c:pt idx="1">
                  <c:v>2</c:v>
                </c:pt>
              </c:numCache>
            </c:numRef>
          </c:val>
          <c:extLst>
            <c:ext xmlns:c16="http://schemas.microsoft.com/office/drawing/2014/chart" uri="{C3380CC4-5D6E-409C-BE32-E72D297353CC}">
              <c16:uniqueId val="{00000008-86A6-4BBE-A79F-F4FD219D9F84}"/>
            </c:ext>
          </c:extLst>
        </c:ser>
        <c:ser>
          <c:idx val="1"/>
          <c:order val="1"/>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86A6-4BBE-A79F-F4FD219D9F84}"/>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86A6-4BBE-A79F-F4FD219D9F84}"/>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86A6-4BBE-A79F-F4FD219D9F84}"/>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86A6-4BBE-A79F-F4FD219D9F84}"/>
              </c:ext>
            </c:extLst>
          </c:dPt>
          <c:dLbls>
            <c:dLbl>
              <c:idx val="0"/>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1"/>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2"/>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3"/>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dLbls>
          <c:cat>
            <c:strRef>
              <c:f>Sheet1!$B$1:$E$1</c:f>
              <c:strCache>
                <c:ptCount val="2"/>
                <c:pt idx="0">
                  <c:v>1st Qtr</c:v>
                </c:pt>
                <c:pt idx="1">
                  <c:v>2nd Qtr</c:v>
                </c:pt>
              </c:strCache>
            </c:strRef>
          </c:cat>
          <c:val>
            <c:numRef>
              <c:f>Sheet1!$B$3:$E$3</c:f>
              <c:numCache>
                <c:formatCode>General</c:formatCode>
                <c:ptCount val="0"/>
              </c:numCache>
            </c:numRef>
          </c:val>
          <c:extLst>
            <c:ext xmlns:c16="http://schemas.microsoft.com/office/drawing/2014/chart" uri="{C3380CC4-5D6E-409C-BE32-E72D297353CC}">
              <c16:uniqueId val="{00000011-86A6-4BBE-A79F-F4FD219D9F84}"/>
            </c:ext>
          </c:extLst>
        </c:ser>
        <c:ser>
          <c:idx val="2"/>
          <c:order val="2"/>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3-86A6-4BBE-A79F-F4FD219D9F84}"/>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5-86A6-4BBE-A79F-F4FD219D9F84}"/>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7-86A6-4BBE-A79F-F4FD219D9F84}"/>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9-86A6-4BBE-A79F-F4FD219D9F84}"/>
              </c:ext>
            </c:extLst>
          </c:dPt>
          <c:dLbls>
            <c:dLbl>
              <c:idx val="0"/>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1"/>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2"/>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3"/>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dLbls>
          <c:cat>
            <c:strRef>
              <c:f>Sheet1!$B$1:$E$1</c:f>
              <c:strCache>
                <c:ptCount val="2"/>
                <c:pt idx="0">
                  <c:v>1st Qtr</c:v>
                </c:pt>
                <c:pt idx="1">
                  <c:v>2nd Qtr</c:v>
                </c:pt>
              </c:strCache>
            </c:strRef>
          </c:cat>
          <c:val>
            <c:numRef>
              <c:f>Sheet1!$B$4:$E$4</c:f>
              <c:numCache>
                <c:formatCode>General</c:formatCode>
                <c:ptCount val="0"/>
              </c:numCache>
            </c:numRef>
          </c:val>
          <c:extLst>
            <c:ext xmlns:c16="http://schemas.microsoft.com/office/drawing/2014/chart" uri="{C3380CC4-5D6E-409C-BE32-E72D297353CC}">
              <c16:uniqueId val="{0000001A-86A6-4BBE-A79F-F4FD219D9F84}"/>
            </c:ext>
          </c:extLst>
        </c:ser>
        <c:dLbls>
          <c:showLegendKey val="0"/>
          <c:showVal val="0"/>
          <c:showCatName val="0"/>
          <c:showSerName val="0"/>
          <c:showPercent val="0"/>
          <c:showBubbleSize val="0"/>
          <c:showLeaderLines val="0"/>
        </c:dLbls>
        <c:firstSliceAng/>
      </c:pieChart>
      <c:spPr>
        <a:noFill/>
        <a:ln>
          <a:noFill/>
        </a:ln>
        <a:effectLst/>
      </c:spPr>
    </c:plotArea>
    <c:plotVisOnly val="1"/>
    <c:dispBlanksAs/>
    <c:showDLblsOverMax val="0"/>
  </c:chart>
  <c:spPr>
    <a:gradFill flip="none" rotWithShape="1">
      <a:gsLst>
        <a:gs pos="0">
          <a:schemeClr val="lt1"/>
        </a:gs>
        <a:gs pos="39000">
          <a:schemeClr val="lt1"/>
        </a:gs>
        <a:gs pos="100000">
          <a:schemeClr val="lt1">
            <a:lumMod val="75000"/>
          </a:schemeClr>
        </a:gs>
      </a:gsLst>
      <a:path path="circle">
        <a:fillToRect l="50000" t="-80000" r="50000" b="180000"/>
      </a:path>
    </a:gradFill>
    <a:ln w="9525" cap="flat" cmpd="sng" algn="ctr">
      <a:solidFill>
        <a:schemeClr val="dk1">
          <a:lumMod val="25000"/>
          <a:lumOff val="75000"/>
        </a:schemeClr>
      </a:solidFill>
      <a:round/>
    </a:ln>
    <a:effectLst/>
  </c:spPr>
  <c:txPr>
    <a:bodyPr/>
    <a:p>
      <a:pPr>
        <a:defRPr/>
      </a:pPr>
      <a:endParaRPr lang="zh-CN"/>
    </a:p>
  </c:tx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85000000894069672"/>
          <c:y val="0.10287081450223923"/>
          <c:w val="0.83499997854232788"/>
          <c:h val="0.79904305934906006"/>
        </c:manualLayout>
      </c:layout>
      <c:pieChart>
        <c:varyColors val="1"/>
        <c:ser>
          <c:idx val="0"/>
          <c:order val="0"/>
          <c:tx>
            <c:strRef>
              <c:f>Sheet1!$A$2</c:f>
              <c:strCache>
                <c:ptCount val="1"/>
                <c:pt idx="0">
                  <c:v>East</c:v>
                </c:pt>
              </c:strCache>
            </c:strRef>
          </c:tx>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D24D-459C-9E82-8A2CC5D31291}"/>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D24D-459C-9E82-8A2CC5D31291}"/>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D24D-459C-9E82-8A2CC5D31291}"/>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D24D-459C-9E82-8A2CC5D31291}"/>
              </c:ext>
            </c:extLst>
          </c:dPt>
          <c:dLbls>
            <c:dLblPos val="ctr"/>
            <c:showLegendKey val="0"/>
            <c:showVal val="0"/>
            <c:showCatName val="0"/>
            <c:showSerName val="0"/>
            <c:showPercent val="0"/>
            <c:showBubbleSize val="0"/>
            <c:showLeaderLines val="1"/>
            <c:extLst/>
          </c:dLbls>
          <c:cat>
            <c:strRef>
              <c:f>Sheet1!$B$1:$E$1</c:f>
              <c:strCache>
                <c:ptCount val="2"/>
                <c:pt idx="0">
                  <c:v>1st Qtr</c:v>
                </c:pt>
                <c:pt idx="1">
                  <c:v>2nd Qtr</c:v>
                </c:pt>
              </c:strCache>
            </c:strRef>
          </c:cat>
          <c:val>
            <c:numRef>
              <c:f>Sheet1!$B$2:$E$2</c:f>
              <c:numCache>
                <c:formatCode>g/"通""用""格""式"</c:formatCode>
                <c:ptCount val="4"/>
                <c:pt idx="0">
                  <c:v>98</c:v>
                </c:pt>
                <c:pt idx="1">
                  <c:v>3</c:v>
                </c:pt>
              </c:numCache>
            </c:numRef>
          </c:val>
          <c:extLst>
            <c:ext xmlns:c16="http://schemas.microsoft.com/office/drawing/2014/chart" uri="{C3380CC4-5D6E-409C-BE32-E72D297353CC}">
              <c16:uniqueId val="{00000008-D24D-459C-9E82-8A2CC5D31291}"/>
            </c:ext>
          </c:extLst>
        </c:ser>
        <c:ser>
          <c:idx val="1"/>
          <c:order val="1"/>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D24D-459C-9E82-8A2CC5D31291}"/>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D24D-459C-9E82-8A2CC5D31291}"/>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D24D-459C-9E82-8A2CC5D31291}"/>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D24D-459C-9E82-8A2CC5D31291}"/>
              </c:ext>
            </c:extLst>
          </c:dPt>
          <c:dLbls>
            <c:dLbl>
              <c:idx val="0"/>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1"/>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2"/>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3"/>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dLbls>
          <c:cat>
            <c:strRef>
              <c:f>Sheet1!$B$1:$E$1</c:f>
              <c:strCache>
                <c:ptCount val="2"/>
                <c:pt idx="0">
                  <c:v>1st Qtr</c:v>
                </c:pt>
                <c:pt idx="1">
                  <c:v>2nd Qtr</c:v>
                </c:pt>
              </c:strCache>
            </c:strRef>
          </c:cat>
          <c:val>
            <c:numRef>
              <c:f>Sheet1!$B$3:$E$3</c:f>
              <c:numCache>
                <c:formatCode>General</c:formatCode>
                <c:ptCount val="0"/>
              </c:numCache>
            </c:numRef>
          </c:val>
          <c:extLst>
            <c:ext xmlns:c16="http://schemas.microsoft.com/office/drawing/2014/chart" uri="{C3380CC4-5D6E-409C-BE32-E72D297353CC}">
              <c16:uniqueId val="{00000011-D24D-459C-9E82-8A2CC5D31291}"/>
            </c:ext>
          </c:extLst>
        </c:ser>
        <c:ser>
          <c:idx val="2"/>
          <c:order val="2"/>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3-D24D-459C-9E82-8A2CC5D31291}"/>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5-D24D-459C-9E82-8A2CC5D31291}"/>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7-D24D-459C-9E82-8A2CC5D31291}"/>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9-D24D-459C-9E82-8A2CC5D31291}"/>
              </c:ext>
            </c:extLst>
          </c:dPt>
          <c:dLbls>
            <c:dLbl>
              <c:idx val="0"/>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1"/>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2"/>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3"/>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dLbls>
          <c:cat>
            <c:strRef>
              <c:f>Sheet1!$B$1:$E$1</c:f>
              <c:strCache>
                <c:ptCount val="2"/>
                <c:pt idx="0">
                  <c:v>1st Qtr</c:v>
                </c:pt>
                <c:pt idx="1">
                  <c:v>2nd Qtr</c:v>
                </c:pt>
              </c:strCache>
            </c:strRef>
          </c:cat>
          <c:val>
            <c:numRef>
              <c:f>Sheet1!$B$4:$E$4</c:f>
              <c:numCache>
                <c:formatCode>General</c:formatCode>
                <c:ptCount val="0"/>
              </c:numCache>
            </c:numRef>
          </c:val>
          <c:extLst>
            <c:ext xmlns:c16="http://schemas.microsoft.com/office/drawing/2014/chart" uri="{C3380CC4-5D6E-409C-BE32-E72D297353CC}">
              <c16:uniqueId val="{0000001A-D24D-459C-9E82-8A2CC5D31291}"/>
            </c:ext>
          </c:extLst>
        </c:ser>
        <c:dLbls>
          <c:showLegendKey val="0"/>
          <c:showVal val="0"/>
          <c:showCatName val="0"/>
          <c:showSerName val="0"/>
          <c:showPercent val="0"/>
          <c:showBubbleSize val="0"/>
          <c:showLeaderLines val="0"/>
        </c:dLbls>
        <c:firstSliceAng/>
      </c:pieChart>
      <c:spPr>
        <a:noFill/>
        <a:ln>
          <a:noFill/>
        </a:ln>
        <a:effectLst/>
      </c:spPr>
    </c:plotArea>
    <c:plotVisOnly val="1"/>
    <c:dispBlanksAs/>
    <c:showDLblsOverMax val="0"/>
  </c:chart>
  <c:spPr>
    <a:gradFill flip="none" rotWithShape="1">
      <a:gsLst>
        <a:gs pos="0">
          <a:schemeClr val="lt1"/>
        </a:gs>
        <a:gs pos="39000">
          <a:schemeClr val="lt1"/>
        </a:gs>
        <a:gs pos="100000">
          <a:schemeClr val="lt1">
            <a:lumMod val="75000"/>
          </a:schemeClr>
        </a:gs>
      </a:gsLst>
      <a:path path="circle">
        <a:fillToRect l="50000" t="-80000" r="50000" b="180000"/>
      </a:path>
    </a:gradFill>
    <a:ln w="9525" cap="flat" cmpd="sng" algn="ctr">
      <a:solidFill>
        <a:schemeClr val="dk1">
          <a:lumMod val="25000"/>
          <a:lumOff val="75000"/>
        </a:schemeClr>
      </a:solidFill>
      <a:round/>
    </a:ln>
    <a:effectLst/>
  </c:spPr>
  <c:txPr>
    <a:bodyPr/>
    <a:p>
      <a:pPr>
        <a:defRPr/>
      </a:pPr>
      <a:endParaRPr lang="zh-CN"/>
    </a:p>
  </c:txPr>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85000000894069672"/>
          <c:y val="0.10287081450223923"/>
          <c:w val="0.83499997854232788"/>
          <c:h val="0.79904305934906006"/>
        </c:manualLayout>
      </c:layout>
      <c:pieChart>
        <c:varyColors val="1"/>
        <c:ser>
          <c:idx val="0"/>
          <c:order val="0"/>
          <c:tx>
            <c:strRef>
              <c:f>Sheet1!$A$2</c:f>
              <c:strCache>
                <c:ptCount val="1"/>
                <c:pt idx="0">
                  <c:v>East</c:v>
                </c:pt>
              </c:strCache>
            </c:strRef>
          </c:tx>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187A-4D63-B517-31356CBBCD88}"/>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187A-4D63-B517-31356CBBCD88}"/>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187A-4D63-B517-31356CBBCD88}"/>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187A-4D63-B517-31356CBBCD88}"/>
              </c:ext>
            </c:extLst>
          </c:dPt>
          <c:dLbls>
            <c:dLblPos val="ctr"/>
            <c:showLegendKey val="0"/>
            <c:showVal val="0"/>
            <c:showCatName val="0"/>
            <c:showSerName val="0"/>
            <c:showPercent val="0"/>
            <c:showBubbleSize val="0"/>
            <c:showLeaderLines val="1"/>
            <c:extLst/>
          </c:dLbls>
          <c:cat>
            <c:strRef>
              <c:f>Sheet1!$B$1:$E$1</c:f>
              <c:strCache>
                <c:ptCount val="2"/>
                <c:pt idx="0">
                  <c:v>1st Qtr</c:v>
                </c:pt>
                <c:pt idx="1">
                  <c:v>2nd Qtr</c:v>
                </c:pt>
              </c:strCache>
            </c:strRef>
          </c:cat>
          <c:val>
            <c:numRef>
              <c:f>Sheet1!$B$2:$E$2</c:f>
              <c:numCache>
                <c:formatCode>g/"通""用""格""式"</c:formatCode>
                <c:ptCount val="4"/>
                <c:pt idx="0">
                  <c:v>100</c:v>
                </c:pt>
                <c:pt idx="1">
                  <c:v>1</c:v>
                </c:pt>
              </c:numCache>
            </c:numRef>
          </c:val>
          <c:extLst>
            <c:ext xmlns:c16="http://schemas.microsoft.com/office/drawing/2014/chart" uri="{C3380CC4-5D6E-409C-BE32-E72D297353CC}">
              <c16:uniqueId val="{00000008-187A-4D63-B517-31356CBBCD88}"/>
            </c:ext>
          </c:extLst>
        </c:ser>
        <c:ser>
          <c:idx val="1"/>
          <c:order val="1"/>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187A-4D63-B517-31356CBBCD88}"/>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187A-4D63-B517-31356CBBCD88}"/>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187A-4D63-B517-31356CBBCD88}"/>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187A-4D63-B517-31356CBBCD88}"/>
              </c:ext>
            </c:extLst>
          </c:dPt>
          <c:dLbls>
            <c:dLbl>
              <c:idx val="0"/>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1"/>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2"/>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3"/>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dLbls>
          <c:cat>
            <c:strRef>
              <c:f>Sheet1!$B$1:$E$1</c:f>
              <c:strCache>
                <c:ptCount val="2"/>
                <c:pt idx="0">
                  <c:v>1st Qtr</c:v>
                </c:pt>
                <c:pt idx="1">
                  <c:v>2nd Qtr</c:v>
                </c:pt>
              </c:strCache>
            </c:strRef>
          </c:cat>
          <c:val>
            <c:numRef>
              <c:f>Sheet1!$B$3:$E$3</c:f>
              <c:numCache>
                <c:formatCode>General</c:formatCode>
                <c:ptCount val="0"/>
              </c:numCache>
            </c:numRef>
          </c:val>
          <c:extLst>
            <c:ext xmlns:c16="http://schemas.microsoft.com/office/drawing/2014/chart" uri="{C3380CC4-5D6E-409C-BE32-E72D297353CC}">
              <c16:uniqueId val="{00000011-187A-4D63-B517-31356CBBCD88}"/>
            </c:ext>
          </c:extLst>
        </c:ser>
        <c:ser>
          <c:idx val="2"/>
          <c:order val="2"/>
          <c:dPt>
            <c:idx val="0"/>
            <c:invertIfNegative val="1"/>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3-187A-4D63-B517-31356CBBCD88}"/>
              </c:ext>
            </c:extLst>
          </c:dPt>
          <c:dPt>
            <c:idx val="1"/>
            <c:invertIfNegative val="1"/>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5-187A-4D63-B517-31356CBBCD88}"/>
              </c:ext>
            </c:extLst>
          </c:dPt>
          <c:dPt>
            <c:idx val="2"/>
            <c:invertIfNegative val="1"/>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7-187A-4D63-B517-31356CBBCD88}"/>
              </c:ext>
            </c:extLst>
          </c:dPt>
          <c:dPt>
            <c:idx val="3"/>
            <c:invertIfNegative val="1"/>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9-187A-4D63-B517-31356CBBCD88}"/>
              </c:ext>
            </c:extLst>
          </c:dPt>
          <c:dLbls>
            <c:dLbl>
              <c:idx val="0"/>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1"/>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2"/>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dLbl>
              <c:idx val="3"/>
              <c:numFmt formatCode="" sourceLinked="1"/>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p>
                <a:pPr>
                  <a:defRPr sz="1330" b="1" i="0" u="none" strike="noStrike" kern="1200" baseline="0" smtId="4294967295">
                    <a:solidFill>
                      <a:schemeClr val="lt1"/>
                    </a:solidFill>
                    <a:latin typeface="+mn-lt"/>
                    <a:ea typeface="+mn-ea"/>
                    <a:cs typeface="+mn-cs"/>
                  </a:defRPr>
                </a:pPr>
                <a:endParaRPr sz="1330" b="1" i="0" u="none" strike="noStrike" kern="1200" baseline="0" smtId="4294967295">
                  <a:solidFill>
                    <a:schemeClr val="lt1"/>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dLbls>
          <c:cat>
            <c:strRef>
              <c:f>Sheet1!$B$1:$E$1</c:f>
              <c:strCache>
                <c:ptCount val="2"/>
                <c:pt idx="0">
                  <c:v>1st Qtr</c:v>
                </c:pt>
                <c:pt idx="1">
                  <c:v>2nd Qtr</c:v>
                </c:pt>
              </c:strCache>
            </c:strRef>
          </c:cat>
          <c:val>
            <c:numRef>
              <c:f>Sheet1!$B$4:$E$4</c:f>
              <c:numCache>
                <c:formatCode>General</c:formatCode>
                <c:ptCount val="0"/>
              </c:numCache>
            </c:numRef>
          </c:val>
          <c:extLst>
            <c:ext xmlns:c16="http://schemas.microsoft.com/office/drawing/2014/chart" uri="{C3380CC4-5D6E-409C-BE32-E72D297353CC}">
              <c16:uniqueId val="{0000001A-187A-4D63-B517-31356CBBCD88}"/>
            </c:ext>
          </c:extLst>
        </c:ser>
        <c:dLbls>
          <c:showLegendKey val="0"/>
          <c:showVal val="0"/>
          <c:showCatName val="0"/>
          <c:showSerName val="0"/>
          <c:showPercent val="0"/>
          <c:showBubbleSize val="0"/>
          <c:showLeaderLines val="0"/>
        </c:dLbls>
        <c:firstSliceAng/>
      </c:pieChart>
      <c:spPr>
        <a:noFill/>
        <a:ln>
          <a:noFill/>
        </a:ln>
        <a:effectLst/>
      </c:spPr>
    </c:plotArea>
    <c:plotVisOnly val="1"/>
    <c:dispBlanksAs/>
    <c:showDLblsOverMax val="0"/>
  </c:chart>
  <c:spPr>
    <a:gradFill flip="none" rotWithShape="1">
      <a:gsLst>
        <a:gs pos="0">
          <a:schemeClr val="lt1"/>
        </a:gs>
        <a:gs pos="39000">
          <a:schemeClr val="lt1"/>
        </a:gs>
        <a:gs pos="100000">
          <a:schemeClr val="lt1">
            <a:lumMod val="75000"/>
          </a:schemeClr>
        </a:gs>
      </a:gsLst>
      <a:path path="circle">
        <a:fillToRect l="50000" t="-80000" r="50000" b="180000"/>
      </a:path>
    </a:gradFill>
    <a:ln w="9525" cap="flat" cmpd="sng" algn="ctr">
      <a:solidFill>
        <a:schemeClr val="dk1">
          <a:lumMod val="25000"/>
          <a:lumOff val="75000"/>
        </a:schemeClr>
      </a:solidFill>
      <a:round/>
    </a:ln>
    <a:effectLst/>
  </c:spPr>
  <c:txPr>
    <a:bodyPr/>
    <a:p>
      <a:pPr>
        <a:defRPr/>
      </a:pPr>
      <a:endParaRPr lang="zh-CN"/>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a="http://schemas.openxmlformats.org/drawingml/2006/main" xmlns:r="http://schemas.openxmlformats.org/officeDocument/2006/relationships" xmlns:cs="http://schemas.microsoft.com/office/drawing/2012/chartStyle"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4.xml><?xml version="1.0" encoding="utf-8"?>
<cs:chartStyle xmlns:a="http://schemas.openxmlformats.org/drawingml/2006/main" xmlns:r="http://schemas.openxmlformats.org/officeDocument/2006/relationships" xmlns:cs="http://schemas.microsoft.com/office/drawing/2012/chartStyle"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AD30868-0C36-40F8-8E3C-FAD31B260330}" type="doc">
      <dgm:prSet loTypeId="urn:microsoft.com/office/officeart/2009/3/layout/DescendingProcess" loCatId="process" qsTypeId="urn:microsoft.com/office/officeart/2005/8/quickstyle/simple1" qsCatId="simple" csTypeId="urn:microsoft.com/office/officeart/2005/8/colors/accent1_2" csCatId="accent1" phldr="1"/>
      <dgm:spPr/>
      <dgm:t>
        <a:bodyPr/>
        <a:lstStyle/>
        <a:p/>
      </dgm:t>
    </dgm:pt>
    <dgm:pt modelId="{30D39B5E-2F17-416E-9887-3822859569C0}" type="parTrans" cxnId="{A35A65EE-374D-435A-A288-0C37DB4AD1F5}">
      <dgm:prSet/>
      <dgm:spPr/>
      <dgm:t>
        <a:bodyPr/>
        <a:lstStyle/>
        <a:p>
          <a:endParaRPr lang="zh-CN" altLang="en-US"/>
        </a:p>
      </dgm:t>
    </dgm:pt>
    <dgm:pt modelId="{DFB2FD23-B942-4A67-B896-58148A970BED}">
      <dgm:prSet phldrT="[Text]" custT="1"/>
      <dgm:spPr>
        <a:solidFill>
          <a:srgbClr val="D9E6DC">
            <a:alpha val="50196"/>
          </a:srgbClr>
        </a:solidFill>
        <a:ln>
          <a:noFill/>
        </a:ln>
      </dgm:spPr>
      <dgm:t>
        <a:bodyPr/>
        <a:lstStyle/>
        <a:p>
          <a:pPr algn="ctr">
            <a:lnSpc>
              <a:spcPct val="100000"/>
            </a:lnSpc>
            <a:spcAft>
              <a:spcPct val="0"/>
            </a:spcAft>
          </a:pPr>
          <a:r>
            <a:rPr lang="zh-CN" altLang="en-US" sz="1400" b="1" smtClean="0">
              <a:solidFill>
                <a:schemeClr val="tx1"/>
              </a:solidFill>
              <a:latin typeface="Arial" pitchFamily="34" charset="0"/>
              <a:ea typeface="微软雅黑" panose="020b0503020204020204" pitchFamily="34" charset="-122"/>
              <a:cs typeface="Arial" pitchFamily="34" charset="0"/>
            </a:rPr>
            <a:t>伴随现代企业</a:t>
          </a:r>
          <a:endParaRPr lang="en-US" altLang="zh-CN" sz="1400" b="1" smtClean="0">
            <a:solidFill>
              <a:schemeClr val="tx1"/>
            </a:solidFill>
            <a:latin typeface="Arial" pitchFamily="34" charset="0"/>
            <a:ea typeface="微软雅黑" panose="020b0503020204020204" pitchFamily="34" charset="-122"/>
            <a:cs typeface="Arial" pitchFamily="34" charset="0"/>
          </a:endParaRPr>
        </a:p>
        <a:p>
          <a:pPr algn="ctr">
            <a:lnSpc>
              <a:spcPct val="100000"/>
            </a:lnSpc>
            <a:spcAft>
              <a:spcPct val="0"/>
            </a:spcAft>
          </a:pPr>
          <a:r>
            <a:rPr lang="zh-CN" altLang="en-US" sz="1400" b="1" smtClean="0">
              <a:solidFill>
                <a:schemeClr val="tx1"/>
              </a:solidFill>
              <a:latin typeface="Arial" pitchFamily="34" charset="0"/>
              <a:ea typeface="微软雅黑" panose="020b0503020204020204" pitchFamily="34" charset="-122"/>
              <a:cs typeface="Arial" pitchFamily="34" charset="0"/>
            </a:rPr>
            <a:t>制度发展</a:t>
          </a:r>
          <a:endParaRPr lang="zh-CN" altLang="en-US" sz="1400" b="1">
            <a:solidFill>
              <a:schemeClr val="tx1"/>
            </a:solidFill>
            <a:latin typeface="Arial" pitchFamily="34" charset="0"/>
            <a:ea typeface="微软雅黑" panose="020b0503020204020204" pitchFamily="34" charset="-122"/>
            <a:cs typeface="Arial" pitchFamily="34" charset="0"/>
          </a:endParaRPr>
        </a:p>
      </dgm:t>
    </dgm:pt>
    <dgm:pt modelId="{E0EEA3D8-869B-4770-91FC-1971D91C373E}" type="sibTrans" cxnId="{A35A65EE-374D-435A-A288-0C37DB4AD1F5}">
      <dgm:prSet/>
      <dgm:spPr/>
      <dgm:t>
        <a:bodyPr/>
        <a:lstStyle/>
        <a:p>
          <a:endParaRPr lang="zh-CN" altLang="en-US"/>
        </a:p>
      </dgm:t>
    </dgm:pt>
    <dgm:pt modelId="{C981C46A-8FDA-45CD-B6A1-62CD31A0BFA9}" type="pres">
      <dgm:prSet presAssocID="{4AD30868-0C36-40F8-8E3C-FAD31B260330}" presName="Name0">
        <dgm:presLayoutVars>
          <dgm:chMax val="7"/>
          <dgm:chPref val="5"/>
        </dgm:presLayoutVars>
      </dgm:prSet>
      <dgm:spPr/>
      <dgm:t>
        <a:bodyPr/>
        <a:lstStyle/>
        <a:p/>
      </dgm:t>
    </dgm:pt>
    <dgm:pt modelId="{3899AB31-B0F3-49B5-A06A-3D0E805D95FD}" type="pres">
      <dgm:prSet presAssocID="{4AD30868-0C36-40F8-8E3C-FAD31B260330}" presName="arrowNode" presStyleLbl="node1" presStyleCnt="1" custScaleX="95496" custScaleY="82441" custLinFactNeighborX="-7015" custLinFactNeighborY="-7177"/>
      <dgm:spPr>
        <a:gradFill flip="none" rotWithShape="0">
          <a:gsLst>
            <a:gs pos="0">
              <a:schemeClr val="accent1"/>
            </a:gs>
            <a:gs pos="33000">
              <a:schemeClr val="accent1">
                <a:hueOff val="0"/>
                <a:satOff val="0"/>
                <a:lumOff val="0"/>
                <a:tint val="44500"/>
                <a:satMod val="160000"/>
              </a:schemeClr>
            </a:gs>
            <a:gs pos="100000">
              <a:schemeClr val="accent3"/>
            </a:gs>
          </a:gsLst>
          <a:lin ang="10800000" scaled="1"/>
        </a:gradFill>
      </dgm:spPr>
      <dgm:t>
        <a:bodyPr/>
        <a:lstStyle/>
        <a:p>
          <a:endParaRPr lang="zh-CN" altLang="en-US"/>
        </a:p>
      </dgm:t>
    </dgm:pt>
    <dgm:pt modelId="{D3A9FDCA-62AA-4146-BDEA-CDB7D90EF169}" type="pres">
      <dgm:prSet presAssocID="{DFB2FD23-B942-4A67-B896-58148A970BED}" presName="txNode1" presStyleLbl="revTx" presStyleCnt="1" custScaleX="121110" custScaleY="132962" custLinFactY="62250" custLinFactNeighborX="64229" custLinFactNeighborY="100000">
        <dgm:presLayoutVars>
          <dgm:bulletEnabled val="1"/>
        </dgm:presLayoutVars>
      </dgm:prSet>
      <dgm:spPr/>
      <dgm:t>
        <a:bodyPr/>
        <a:lstStyle/>
        <a:p>
          <a:endParaRPr lang="zh-CN" altLang="en-US"/>
        </a:p>
      </dgm:t>
    </dgm:pt>
  </dgm:ptLst>
  <dgm:cxnLst>
    <dgm:cxn modelId="{A35A65EE-374D-435A-A288-0C37DB4AD1F5}" srcId="{4AD30868-0C36-40F8-8E3C-FAD31B260330}" destId="{DFB2FD23-B942-4A67-B896-58148A970BED}" srcOrd="0" destOrd="0" parTransId="{30D39B5E-2F17-416E-9887-3822859569C0}" sibTransId="{E0EEA3D8-869B-4770-91FC-1971D91C373E}"/>
    <dgm:cxn modelId="{5369FA06-521D-4CA9-ADBC-48E69EBF922D}" type="presOf" srcId="{4AD30868-0C36-40F8-8E3C-FAD31B260330}" destId="{C981C46A-8FDA-45CD-B6A1-62CD31A0BFA9}" srcOrd="0" destOrd="0" presId="urn:microsoft.com/office/officeart/2009/3/layout/DescendingProcess"/>
    <dgm:cxn modelId="{36E96078-E84E-4097-89D5-A8001529A713}" type="presParOf" srcId="{C981C46A-8FDA-45CD-B6A1-62CD31A0BFA9}" destId="{3899AB31-B0F3-49B5-A06A-3D0E805D95FD}" srcOrd="0" destOrd="0" presId="urn:microsoft.com/office/officeart/2009/3/layout/DescendingProcess"/>
    <dgm:cxn modelId="{60503924-F310-4626-AB99-C19A4A75A80A}" type="presParOf" srcId="{C981C46A-8FDA-45CD-B6A1-62CD31A0BFA9}" destId="{D3A9FDCA-62AA-4146-BDEA-CDB7D90EF169}" srcOrd="1" destOrd="0" presId="urn:microsoft.com/office/officeart/2009/3/layout/DescendingProcess"/>
    <dgm:cxn modelId="{9A6AF7A6-FD5F-4465-BE71-725D76BB5560}" type="presOf" srcId="{DFB2FD23-B942-4A67-B896-58148A970BED}" destId="{D3A9FDCA-62AA-4146-BDEA-CDB7D90EF169}" srcOrd="0" destOrd="0" presId="urn:microsoft.com/office/officeart/2009/3/layout/DescendingProcess"/>
  </dgm:cxnLst>
  <dgm:bg/>
  <dgm:whole>
    <a:ln>
      <a:noFill/>
    </a:ln>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6" name=""/>
      <dsp:cNvGrpSpPr/>
    </dsp:nvGrpSpPr>
    <dsp:grpSpPr/>
    <dsp:sp modelId="{3899AB31-B0F3-49B5-A06A-3D0E805D95FD}">
      <dsp:nvSpPr>
        <dsp:cNvPr id="27" name=""/>
        <dsp:cNvSpPr/>
      </dsp:nvSpPr>
      <dsp:spPr>
        <a:xfrm rot="4396374">
          <a:off x="909259" y="505365"/>
          <a:ext cx="1944071" cy="1786737"/>
        </a:xfrm>
        <a:prstGeom prst="swooshArrow">
          <a:avLst>
            <a:gd name="adj1" fmla="val 16310"/>
            <a:gd name="adj2" fmla="val 31370"/>
          </a:avLst>
        </a:prstGeom>
        <a:gradFill flip="none" rotWithShape="0">
          <a:gsLst>
            <a:gs pos="0">
              <a:schemeClr val="accent1"/>
            </a:gs>
            <a:gs pos="33000">
              <a:schemeClr val="accent1">
                <a:hueOff val="0"/>
                <a:satOff val="0"/>
                <a:lumOff val="0"/>
                <a:tint val="44500"/>
                <a:satMod val="160000"/>
              </a:schemeClr>
            </a:gs>
            <a:gs pos="100000">
              <a:schemeClr val="accent3"/>
            </a:gs>
          </a:gsLst>
          <a:lin ang="10800000" scaled="1"/>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a:lstStyle/>
        <a:p/>
      </dsp:txBody>
    </dsp:sp>
    <dsp:sp modelId="{D3A9FDCA-62AA-4146-BDEA-CDB7D90EF169}">
      <dsp:nvSpPr>
        <dsp:cNvPr id="28" name=""/>
        <dsp:cNvSpPr/>
      </dsp:nvSpPr>
      <dsp:spPr>
        <a:xfrm>
          <a:off x="1266901" y="836719"/>
          <a:ext cx="1420653" cy="613142"/>
        </a:xfrm>
        <a:prstGeom prst="rect">
          <a:avLst/>
        </a:prstGeom>
        <a:solidFill>
          <a:srgbClr val="D9E6DC">
            <a:alpha val="50196"/>
          </a:srgbClr>
        </a:solid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b" anchorCtr="0">
          <a:noAutofit/>
        </a:bodyPr>
        <a:lstStyle/>
        <a:p>
          <a:pPr lvl="0" algn="ctr" defTabSz="622300">
            <a:lnSpc>
              <a:spcPct val="100000"/>
            </a:lnSpc>
            <a:spcBef>
              <a:spcPct val="0"/>
            </a:spcBef>
            <a:spcAft>
              <a:spcPct val="0"/>
            </a:spcAft>
          </a:pPr>
          <a:r>
            <a:rPr lang="zh-CN" altLang="en-US" sz="1400" b="1" kern="1200" smtClean="0">
              <a:solidFill>
                <a:schemeClr val="tx1"/>
              </a:solidFill>
              <a:latin typeface="Arial" pitchFamily="34" charset="0"/>
              <a:ea typeface="微软雅黑" panose="020b0503020204020204" pitchFamily="34" charset="-122"/>
              <a:cs typeface="Arial" pitchFamily="34" charset="0"/>
            </a:rPr>
            <a:t>伴随现代企业</a:t>
          </a:r>
          <a:endParaRPr lang="en-US" altLang="zh-CN" sz="1400" b="1" kern="1200" smtClean="0">
            <a:solidFill>
              <a:schemeClr val="tx1"/>
            </a:solidFill>
            <a:latin typeface="Arial" pitchFamily="34" charset="0"/>
            <a:ea typeface="微软雅黑" panose="020b0503020204020204" pitchFamily="34" charset="-122"/>
            <a:cs typeface="Arial" pitchFamily="34" charset="0"/>
          </a:endParaRPr>
        </a:p>
        <a:p>
          <a:pPr lvl="0" algn="ctr" defTabSz="622300">
            <a:lnSpc>
              <a:spcPct val="100000"/>
            </a:lnSpc>
            <a:spcBef>
              <a:spcPct val="0"/>
            </a:spcBef>
            <a:spcAft>
              <a:spcPct val="0"/>
            </a:spcAft>
          </a:pPr>
          <a:r>
            <a:rPr lang="zh-CN" altLang="en-US" sz="1400" b="1" kern="1200" smtClean="0">
              <a:solidFill>
                <a:schemeClr val="tx1"/>
              </a:solidFill>
              <a:latin typeface="Arial" pitchFamily="34" charset="0"/>
              <a:ea typeface="微软雅黑" panose="020b0503020204020204" pitchFamily="34" charset="-122"/>
              <a:cs typeface="Arial" pitchFamily="34" charset="0"/>
            </a:rPr>
            <a:t>制度发展</a:t>
          </a:r>
          <a:endParaRPr lang="zh-CN" altLang="en-US" sz="1400" b="1" kern="1200">
            <a:solidFill>
              <a:schemeClr val="tx1"/>
            </a:solidFill>
            <a:latin typeface="Arial" pitchFamily="34" charset="0"/>
            <a:ea typeface="微软雅黑" panose="020b0503020204020204" pitchFamily="34" charset="-122"/>
            <a:cs typeface="Arial" pitchFamily="34" charset="0"/>
          </a:endParaRPr>
        </a:p>
      </dsp:txBody>
      <dsp:txXfrm>
        <a:off x="1266901" y="836719"/>
        <a:ext cx="1420653" cy="613142"/>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type="ellipse" r:blip="">
              <dgm:adjLst/>
            </dgm:shape>
            <dgm:presOf axis="self"/>
          </dgm:layoutNode>
        </dgm:forEach>
      </dgm:forEach>
    </dgm:forEach>
    <dgm:choose name="Name11">
      <dgm:if name="Name12" axis="ch" ptType="node" func="cnt" op="gte" val="1">
        <dgm:layoutNode name="arrowNode" styleLbl="node1">
          <dgm:alg type="sp"/>
          <dgm:shape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choose name="Name20">
        <dgm:if name="Name21" axis="par ch" ptType="all node" func="cnt" op="neq" val="2">
          <dgm:forEach name="Name22" axis="follow" ptType="sibTrans" cnt="1">
            <dgm:layoutNode name="dotNode2">
              <dgm:alg type="sp"/>
              <dgm:shape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choose name="Name30">
        <dgm:if name="Name31" axis="par ch" ptType="all node" func="cnt" op="neq" val="3">
          <dgm:forEach name="Name32" axis="follow" ptType="sibTrans" cnt="1">
            <dgm:layoutNode name="dotNode3">
              <dgm:alg type="sp"/>
              <dgm:shape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choose name="Name40">
        <dgm:if name="Name41" axis="par ch" ptType="all node" func="cnt" op="neq" val="4">
          <dgm:forEach name="Name42" axis="follow" ptType="sibTrans" cnt="1">
            <dgm:layoutNode name="dotNode4">
              <dgm:alg type="sp"/>
              <dgm:shape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choose name="Name50">
        <dgm:if name="Name51" axis="par ch" ptType="all node" func="cnt" op="neq" val="5">
          <dgm:forEach name="Name52" axis="follow" ptType="sibTrans" cnt="1">
            <dgm:layoutNode name="dotNode5">
              <dgm:alg type="sp"/>
              <dgm:shape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choose name="Name60">
        <dgm:if name="Name61" axis="par ch" ptType="all node" func="cnt" op="neq" val="6">
          <dgm:forEach name="Name62" axis="follow" ptType="sibTrans" cnt="1">
            <dgm:layoutNode name="dotNode6">
              <dgm:alg type="sp"/>
              <dgm:shape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7DC975-A455-47BB-A68D-520EABF783D0}" type="datetimeFigureOut">
              <a:rPr lang="en-US" smtClean="0"/>
              <a:t>8/15/2017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B0F9-5275-4FDD-BFE5-B9E6F2FD770F}" type="slidenum">
              <a:rPr lang="en-US" smtClean="0"/>
              <a:t>‹#›</a:t>
            </a:fld>
            <a:endParaRPr lang="en-US"/>
          </a:p>
        </p:txBody>
      </p:sp>
    </p:spTree>
    <p:extLst>
      <p:ext uri="{BB962C8B-B14F-4D97-AF65-F5344CB8AC3E}">
        <p14:creationId xmlns:p14="http://schemas.microsoft.com/office/powerpoint/2010/main" val="78005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499B0F9-5275-4FDD-BFE5-B9E6F2FD770F}" type="slidenum">
              <a:rPr lang="en-US" smtClean="0"/>
              <a:t>1</a:t>
            </a:fld>
            <a:endParaRPr lang="en-US"/>
          </a:p>
        </p:txBody>
      </p:sp>
    </p:spTree>
    <p:extLst>
      <p:ext uri="{BB962C8B-B14F-4D97-AF65-F5344CB8AC3E}">
        <p14:creationId xmlns:p14="http://schemas.microsoft.com/office/powerpoint/2010/main" val="107266770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49E7D20-449C-4BDD-9821-B5DA6A4F4FCF}" type="slidenum">
              <a:rPr lang="en-US" smtClean="0"/>
              <a:t>2</a:t>
            </a:fld>
            <a:endParaRPr lang="en-US"/>
          </a:p>
        </p:txBody>
      </p:sp>
    </p:spTree>
    <p:extLst>
      <p:ext uri="{BB962C8B-B14F-4D97-AF65-F5344CB8AC3E}">
        <p14:creationId xmlns:p14="http://schemas.microsoft.com/office/powerpoint/2010/main" val="371238918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A6528A-2B6D-4B26-A816-0A02FBA5A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1B989-B03B-43C4-A878-7945E5951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83C83B-0761-43CD-AF04-42CAA554E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E6B547-727C-4F6F-91D0-70B4EE0AD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4A7290-7EFF-4EC9-A665-9332F4D87D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A66BDF-7B00-4FF7-BDB6-EE118D99F3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4D951B-5CC6-4B00-87E6-7ACD40DA26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0B0957-C840-4FD6-B378-12E6420ED3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AC4DF2-B9DE-4586-BA92-9BE1C66244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9A3A9-66B6-4789-A0ED-B60655C55A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9D6532-5EFE-4732-A35D-E305E7A06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Blue">
    <p:bg>
      <p:bgPr>
        <a:solidFill>
          <a:srgbClr val="C8D7DF"/>
        </a:solidFill>
        <a:effectLst/>
      </p:bgPr>
    </p:bg>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9"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sp>
        <p:nvSpPr>
          <p:cNvPr id="11" name="Freeform 5"/>
          <p:cNvSpPr/>
          <p:nvPr userDrawn="1"/>
        </p:nvSpPr>
        <p:spPr bwMode="auto">
          <a:xfrm>
            <a:off x="2012950" y="1522413"/>
            <a:ext cx="4257675" cy="354013"/>
          </a:xfrm>
          <a:custGeom>
            <a:gdLst>
              <a:gd name="T0" fmla="*/ 0 w 4464"/>
              <a:gd name="T1" fmla="*/ 369 h 369"/>
              <a:gd name="T2" fmla="*/ 0 w 4464"/>
              <a:gd name="T3" fmla="*/ 369 h 369"/>
              <a:gd name="T4" fmla="*/ 4464 w 4464"/>
              <a:gd name="T5" fmla="*/ 369 h 369"/>
              <a:gd name="T6" fmla="*/ 4464 w 4464"/>
              <a:gd name="T7" fmla="*/ 0 h 369"/>
              <a:gd name="T8" fmla="*/ 0 w 4464"/>
              <a:gd name="T9" fmla="*/ 0 h 369"/>
              <a:gd name="T10" fmla="*/ 0 w 4464"/>
              <a:gd name="T11" fmla="*/ 369 h 369"/>
            </a:gdLst>
            <a:cxnLst>
              <a:cxn ang="0">
                <a:pos x="T0" y="T1"/>
              </a:cxn>
              <a:cxn ang="0">
                <a:pos x="T2" y="T3"/>
              </a:cxn>
              <a:cxn ang="0">
                <a:pos x="T4" y="T5"/>
              </a:cxn>
              <a:cxn ang="0">
                <a:pos x="T6" y="T7"/>
              </a:cxn>
              <a:cxn ang="0">
                <a:pos x="T8" y="T9"/>
              </a:cxn>
              <a:cxn ang="0">
                <a:pos x="T10" y="T11"/>
              </a:cxn>
            </a:cxnLst>
            <a:rect l="0" t="0" r="r" b="b"/>
            <a:pathLst>
              <a:path w="4464" h="369">
                <a:moveTo>
                  <a:pt x="0" y="369"/>
                </a:moveTo>
                <a:lnTo>
                  <a:pt x="0" y="369"/>
                </a:lnTo>
                <a:lnTo>
                  <a:pt x="4464" y="369"/>
                </a:lnTo>
                <a:lnTo>
                  <a:pt x="4464" y="0"/>
                </a:lnTo>
                <a:lnTo>
                  <a:pt x="0" y="0"/>
                </a:lnTo>
                <a:lnTo>
                  <a:pt x="0" y="36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6"/>
          <p:cNvSpPr/>
          <p:nvPr userDrawn="1"/>
        </p:nvSpPr>
        <p:spPr bwMode="auto">
          <a:xfrm>
            <a:off x="457200" y="3013075"/>
            <a:ext cx="1611313" cy="2813050"/>
          </a:xfrm>
          <a:custGeom>
            <a:gdLst>
              <a:gd name="T0" fmla="*/ 0 w 1689"/>
              <a:gd name="T1" fmla="*/ 2943 h 2943"/>
              <a:gd name="T2" fmla="*/ 0 w 1689"/>
              <a:gd name="T3" fmla="*/ 2943 h 2943"/>
              <a:gd name="T4" fmla="*/ 1689 w 1689"/>
              <a:gd name="T5" fmla="*/ 2943 h 2943"/>
              <a:gd name="T6" fmla="*/ 1689 w 1689"/>
              <a:gd name="T7" fmla="*/ 0 h 2943"/>
              <a:gd name="T8" fmla="*/ 0 w 1689"/>
              <a:gd name="T9" fmla="*/ 0 h 2943"/>
              <a:gd name="T10" fmla="*/ 0 w 1689"/>
              <a:gd name="T11" fmla="*/ 2943 h 2943"/>
            </a:gdLst>
            <a:cxnLst>
              <a:cxn ang="0">
                <a:pos x="T0" y="T1"/>
              </a:cxn>
              <a:cxn ang="0">
                <a:pos x="T2" y="T3"/>
              </a:cxn>
              <a:cxn ang="0">
                <a:pos x="T4" y="T5"/>
              </a:cxn>
              <a:cxn ang="0">
                <a:pos x="T6" y="T7"/>
              </a:cxn>
              <a:cxn ang="0">
                <a:pos x="T8" y="T9"/>
              </a:cxn>
              <a:cxn ang="0">
                <a:pos x="T10" y="T11"/>
              </a:cxn>
            </a:cxnLst>
            <a:rect l="0" t="0" r="r" b="b"/>
            <a:pathLst>
              <a:path w="1689" h="2943">
                <a:moveTo>
                  <a:pt x="0" y="2943"/>
                </a:moveTo>
                <a:lnTo>
                  <a:pt x="0" y="2943"/>
                </a:lnTo>
                <a:lnTo>
                  <a:pt x="1689" y="2943"/>
                </a:lnTo>
                <a:lnTo>
                  <a:pt x="1689" y="0"/>
                </a:lnTo>
                <a:lnTo>
                  <a:pt x="0" y="0"/>
                </a:lnTo>
                <a:lnTo>
                  <a:pt x="0" y="2943"/>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7"/>
          <p:cNvSpPr/>
          <p:nvPr userDrawn="1"/>
        </p:nvSpPr>
        <p:spPr bwMode="auto">
          <a:xfrm>
            <a:off x="3067050" y="5522913"/>
            <a:ext cx="1074738" cy="303213"/>
          </a:xfrm>
          <a:custGeom>
            <a:gdLst>
              <a:gd name="T0" fmla="*/ 0 w 1126"/>
              <a:gd name="T1" fmla="*/ 317 h 317"/>
              <a:gd name="T2" fmla="*/ 0 w 1126"/>
              <a:gd name="T3" fmla="*/ 317 h 317"/>
              <a:gd name="T4" fmla="*/ 1126 w 1126"/>
              <a:gd name="T5" fmla="*/ 317 h 317"/>
              <a:gd name="T6" fmla="*/ 1126 w 1126"/>
              <a:gd name="T7" fmla="*/ 0 h 317"/>
              <a:gd name="T8" fmla="*/ 0 w 1126"/>
              <a:gd name="T9" fmla="*/ 0 h 317"/>
              <a:gd name="T10" fmla="*/ 0 w 1126"/>
              <a:gd name="T11" fmla="*/ 317 h 317"/>
            </a:gdLst>
            <a:cxnLst>
              <a:cxn ang="0">
                <a:pos x="T0" y="T1"/>
              </a:cxn>
              <a:cxn ang="0">
                <a:pos x="T2" y="T3"/>
              </a:cxn>
              <a:cxn ang="0">
                <a:pos x="T4" y="T5"/>
              </a:cxn>
              <a:cxn ang="0">
                <a:pos x="T6" y="T7"/>
              </a:cxn>
              <a:cxn ang="0">
                <a:pos x="T8" y="T9"/>
              </a:cxn>
              <a:cxn ang="0">
                <a:pos x="T10" y="T11"/>
              </a:cxn>
            </a:cxnLst>
            <a:rect l="0" t="0" r="r" b="b"/>
            <a:pathLst>
              <a:path w="1126" h="317">
                <a:moveTo>
                  <a:pt x="0" y="317"/>
                </a:moveTo>
                <a:lnTo>
                  <a:pt x="0" y="317"/>
                </a:lnTo>
                <a:lnTo>
                  <a:pt x="1126" y="317"/>
                </a:lnTo>
                <a:lnTo>
                  <a:pt x="1126" y="0"/>
                </a:lnTo>
                <a:lnTo>
                  <a:pt x="0" y="0"/>
                </a:lnTo>
                <a:lnTo>
                  <a:pt x="0" y="317"/>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8"/>
          <p:cNvSpPr/>
          <p:nvPr userDrawn="1"/>
        </p:nvSpPr>
        <p:spPr bwMode="auto">
          <a:xfrm>
            <a:off x="5740400" y="4086225"/>
            <a:ext cx="1074738" cy="1739900"/>
          </a:xfrm>
          <a:custGeom>
            <a:gdLst>
              <a:gd name="T0" fmla="*/ 0 w 1126"/>
              <a:gd name="T1" fmla="*/ 1820 h 1820"/>
              <a:gd name="T2" fmla="*/ 0 w 1126"/>
              <a:gd name="T3" fmla="*/ 1820 h 1820"/>
              <a:gd name="T4" fmla="*/ 1126 w 1126"/>
              <a:gd name="T5" fmla="*/ 1820 h 1820"/>
              <a:gd name="T6" fmla="*/ 1126 w 1126"/>
              <a:gd name="T7" fmla="*/ 0 h 1820"/>
              <a:gd name="T8" fmla="*/ 0 w 1126"/>
              <a:gd name="T9" fmla="*/ 0 h 1820"/>
              <a:gd name="T10" fmla="*/ 0 w 1126"/>
              <a:gd name="T11" fmla="*/ 1820 h 1820"/>
            </a:gdLst>
            <a:cxnLst>
              <a:cxn ang="0">
                <a:pos x="T0" y="T1"/>
              </a:cxn>
              <a:cxn ang="0">
                <a:pos x="T2" y="T3"/>
              </a:cxn>
              <a:cxn ang="0">
                <a:pos x="T4" y="T5"/>
              </a:cxn>
              <a:cxn ang="0">
                <a:pos x="T6" y="T7"/>
              </a:cxn>
              <a:cxn ang="0">
                <a:pos x="T8" y="T9"/>
              </a:cxn>
              <a:cxn ang="0">
                <a:pos x="T10" y="T11"/>
              </a:cxn>
            </a:cxnLst>
            <a:rect l="0" t="0" r="r" b="b"/>
            <a:pathLst>
              <a:path w="1126" h="1820">
                <a:moveTo>
                  <a:pt x="0" y="1820"/>
                </a:moveTo>
                <a:lnTo>
                  <a:pt x="0" y="1820"/>
                </a:lnTo>
                <a:lnTo>
                  <a:pt x="1126" y="1820"/>
                </a:lnTo>
                <a:lnTo>
                  <a:pt x="1126" y="0"/>
                </a:lnTo>
                <a:lnTo>
                  <a:pt x="0" y="0"/>
                </a:lnTo>
                <a:lnTo>
                  <a:pt x="0" y="182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9"/>
          <p:cNvSpPr/>
          <p:nvPr userDrawn="1"/>
        </p:nvSpPr>
        <p:spPr bwMode="auto">
          <a:xfrm>
            <a:off x="4140200" y="3717925"/>
            <a:ext cx="531813" cy="358775"/>
          </a:xfrm>
          <a:custGeom>
            <a:gdLst>
              <a:gd name="T0" fmla="*/ 0 w 557"/>
              <a:gd name="T1" fmla="*/ 375 h 375"/>
              <a:gd name="T2" fmla="*/ 0 w 557"/>
              <a:gd name="T3" fmla="*/ 375 h 375"/>
              <a:gd name="T4" fmla="*/ 557 w 557"/>
              <a:gd name="T5" fmla="*/ 375 h 375"/>
              <a:gd name="T6" fmla="*/ 557 w 557"/>
              <a:gd name="T7" fmla="*/ 0 h 375"/>
              <a:gd name="T8" fmla="*/ 0 w 557"/>
              <a:gd name="T9" fmla="*/ 0 h 375"/>
              <a:gd name="T10" fmla="*/ 0 w 557"/>
              <a:gd name="T11" fmla="*/ 375 h 375"/>
            </a:gdLst>
            <a:cxnLst>
              <a:cxn ang="0">
                <a:pos x="T0" y="T1"/>
              </a:cxn>
              <a:cxn ang="0">
                <a:pos x="T2" y="T3"/>
              </a:cxn>
              <a:cxn ang="0">
                <a:pos x="T4" y="T5"/>
              </a:cxn>
              <a:cxn ang="0">
                <a:pos x="T6" y="T7"/>
              </a:cxn>
              <a:cxn ang="0">
                <a:pos x="T8" y="T9"/>
              </a:cxn>
              <a:cxn ang="0">
                <a:pos x="T10" y="T11"/>
              </a:cxn>
            </a:cxnLst>
            <a:rect l="0" t="0" r="r" b="b"/>
            <a:pathLst>
              <a:path w="557" h="375">
                <a:moveTo>
                  <a:pt x="0" y="375"/>
                </a:moveTo>
                <a:lnTo>
                  <a:pt x="0" y="375"/>
                </a:lnTo>
                <a:lnTo>
                  <a:pt x="557" y="375"/>
                </a:lnTo>
                <a:lnTo>
                  <a:pt x="557" y="0"/>
                </a:lnTo>
                <a:lnTo>
                  <a:pt x="0" y="0"/>
                </a:lnTo>
                <a:lnTo>
                  <a:pt x="0" y="375"/>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0"/>
          <p:cNvSpPr/>
          <p:nvPr userDrawn="1"/>
        </p:nvSpPr>
        <p:spPr bwMode="auto">
          <a:xfrm>
            <a:off x="7332663" y="2995613"/>
            <a:ext cx="539750" cy="742950"/>
          </a:xfrm>
          <a:custGeom>
            <a:gdLst>
              <a:gd name="T0" fmla="*/ 0 w 566"/>
              <a:gd name="T1" fmla="*/ 778 h 778"/>
              <a:gd name="T2" fmla="*/ 0 w 566"/>
              <a:gd name="T3" fmla="*/ 778 h 778"/>
              <a:gd name="T4" fmla="*/ 566 w 566"/>
              <a:gd name="T5" fmla="*/ 778 h 778"/>
              <a:gd name="T6" fmla="*/ 566 w 566"/>
              <a:gd name="T7" fmla="*/ 0 h 778"/>
              <a:gd name="T8" fmla="*/ 0 w 566"/>
              <a:gd name="T9" fmla="*/ 0 h 778"/>
              <a:gd name="T10" fmla="*/ 0 w 566"/>
              <a:gd name="T11" fmla="*/ 778 h 778"/>
            </a:gdLst>
            <a:cxnLst>
              <a:cxn ang="0">
                <a:pos x="T0" y="T1"/>
              </a:cxn>
              <a:cxn ang="0">
                <a:pos x="T2" y="T3"/>
              </a:cxn>
              <a:cxn ang="0">
                <a:pos x="T4" y="T5"/>
              </a:cxn>
              <a:cxn ang="0">
                <a:pos x="T6" y="T7"/>
              </a:cxn>
              <a:cxn ang="0">
                <a:pos x="T8" y="T9"/>
              </a:cxn>
              <a:cxn ang="0">
                <a:pos x="T10" y="T11"/>
              </a:cxn>
            </a:cxnLst>
            <a:rect l="0" t="0" r="r" b="b"/>
            <a:pathLst>
              <a:path w="566" h="778">
                <a:moveTo>
                  <a:pt x="0" y="778"/>
                </a:moveTo>
                <a:lnTo>
                  <a:pt x="0" y="778"/>
                </a:lnTo>
                <a:lnTo>
                  <a:pt x="566" y="778"/>
                </a:lnTo>
                <a:lnTo>
                  <a:pt x="566" y="0"/>
                </a:lnTo>
                <a:lnTo>
                  <a:pt x="0" y="0"/>
                </a:lnTo>
                <a:lnTo>
                  <a:pt x="0" y="778"/>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1"/>
          <p:cNvSpPr/>
          <p:nvPr userDrawn="1"/>
        </p:nvSpPr>
        <p:spPr bwMode="auto">
          <a:xfrm>
            <a:off x="7891463" y="1522413"/>
            <a:ext cx="806450" cy="354013"/>
          </a:xfrm>
          <a:custGeom>
            <a:gdLst>
              <a:gd name="T0" fmla="*/ 0 w 844"/>
              <a:gd name="T1" fmla="*/ 369 h 369"/>
              <a:gd name="T2" fmla="*/ 0 w 844"/>
              <a:gd name="T3" fmla="*/ 369 h 369"/>
              <a:gd name="T4" fmla="*/ 844 w 844"/>
              <a:gd name="T5" fmla="*/ 369 h 369"/>
              <a:gd name="T6" fmla="*/ 844 w 844"/>
              <a:gd name="T7" fmla="*/ 0 h 369"/>
              <a:gd name="T8" fmla="*/ 0 w 844"/>
              <a:gd name="T9" fmla="*/ 0 h 369"/>
              <a:gd name="T10" fmla="*/ 0 w 844"/>
              <a:gd name="T11" fmla="*/ 369 h 369"/>
            </a:gdLst>
            <a:cxnLst>
              <a:cxn ang="0">
                <a:pos x="T0" y="T1"/>
              </a:cxn>
              <a:cxn ang="0">
                <a:pos x="T2" y="T3"/>
              </a:cxn>
              <a:cxn ang="0">
                <a:pos x="T4" y="T5"/>
              </a:cxn>
              <a:cxn ang="0">
                <a:pos x="T6" y="T7"/>
              </a:cxn>
              <a:cxn ang="0">
                <a:pos x="T8" y="T9"/>
              </a:cxn>
              <a:cxn ang="0">
                <a:pos x="T10" y="T11"/>
              </a:cxn>
            </a:cxnLst>
            <a:rect l="0" t="0" r="r" b="b"/>
            <a:pathLst>
              <a:path w="844" h="369">
                <a:moveTo>
                  <a:pt x="0" y="369"/>
                </a:moveTo>
                <a:lnTo>
                  <a:pt x="0" y="369"/>
                </a:lnTo>
                <a:lnTo>
                  <a:pt x="844" y="369"/>
                </a:lnTo>
                <a:lnTo>
                  <a:pt x="844" y="0"/>
                </a:lnTo>
                <a:lnTo>
                  <a:pt x="0" y="0"/>
                </a:lnTo>
                <a:lnTo>
                  <a:pt x="0" y="36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6"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obrand Title White">
    <p:spTree>
      <p:nvGrpSpPr>
        <p:cNvPr id="1" name=""/>
        <p:cNvGrpSpPr/>
        <p:nvPr/>
      </p:nvGrpSpPr>
      <p:grpSpPr>
        <a:xfrm>
          <a:off x="0" y="0"/>
          <a:ext cx="0" cy="0"/>
        </a:xfrm>
      </p:grpSpPr>
      <p:sp>
        <p:nvSpPr>
          <p:cNvPr id="2" name="Title 1"/>
          <p:cNvSpPr>
            <a:spLocks noGrp="1"/>
          </p:cNvSpPr>
          <p:nvPr>
            <p:ph type="title"/>
          </p:nvPr>
        </p:nvSpPr>
        <p:spPr>
          <a:xfrm>
            <a:off x="457200" y="457200"/>
            <a:ext cx="6553200" cy="307777"/>
          </a:xfrm>
        </p:spPr>
        <p:txBody>
          <a:bodyPr>
            <a:noAutofit/>
          </a:bodyPr>
          <a:lstStyle/>
          <a:p>
            <a:r>
              <a:rPr lang="en-US" altLang="zh-CN" smtClean="0"/>
              <a:t>Click to edit Master title style</a:t>
            </a:r>
            <a:endParaRPr lang="en-US"/>
          </a:p>
        </p:txBody>
      </p:sp>
      <p:sp>
        <p:nvSpPr>
          <p:cNvPr id="4" name="Footer Placeholder 3 Copyright"/>
          <p:cNvSpPr>
            <a:spLocks noGrp="1"/>
          </p:cNvSpPr>
          <p:nvPr>
            <p:ph type="ftr" sz="quarter" idx="11"/>
          </p:nvPr>
        </p:nvSpPr>
        <p:spPr>
          <a:xfrm>
            <a:off x="457200" y="6400800"/>
            <a:ext cx="2410255" cy="92333"/>
          </a:xfrm>
        </p:spPr>
        <p:txBody>
          <a:bodyPr/>
          <a:lstStyle/>
          <a:p>
            <a:r>
              <a:rPr lang="en-US" smtClean="0"/>
              <a:t>© 2017 Willis Towers Watson. All rights reserved. Proprietary and Confidential. For Willis Towers Watson and Willis Towers Watson client use only.</a:t>
            </a:r>
            <a:endParaRPr lang="en-US"/>
          </a:p>
        </p:txBody>
      </p:sp>
      <p:sp>
        <p:nvSpPr>
          <p:cNvPr id="7" name="Text Placeholder 2"/>
          <p:cNvSpPr>
            <a:spLocks noGrp="1"/>
          </p:cNvSpPr>
          <p:nvPr>
            <p:ph idx="1" hasCustomPrompt="1"/>
          </p:nvPr>
        </p:nvSpPr>
        <p:spPr>
          <a:xfrm>
            <a:off x="457200" y="804672"/>
            <a:ext cx="6553200" cy="276999"/>
          </a:xfrm>
          <a:prstGeom prst="rect">
            <a:avLst/>
          </a:prstGeom>
        </p:spPr>
        <p:txBody>
          <a:bodyPr vert="horz" wrap="square" lIns="0" tIns="0" rIns="0" bIns="0" rtlCol="0">
            <a:noAutofit/>
          </a:bodyPr>
          <a:lstStyle>
            <a:lvl1pPr>
              <a:defRPr sz="1750" b="0"/>
            </a:lvl1pPr>
          </a:lstStyle>
          <a:p>
            <a:pPr lvl="0"/>
            <a:r>
              <a:rPr lang="en-US" smtClean="0"/>
              <a:t>Click to edit Master text styles</a:t>
            </a:r>
            <a:endParaRPr lang="en-US"/>
          </a:p>
        </p:txBody>
      </p:sp>
      <p:pic>
        <p:nvPicPr>
          <p:cNvPr id="8" name="Picture 7"/>
          <p:cNvPicPr>
            <a:picLocks noChangeAspect="1"/>
          </p:cNvPicPr>
          <p:nvPr userDrawn="1"/>
        </p:nvPicPr>
        <p:blipFill>
          <a:blip r:embed="rId1"/>
          <a:stretch>
            <a:fillRect/>
          </a:stretch>
        </p:blipFill>
        <p:spPr>
          <a:xfrm>
            <a:off x="5877560" y="6195724"/>
            <a:ext cx="3022600" cy="584200"/>
          </a:xfrm>
          <a:prstGeom prst="rect">
            <a:avLst/>
          </a:prstGeom>
        </p:spPr>
      </p:pic>
      <p:sp>
        <p:nvSpPr>
          <p:cNvPr id="10" name="Freeform 5"/>
          <p:cNvSpPr/>
          <p:nvPr userDrawn="1"/>
        </p:nvSpPr>
        <p:spPr bwMode="auto">
          <a:xfrm>
            <a:off x="457200" y="2933700"/>
            <a:ext cx="3643313" cy="1449388"/>
          </a:xfrm>
          <a:custGeom>
            <a:gdLst>
              <a:gd name="T0" fmla="*/ 0 w 3820"/>
              <a:gd name="T1" fmla="*/ 1517 h 1517"/>
              <a:gd name="T2" fmla="*/ 0 w 3820"/>
              <a:gd name="T3" fmla="*/ 1517 h 1517"/>
              <a:gd name="T4" fmla="*/ 3820 w 3820"/>
              <a:gd name="T5" fmla="*/ 1517 h 1517"/>
              <a:gd name="T6" fmla="*/ 3820 w 3820"/>
              <a:gd name="T7" fmla="*/ 0 h 1517"/>
              <a:gd name="T8" fmla="*/ 0 w 3820"/>
              <a:gd name="T9" fmla="*/ 0 h 1517"/>
              <a:gd name="T10" fmla="*/ 0 w 3820"/>
              <a:gd name="T11" fmla="*/ 1517 h 1517"/>
            </a:gdLst>
            <a:cxnLst>
              <a:cxn ang="0">
                <a:pos x="T0" y="T1"/>
              </a:cxn>
              <a:cxn ang="0">
                <a:pos x="T2" y="T3"/>
              </a:cxn>
              <a:cxn ang="0">
                <a:pos x="T4" y="T5"/>
              </a:cxn>
              <a:cxn ang="0">
                <a:pos x="T6" y="T7"/>
              </a:cxn>
              <a:cxn ang="0">
                <a:pos x="T8" y="T9"/>
              </a:cxn>
              <a:cxn ang="0">
                <a:pos x="T10" y="T11"/>
              </a:cxn>
            </a:cxnLst>
            <a:rect l="0" t="0" r="r" b="b"/>
            <a:pathLst>
              <a:path w="3820" h="1517">
                <a:moveTo>
                  <a:pt x="0" y="1517"/>
                </a:moveTo>
                <a:lnTo>
                  <a:pt x="0" y="1517"/>
                </a:lnTo>
                <a:lnTo>
                  <a:pt x="3820" y="1517"/>
                </a:lnTo>
                <a:lnTo>
                  <a:pt x="382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6"/>
          <p:cNvSpPr/>
          <p:nvPr userDrawn="1"/>
        </p:nvSpPr>
        <p:spPr bwMode="auto">
          <a:xfrm>
            <a:off x="8353425" y="2933700"/>
            <a:ext cx="344488" cy="1449388"/>
          </a:xfrm>
          <a:custGeom>
            <a:gdLst>
              <a:gd name="T0" fmla="*/ 0 w 360"/>
              <a:gd name="T1" fmla="*/ 1517 h 1517"/>
              <a:gd name="T2" fmla="*/ 0 w 360"/>
              <a:gd name="T3" fmla="*/ 1517 h 1517"/>
              <a:gd name="T4" fmla="*/ 360 w 360"/>
              <a:gd name="T5" fmla="*/ 1517 h 1517"/>
              <a:gd name="T6" fmla="*/ 360 w 360"/>
              <a:gd name="T7" fmla="*/ 0 h 1517"/>
              <a:gd name="T8" fmla="*/ 0 w 360"/>
              <a:gd name="T9" fmla="*/ 0 h 1517"/>
              <a:gd name="T10" fmla="*/ 0 w 360"/>
              <a:gd name="T11" fmla="*/ 1517 h 1517"/>
            </a:gdLst>
            <a:cxnLst>
              <a:cxn ang="0">
                <a:pos x="T0" y="T1"/>
              </a:cxn>
              <a:cxn ang="0">
                <a:pos x="T2" y="T3"/>
              </a:cxn>
              <a:cxn ang="0">
                <a:pos x="T4" y="T5"/>
              </a:cxn>
              <a:cxn ang="0">
                <a:pos x="T6" y="T7"/>
              </a:cxn>
              <a:cxn ang="0">
                <a:pos x="T8" y="T9"/>
              </a:cxn>
              <a:cxn ang="0">
                <a:pos x="T10" y="T11"/>
              </a:cxn>
            </a:cxnLst>
            <a:rect l="0" t="0" r="r" b="b"/>
            <a:pathLst>
              <a:path w="360" h="1517">
                <a:moveTo>
                  <a:pt x="0" y="1517"/>
                </a:moveTo>
                <a:lnTo>
                  <a:pt x="0" y="1517"/>
                </a:lnTo>
                <a:lnTo>
                  <a:pt x="360" y="1517"/>
                </a:lnTo>
                <a:lnTo>
                  <a:pt x="360" y="0"/>
                </a:lnTo>
                <a:lnTo>
                  <a:pt x="0" y="0"/>
                </a:lnTo>
                <a:lnTo>
                  <a:pt x="0" y="151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Freeform 7"/>
          <p:cNvSpPr/>
          <p:nvPr userDrawn="1"/>
        </p:nvSpPr>
        <p:spPr bwMode="auto">
          <a:xfrm>
            <a:off x="4851400" y="2933700"/>
            <a:ext cx="2674938" cy="733425"/>
          </a:xfrm>
          <a:custGeom>
            <a:gdLst>
              <a:gd name="T0" fmla="*/ 0 w 2804"/>
              <a:gd name="T1" fmla="*/ 768 h 768"/>
              <a:gd name="T2" fmla="*/ 0 w 2804"/>
              <a:gd name="T3" fmla="*/ 768 h 768"/>
              <a:gd name="T4" fmla="*/ 2804 w 2804"/>
              <a:gd name="T5" fmla="*/ 768 h 768"/>
              <a:gd name="T6" fmla="*/ 2804 w 2804"/>
              <a:gd name="T7" fmla="*/ 0 h 768"/>
              <a:gd name="T8" fmla="*/ 0 w 2804"/>
              <a:gd name="T9" fmla="*/ 0 h 768"/>
              <a:gd name="T10" fmla="*/ 0 w 2804"/>
              <a:gd name="T11" fmla="*/ 768 h 768"/>
            </a:gdLst>
            <a:cxnLst>
              <a:cxn ang="0">
                <a:pos x="T0" y="T1"/>
              </a:cxn>
              <a:cxn ang="0">
                <a:pos x="T2" y="T3"/>
              </a:cxn>
              <a:cxn ang="0">
                <a:pos x="T4" y="T5"/>
              </a:cxn>
              <a:cxn ang="0">
                <a:pos x="T6" y="T7"/>
              </a:cxn>
              <a:cxn ang="0">
                <a:pos x="T8" y="T9"/>
              </a:cxn>
              <a:cxn ang="0">
                <a:pos x="T10" y="T11"/>
              </a:cxn>
            </a:cxnLst>
            <a:rect l="0" t="0" r="r" b="b"/>
            <a:pathLst>
              <a:path w="2804" h="768">
                <a:moveTo>
                  <a:pt x="0" y="768"/>
                </a:moveTo>
                <a:lnTo>
                  <a:pt x="0" y="768"/>
                </a:lnTo>
                <a:lnTo>
                  <a:pt x="2804" y="768"/>
                </a:lnTo>
                <a:lnTo>
                  <a:pt x="2804" y="0"/>
                </a:lnTo>
                <a:lnTo>
                  <a:pt x="0" y="0"/>
                </a:lnTo>
                <a:lnTo>
                  <a:pt x="0" y="768"/>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5383213" y="1519238"/>
            <a:ext cx="1062038" cy="731838"/>
          </a:xfrm>
          <a:custGeom>
            <a:gdLst>
              <a:gd name="T0" fmla="*/ 0 w 1114"/>
              <a:gd name="T1" fmla="*/ 767 h 767"/>
              <a:gd name="T2" fmla="*/ 0 w 1114"/>
              <a:gd name="T3" fmla="*/ 767 h 767"/>
              <a:gd name="T4" fmla="*/ 1114 w 1114"/>
              <a:gd name="T5" fmla="*/ 767 h 767"/>
              <a:gd name="T6" fmla="*/ 1114 w 1114"/>
              <a:gd name="T7" fmla="*/ 0 h 767"/>
              <a:gd name="T8" fmla="*/ 0 w 1114"/>
              <a:gd name="T9" fmla="*/ 0 h 767"/>
              <a:gd name="T10" fmla="*/ 0 w 1114"/>
              <a:gd name="T11" fmla="*/ 767 h 767"/>
            </a:gdLst>
            <a:cxnLst>
              <a:cxn ang="0">
                <a:pos x="T0" y="T1"/>
              </a:cxn>
              <a:cxn ang="0">
                <a:pos x="T2" y="T3"/>
              </a:cxn>
              <a:cxn ang="0">
                <a:pos x="T4" y="T5"/>
              </a:cxn>
              <a:cxn ang="0">
                <a:pos x="T6" y="T7"/>
              </a:cxn>
              <a:cxn ang="0">
                <a:pos x="T8" y="T9"/>
              </a:cxn>
              <a:cxn ang="0">
                <a:pos x="T10" y="T11"/>
              </a:cxn>
            </a:cxnLst>
            <a:rect l="0" t="0" r="r" b="b"/>
            <a:pathLst>
              <a:path w="1114" h="767">
                <a:moveTo>
                  <a:pt x="0" y="767"/>
                </a:moveTo>
                <a:lnTo>
                  <a:pt x="0" y="767"/>
                </a:lnTo>
                <a:lnTo>
                  <a:pt x="1114" y="767"/>
                </a:lnTo>
                <a:lnTo>
                  <a:pt x="1114" y="0"/>
                </a:lnTo>
                <a:lnTo>
                  <a:pt x="0" y="0"/>
                </a:lnTo>
                <a:lnTo>
                  <a:pt x="0" y="76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5383213" y="5464175"/>
            <a:ext cx="2874963" cy="349250"/>
          </a:xfrm>
          <a:custGeom>
            <a:gdLst>
              <a:gd name="T0" fmla="*/ 0 w 3015"/>
              <a:gd name="T1" fmla="*/ 365 h 365"/>
              <a:gd name="T2" fmla="*/ 0 w 3015"/>
              <a:gd name="T3" fmla="*/ 365 h 365"/>
              <a:gd name="T4" fmla="*/ 3015 w 3015"/>
              <a:gd name="T5" fmla="*/ 365 h 365"/>
              <a:gd name="T6" fmla="*/ 3015 w 3015"/>
              <a:gd name="T7" fmla="*/ 0 h 365"/>
              <a:gd name="T8" fmla="*/ 0 w 3015"/>
              <a:gd name="T9" fmla="*/ 0 h 365"/>
              <a:gd name="T10" fmla="*/ 0 w 3015"/>
              <a:gd name="T11" fmla="*/ 365 h 365"/>
            </a:gdLst>
            <a:cxnLst>
              <a:cxn ang="0">
                <a:pos x="T0" y="T1"/>
              </a:cxn>
              <a:cxn ang="0">
                <a:pos x="T2" y="T3"/>
              </a:cxn>
              <a:cxn ang="0">
                <a:pos x="T4" y="T5"/>
              </a:cxn>
              <a:cxn ang="0">
                <a:pos x="T6" y="T7"/>
              </a:cxn>
              <a:cxn ang="0">
                <a:pos x="T8" y="T9"/>
              </a:cxn>
              <a:cxn ang="0">
                <a:pos x="T10" y="T11"/>
              </a:cxn>
            </a:cxnLst>
            <a:rect l="0" t="0" r="r" b="b"/>
            <a:pathLst>
              <a:path w="3015" h="365">
                <a:moveTo>
                  <a:pt x="0" y="365"/>
                </a:moveTo>
                <a:lnTo>
                  <a:pt x="0" y="365"/>
                </a:lnTo>
                <a:lnTo>
                  <a:pt x="3015" y="365"/>
                </a:lnTo>
                <a:lnTo>
                  <a:pt x="3015"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Freeform 10"/>
          <p:cNvSpPr/>
          <p:nvPr userDrawn="1"/>
        </p:nvSpPr>
        <p:spPr bwMode="auto">
          <a:xfrm>
            <a:off x="457200" y="5464175"/>
            <a:ext cx="814388" cy="349250"/>
          </a:xfrm>
          <a:custGeom>
            <a:gdLst>
              <a:gd name="T0" fmla="*/ 0 w 854"/>
              <a:gd name="T1" fmla="*/ 365 h 365"/>
              <a:gd name="T2" fmla="*/ 0 w 854"/>
              <a:gd name="T3" fmla="*/ 365 h 365"/>
              <a:gd name="T4" fmla="*/ 854 w 854"/>
              <a:gd name="T5" fmla="*/ 365 h 365"/>
              <a:gd name="T6" fmla="*/ 854 w 854"/>
              <a:gd name="T7" fmla="*/ 0 h 365"/>
              <a:gd name="T8" fmla="*/ 0 w 854"/>
              <a:gd name="T9" fmla="*/ 0 h 365"/>
              <a:gd name="T10" fmla="*/ 0 w 854"/>
              <a:gd name="T11" fmla="*/ 365 h 365"/>
            </a:gdLst>
            <a:cxnLst>
              <a:cxn ang="0">
                <a:pos x="T0" y="T1"/>
              </a:cxn>
              <a:cxn ang="0">
                <a:pos x="T2" y="T3"/>
              </a:cxn>
              <a:cxn ang="0">
                <a:pos x="T4" y="T5"/>
              </a:cxn>
              <a:cxn ang="0">
                <a:pos x="T6" y="T7"/>
              </a:cxn>
              <a:cxn ang="0">
                <a:pos x="T8" y="T9"/>
              </a:cxn>
              <a:cxn ang="0">
                <a:pos x="T10" y="T11"/>
              </a:cxn>
            </a:cxnLst>
            <a:rect l="0" t="0" r="r" b="b"/>
            <a:pathLst>
              <a:path w="854" h="365">
                <a:moveTo>
                  <a:pt x="0" y="365"/>
                </a:moveTo>
                <a:lnTo>
                  <a:pt x="0" y="365"/>
                </a:lnTo>
                <a:lnTo>
                  <a:pt x="854" y="365"/>
                </a:lnTo>
                <a:lnTo>
                  <a:pt x="854" y="0"/>
                </a:lnTo>
                <a:lnTo>
                  <a:pt x="0" y="0"/>
                </a:lnTo>
                <a:lnTo>
                  <a:pt x="0" y="365"/>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6" name="Freeform 11"/>
          <p:cNvSpPr/>
          <p:nvPr userDrawn="1"/>
        </p:nvSpPr>
        <p:spPr bwMode="auto">
          <a:xfrm>
            <a:off x="1903413" y="1519238"/>
            <a:ext cx="1611313" cy="347663"/>
          </a:xfrm>
          <a:custGeom>
            <a:gdLst>
              <a:gd name="T0" fmla="*/ 0 w 1690"/>
              <a:gd name="T1" fmla="*/ 364 h 364"/>
              <a:gd name="T2" fmla="*/ 0 w 1690"/>
              <a:gd name="T3" fmla="*/ 364 h 364"/>
              <a:gd name="T4" fmla="*/ 1690 w 1690"/>
              <a:gd name="T5" fmla="*/ 364 h 364"/>
              <a:gd name="T6" fmla="*/ 1690 w 1690"/>
              <a:gd name="T7" fmla="*/ 0 h 364"/>
              <a:gd name="T8" fmla="*/ 0 w 1690"/>
              <a:gd name="T9" fmla="*/ 0 h 364"/>
              <a:gd name="T10" fmla="*/ 0 w 1690"/>
              <a:gd name="T11" fmla="*/ 364 h 364"/>
            </a:gdLst>
            <a:cxnLst>
              <a:cxn ang="0">
                <a:pos x="T0" y="T1"/>
              </a:cxn>
              <a:cxn ang="0">
                <a:pos x="T2" y="T3"/>
              </a:cxn>
              <a:cxn ang="0">
                <a:pos x="T4" y="T5"/>
              </a:cxn>
              <a:cxn ang="0">
                <a:pos x="T6" y="T7"/>
              </a:cxn>
              <a:cxn ang="0">
                <a:pos x="T8" y="T9"/>
              </a:cxn>
              <a:cxn ang="0">
                <a:pos x="T10" y="T11"/>
              </a:cxn>
            </a:cxnLst>
            <a:rect l="0" t="0" r="r" b="b"/>
            <a:pathLst>
              <a:path w="1690" h="364">
                <a:moveTo>
                  <a:pt x="0" y="364"/>
                </a:moveTo>
                <a:lnTo>
                  <a:pt x="0" y="364"/>
                </a:lnTo>
                <a:lnTo>
                  <a:pt x="1690" y="364"/>
                </a:lnTo>
                <a:lnTo>
                  <a:pt x="1690" y="0"/>
                </a:lnTo>
                <a:lnTo>
                  <a:pt x="0" y="0"/>
                </a:lnTo>
                <a:lnTo>
                  <a:pt x="0" y="364"/>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2"/>
          <p:cNvSpPr/>
          <p:nvPr userDrawn="1"/>
        </p:nvSpPr>
        <p:spPr bwMode="auto">
          <a:xfrm>
            <a:off x="457200" y="1519238"/>
            <a:ext cx="328613" cy="608013"/>
          </a:xfrm>
          <a:custGeom>
            <a:gdLst>
              <a:gd name="T0" fmla="*/ 0 w 345"/>
              <a:gd name="T1" fmla="*/ 637 h 637"/>
              <a:gd name="T2" fmla="*/ 0 w 345"/>
              <a:gd name="T3" fmla="*/ 637 h 637"/>
              <a:gd name="T4" fmla="*/ 345 w 345"/>
              <a:gd name="T5" fmla="*/ 637 h 637"/>
              <a:gd name="T6" fmla="*/ 345 w 345"/>
              <a:gd name="T7" fmla="*/ 0 h 637"/>
              <a:gd name="T8" fmla="*/ 0 w 345"/>
              <a:gd name="T9" fmla="*/ 0 h 637"/>
              <a:gd name="T10" fmla="*/ 0 w 345"/>
              <a:gd name="T11" fmla="*/ 637 h 637"/>
            </a:gdLst>
            <a:cxnLst>
              <a:cxn ang="0">
                <a:pos x="T0" y="T1"/>
              </a:cxn>
              <a:cxn ang="0">
                <a:pos x="T2" y="T3"/>
              </a:cxn>
              <a:cxn ang="0">
                <a:pos x="T4" y="T5"/>
              </a:cxn>
              <a:cxn ang="0">
                <a:pos x="T6" y="T7"/>
              </a:cxn>
              <a:cxn ang="0">
                <a:pos x="T8" y="T9"/>
              </a:cxn>
              <a:cxn ang="0">
                <a:pos x="T10" y="T11"/>
              </a:cxn>
            </a:cxnLst>
            <a:rect l="0" t="0" r="r" b="b"/>
            <a:pathLst>
              <a:path w="345" h="637">
                <a:moveTo>
                  <a:pt x="0" y="637"/>
                </a:moveTo>
                <a:lnTo>
                  <a:pt x="0" y="637"/>
                </a:lnTo>
                <a:lnTo>
                  <a:pt x="345" y="637"/>
                </a:lnTo>
                <a:lnTo>
                  <a:pt x="345" y="0"/>
                </a:lnTo>
                <a:lnTo>
                  <a:pt x="0" y="0"/>
                </a:lnTo>
                <a:lnTo>
                  <a:pt x="0" y="637"/>
                </a:lnTo>
                <a:close/>
              </a:path>
            </a:pathLst>
          </a:custGeom>
          <a:solidFill>
            <a:srgbClr val="000000"/>
          </a:solidFill>
          <a:ln w="0">
            <a:solidFill>
              <a:srgbClr val="000000"/>
            </a:solid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cxnSp>
        <p:nvCxnSpPr>
          <p:cNvPr id="19" name="Straight Connector 18"/>
          <p:cNvCxnSpPr/>
          <p:nvPr userDrawn="1"/>
        </p:nvCxnSpPr>
        <p:spPr>
          <a:xfrm flipH="1">
            <a:off x="5890054" y="6252519"/>
            <a:ext cx="0" cy="4777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9"/>
          <p:cNvSpPr>
            <a:spLocks noGrp="1"/>
          </p:cNvSpPr>
          <p:nvPr>
            <p:ph type="pic" sz="quarter" idx="13" hasCustomPrompt="1"/>
          </p:nvPr>
        </p:nvSpPr>
        <p:spPr>
          <a:xfrm>
            <a:off x="3247806" y="6252519"/>
            <a:ext cx="2466975" cy="436690"/>
          </a:xfrm>
        </p:spPr>
        <p:txBody>
          <a:bodyPr anchor="ctr" anchorCtr="0"/>
          <a:lstStyle>
            <a:lvl1pPr algn="ctr">
              <a:defRPr/>
            </a:lvl1pPr>
          </a:lstStyle>
          <a:p>
            <a:r>
              <a:rPr lang="en-US" smtClean="0"/>
              <a:t>Click to insert cobrand logo</a:t>
            </a:r>
            <a:endParaRPr lang="en-US"/>
          </a:p>
        </p:txBody>
      </p:sp>
      <p:sp>
        <p:nvSpPr>
          <p:cNvPr id="18" name="Text Placeholder 5"/>
          <p:cNvSpPr>
            <a:spLocks noGrp="1"/>
          </p:cNvSpPr>
          <p:nvPr>
            <p:ph type="body" sz="quarter" idx="12" hasCustomPrompt="1"/>
          </p:nvPr>
        </p:nvSpPr>
        <p:spPr>
          <a:xfrm>
            <a:off x="7170738" y="457200"/>
            <a:ext cx="1527175" cy="285750"/>
          </a:xfrm>
        </p:spPr>
        <p:txBody>
          <a:bodyPr/>
          <a:lstStyle>
            <a:lvl1pPr algn="r">
              <a:defRPr sz="1200" b="0"/>
            </a:lvl1pPr>
            <a:lvl2pPr>
              <a:defRPr sz="1200" b="0"/>
            </a:lvl2pPr>
            <a:lvl3pPr>
              <a:defRPr sz="1200" b="0"/>
            </a:lvl3pPr>
            <a:lvl4pPr>
              <a:defRPr sz="1200" b="0"/>
            </a:lvl4pPr>
            <a:lvl5pPr>
              <a:defRPr sz="1200" b="0"/>
            </a:lvl5pPr>
          </a:lstStyle>
          <a:p>
            <a:pPr lvl="0"/>
            <a:r>
              <a:rPr lang="en-US" smtClean="0"/>
              <a:t>Insert Date</a:t>
            </a:r>
          </a:p>
        </p:txBody>
      </p:sp>
    </p:spTree>
    <p:extLst>
      <p:ext uri="{BB962C8B-B14F-4D97-AF65-F5344CB8AC3E}">
        <p14:creationId xmlns:p14="http://schemas.microsoft.com/office/powerpoint/2010/main" val="111689315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with Image">
    <p:bg>
      <p:bgPr>
        <a:blipFill dpi="0" rotWithShape="1">
          <a:blip r:embed="rId2">
            <a:lum/>
          </a:blip>
          <a:stretch>
            <a:fillRect/>
          </a:stretch>
        </a:blipFill>
        <a:effectLst/>
      </p:bgPr>
    </p:bg>
    <p:spTree>
      <p:nvGrpSpPr>
        <p:cNvPr id="1" name=""/>
        <p:cNvGrpSpPr/>
        <p:nvPr/>
      </p:nvGrpSpPr>
      <p:grpSpPr>
        <a:xfrm>
          <a:off x="0" y="0"/>
          <a:ext cx="0" cy="0"/>
        </a:xfrm>
      </p:grpSpPr>
      <p:sp>
        <p:nvSpPr>
          <p:cNvPr id="11" name="Rectangle 10"/>
          <p:cNvSpPr/>
          <p:nvPr userDrawn="1"/>
        </p:nvSpPr>
        <p:spPr>
          <a:xfrm>
            <a:off x="228600" y="228600"/>
            <a:ext cx="5751576" cy="19476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0" name="Text Placeholder 5"/>
          <p:cNvSpPr>
            <a:spLocks noGrp="1"/>
          </p:cNvSpPr>
          <p:nvPr>
            <p:ph type="body" sz="quarter" idx="12" hasCustomPrompt="1"/>
          </p:nvPr>
        </p:nvSpPr>
        <p:spPr>
          <a:xfrm>
            <a:off x="466056" y="1811080"/>
            <a:ext cx="1527175" cy="285750"/>
          </a:xfrm>
        </p:spPr>
        <p:txBody>
          <a:bodyPr/>
          <a:lstStyle>
            <a:lvl1pPr algn="l">
              <a:defRPr sz="1200" b="0"/>
            </a:lvl1pPr>
            <a:lvl2pPr>
              <a:defRPr sz="1200" b="0"/>
            </a:lvl2pPr>
            <a:lvl3pPr>
              <a:defRPr sz="1200" b="0"/>
            </a:lvl3pPr>
            <a:lvl4pPr>
              <a:defRPr sz="1200" b="0"/>
            </a:lvl4pPr>
            <a:lvl5pPr>
              <a:defRPr sz="1200" b="0"/>
            </a:lvl5pPr>
          </a:lstStyle>
          <a:p>
            <a:pPr lvl="0"/>
            <a:r>
              <a:rPr lang="en-US" smtClean="0"/>
              <a:t>Insert Date</a:t>
            </a:r>
          </a:p>
        </p:txBody>
      </p:sp>
      <p:sp>
        <p:nvSpPr>
          <p:cNvPr id="19" name="Rectangle 18"/>
          <p:cNvSpPr/>
          <p:nvPr userDrawn="1"/>
        </p:nvSpPr>
        <p:spPr>
          <a:xfrm>
            <a:off x="0" y="6280484"/>
            <a:ext cx="9144000" cy="5775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sp>
        <p:nvSpPr>
          <p:cNvPr id="2" name="Title 1"/>
          <p:cNvSpPr>
            <a:spLocks noGrp="1"/>
          </p:cNvSpPr>
          <p:nvPr>
            <p:ph type="title" hasCustomPrompt="1"/>
          </p:nvPr>
        </p:nvSpPr>
        <p:spPr>
          <a:xfrm>
            <a:off x="457200" y="457200"/>
            <a:ext cx="5257800" cy="615553"/>
          </a:xfrm>
        </p:spPr>
        <p:txBody>
          <a:bodyPr>
            <a:noAutofit/>
          </a:bodyPr>
          <a:lstStyle>
            <a:lvl1pPr>
              <a:defRPr/>
            </a:lvl1pPr>
          </a:lstStyle>
          <a:p>
            <a:r>
              <a:rPr lang="en-US" smtClean="0"/>
              <a:t>Click to edit Master title style</a:t>
            </a:r>
            <a:br>
              <a:rPr lang="en-US" smtClean="0"/>
            </a:br>
            <a:r>
              <a:rPr lang="en-US" smtClean="0"/>
              <a:t>second line if needed</a:t>
            </a:r>
            <a:endParaRPr lang="en-US"/>
          </a:p>
        </p:txBody>
      </p:sp>
      <p:sp>
        <p:nvSpPr>
          <p:cNvPr id="4" name="Footer Placeholder 3 Copyright"/>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pic>
        <p:nvPicPr>
          <p:cNvPr id="15" name="Picture 14"/>
          <p:cNvPicPr>
            <a:picLocks noChangeAspect="1"/>
          </p:cNvPicPr>
          <p:nvPr userDrawn="1"/>
        </p:nvPicPr>
        <p:blipFill>
          <a:blip r:embed="rId1"/>
          <a:stretch>
            <a:fillRect/>
          </a:stretch>
        </p:blipFill>
        <p:spPr>
          <a:xfrm>
            <a:off x="5877560" y="6195724"/>
            <a:ext cx="3022600" cy="584200"/>
          </a:xfrm>
          <a:prstGeom prst="rect">
            <a:avLst/>
          </a:prstGeom>
        </p:spPr>
      </p:pic>
      <p:sp>
        <p:nvSpPr>
          <p:cNvPr id="16" name="Text Placeholder 15"/>
          <p:cNvSpPr>
            <a:spLocks noGrp="1"/>
          </p:cNvSpPr>
          <p:nvPr>
            <p:ph type="body" sz="quarter" idx="13"/>
          </p:nvPr>
        </p:nvSpPr>
        <p:spPr>
          <a:xfrm>
            <a:off x="457200" y="1158874"/>
            <a:ext cx="5257800" cy="612648"/>
          </a:xfrm>
          <a:prstGeom prst="rect">
            <a:avLst/>
          </a:prstGeom>
        </p:spPr>
        <p:txBody>
          <a:bodyPr lIns="0" tIns="0" rIns="0" bIns="0">
            <a:noAutofit/>
          </a:bodyPr>
          <a:lstStyle>
            <a:lvl1pPr>
              <a:defRPr sz="1750" b="0"/>
            </a:lvl1pPr>
          </a:lstStyle>
          <a:p>
            <a:pPr lvl="0"/>
            <a:r>
              <a:rPr lang="en-US" altLang="zh-CN" smtClean="0"/>
              <a:t>Click to edit Master text styles</a:t>
            </a:r>
          </a:p>
        </p:txBody>
      </p:sp>
      <p:sp>
        <p:nvSpPr>
          <p:cNvPr id="7" name="Freeform 5"/>
          <p:cNvSpPr/>
          <p:nvPr userDrawn="1"/>
        </p:nvSpPr>
        <p:spPr bwMode="auto">
          <a:xfrm>
            <a:off x="6948488" y="1597025"/>
            <a:ext cx="1023938" cy="333375"/>
          </a:xfrm>
          <a:custGeom>
            <a:gdLst>
              <a:gd name="T0" fmla="*/ 0 w 1073"/>
              <a:gd name="T1" fmla="*/ 349 h 349"/>
              <a:gd name="T2" fmla="*/ 0 w 1073"/>
              <a:gd name="T3" fmla="*/ 349 h 349"/>
              <a:gd name="T4" fmla="*/ 1073 w 1073"/>
              <a:gd name="T5" fmla="*/ 349 h 349"/>
              <a:gd name="T6" fmla="*/ 1073 w 1073"/>
              <a:gd name="T7" fmla="*/ 0 h 349"/>
              <a:gd name="T8" fmla="*/ 0 w 1073"/>
              <a:gd name="T9" fmla="*/ 0 h 349"/>
              <a:gd name="T10" fmla="*/ 0 w 1073"/>
              <a:gd name="T11" fmla="*/ 349 h 349"/>
            </a:gdLst>
            <a:cxnLst>
              <a:cxn ang="0">
                <a:pos x="T0" y="T1"/>
              </a:cxn>
              <a:cxn ang="0">
                <a:pos x="T2" y="T3"/>
              </a:cxn>
              <a:cxn ang="0">
                <a:pos x="T4" y="T5"/>
              </a:cxn>
              <a:cxn ang="0">
                <a:pos x="T6" y="T7"/>
              </a:cxn>
              <a:cxn ang="0">
                <a:pos x="T8" y="T9"/>
              </a:cxn>
              <a:cxn ang="0">
                <a:pos x="T10" y="T11"/>
              </a:cxn>
            </a:cxnLst>
            <a:rect l="0" t="0" r="r" b="b"/>
            <a:pathLst>
              <a:path w="1073" h="349">
                <a:moveTo>
                  <a:pt x="0" y="349"/>
                </a:moveTo>
                <a:lnTo>
                  <a:pt x="0" y="349"/>
                </a:lnTo>
                <a:lnTo>
                  <a:pt x="1073" y="349"/>
                </a:lnTo>
                <a:lnTo>
                  <a:pt x="1073" y="0"/>
                </a:lnTo>
                <a:lnTo>
                  <a:pt x="0" y="0"/>
                </a:lnTo>
                <a:lnTo>
                  <a:pt x="0" y="349"/>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8" name="Freeform 6"/>
          <p:cNvSpPr/>
          <p:nvPr userDrawn="1"/>
        </p:nvSpPr>
        <p:spPr bwMode="auto">
          <a:xfrm>
            <a:off x="8421688" y="452438"/>
            <a:ext cx="276225" cy="622300"/>
          </a:xfrm>
          <a:custGeom>
            <a:gdLst>
              <a:gd name="T0" fmla="*/ 0 w 289"/>
              <a:gd name="T1" fmla="*/ 651 h 651"/>
              <a:gd name="T2" fmla="*/ 0 w 289"/>
              <a:gd name="T3" fmla="*/ 651 h 651"/>
              <a:gd name="T4" fmla="*/ 289 w 289"/>
              <a:gd name="T5" fmla="*/ 651 h 651"/>
              <a:gd name="T6" fmla="*/ 289 w 289"/>
              <a:gd name="T7" fmla="*/ 0 h 651"/>
              <a:gd name="T8" fmla="*/ 0 w 289"/>
              <a:gd name="T9" fmla="*/ 0 h 651"/>
              <a:gd name="T10" fmla="*/ 0 w 289"/>
              <a:gd name="T11" fmla="*/ 651 h 651"/>
            </a:gdLst>
            <a:cxnLst>
              <a:cxn ang="0">
                <a:pos x="T0" y="T1"/>
              </a:cxn>
              <a:cxn ang="0">
                <a:pos x="T2" y="T3"/>
              </a:cxn>
              <a:cxn ang="0">
                <a:pos x="T4" y="T5"/>
              </a:cxn>
              <a:cxn ang="0">
                <a:pos x="T6" y="T7"/>
              </a:cxn>
              <a:cxn ang="0">
                <a:pos x="T8" y="T9"/>
              </a:cxn>
              <a:cxn ang="0">
                <a:pos x="T10" y="T11"/>
              </a:cxn>
            </a:cxnLst>
            <a:rect l="0" t="0" r="r" b="b"/>
            <a:pathLst>
              <a:path w="289" h="651">
                <a:moveTo>
                  <a:pt x="0" y="651"/>
                </a:moveTo>
                <a:lnTo>
                  <a:pt x="0" y="651"/>
                </a:lnTo>
                <a:lnTo>
                  <a:pt x="289" y="651"/>
                </a:lnTo>
                <a:lnTo>
                  <a:pt x="289" y="0"/>
                </a:lnTo>
                <a:lnTo>
                  <a:pt x="0" y="0"/>
                </a:lnTo>
                <a:lnTo>
                  <a:pt x="0" y="65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7"/>
          <p:cNvSpPr/>
          <p:nvPr userDrawn="1"/>
        </p:nvSpPr>
        <p:spPr bwMode="auto">
          <a:xfrm>
            <a:off x="7434263" y="3097213"/>
            <a:ext cx="1263650" cy="682625"/>
          </a:xfrm>
          <a:custGeom>
            <a:gdLst>
              <a:gd name="T0" fmla="*/ 0 w 1324"/>
              <a:gd name="T1" fmla="*/ 714 h 714"/>
              <a:gd name="T2" fmla="*/ 0 w 1324"/>
              <a:gd name="T3" fmla="*/ 714 h 714"/>
              <a:gd name="T4" fmla="*/ 1324 w 1324"/>
              <a:gd name="T5" fmla="*/ 714 h 714"/>
              <a:gd name="T6" fmla="*/ 1324 w 1324"/>
              <a:gd name="T7" fmla="*/ 0 h 714"/>
              <a:gd name="T8" fmla="*/ 0 w 1324"/>
              <a:gd name="T9" fmla="*/ 0 h 714"/>
              <a:gd name="T10" fmla="*/ 0 w 1324"/>
              <a:gd name="T11" fmla="*/ 714 h 714"/>
            </a:gdLst>
            <a:cxnLst>
              <a:cxn ang="0">
                <a:pos x="T0" y="T1"/>
              </a:cxn>
              <a:cxn ang="0">
                <a:pos x="T2" y="T3"/>
              </a:cxn>
              <a:cxn ang="0">
                <a:pos x="T4" y="T5"/>
              </a:cxn>
              <a:cxn ang="0">
                <a:pos x="T6" y="T7"/>
              </a:cxn>
              <a:cxn ang="0">
                <a:pos x="T8" y="T9"/>
              </a:cxn>
              <a:cxn ang="0">
                <a:pos x="T10" y="T11"/>
              </a:cxn>
            </a:cxnLst>
            <a:rect l="0" t="0" r="r" b="b"/>
            <a:pathLst>
              <a:path w="1324" h="714">
                <a:moveTo>
                  <a:pt x="0" y="714"/>
                </a:moveTo>
                <a:lnTo>
                  <a:pt x="0" y="714"/>
                </a:lnTo>
                <a:lnTo>
                  <a:pt x="1324" y="714"/>
                </a:lnTo>
                <a:lnTo>
                  <a:pt x="1324" y="0"/>
                </a:lnTo>
                <a:lnTo>
                  <a:pt x="0" y="0"/>
                </a:lnTo>
                <a:lnTo>
                  <a:pt x="0" y="71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3" name="Freeform 8"/>
          <p:cNvSpPr/>
          <p:nvPr userDrawn="1"/>
        </p:nvSpPr>
        <p:spPr bwMode="auto">
          <a:xfrm>
            <a:off x="7434263" y="5494338"/>
            <a:ext cx="1263650" cy="344488"/>
          </a:xfrm>
          <a:custGeom>
            <a:gdLst>
              <a:gd name="T0" fmla="*/ 0 w 1324"/>
              <a:gd name="T1" fmla="*/ 360 h 360"/>
              <a:gd name="T2" fmla="*/ 0 w 1324"/>
              <a:gd name="T3" fmla="*/ 360 h 360"/>
              <a:gd name="T4" fmla="*/ 1324 w 1324"/>
              <a:gd name="T5" fmla="*/ 360 h 360"/>
              <a:gd name="T6" fmla="*/ 1324 w 1324"/>
              <a:gd name="T7" fmla="*/ 0 h 360"/>
              <a:gd name="T8" fmla="*/ 0 w 1324"/>
              <a:gd name="T9" fmla="*/ 0 h 360"/>
              <a:gd name="T10" fmla="*/ 0 w 1324"/>
              <a:gd name="T11" fmla="*/ 360 h 360"/>
            </a:gdLst>
            <a:cxnLst>
              <a:cxn ang="0">
                <a:pos x="T0" y="T1"/>
              </a:cxn>
              <a:cxn ang="0">
                <a:pos x="T2" y="T3"/>
              </a:cxn>
              <a:cxn ang="0">
                <a:pos x="T4" y="T5"/>
              </a:cxn>
              <a:cxn ang="0">
                <a:pos x="T6" y="T7"/>
              </a:cxn>
              <a:cxn ang="0">
                <a:pos x="T8" y="T9"/>
              </a:cxn>
              <a:cxn ang="0">
                <a:pos x="T10" y="T11"/>
              </a:cxn>
            </a:cxnLst>
            <a:rect l="0" t="0" r="r" b="b"/>
            <a:pathLst>
              <a:path w="1324" h="360">
                <a:moveTo>
                  <a:pt x="0" y="360"/>
                </a:moveTo>
                <a:lnTo>
                  <a:pt x="0" y="360"/>
                </a:lnTo>
                <a:lnTo>
                  <a:pt x="1324" y="360"/>
                </a:lnTo>
                <a:lnTo>
                  <a:pt x="1324" y="0"/>
                </a:lnTo>
                <a:lnTo>
                  <a:pt x="0" y="0"/>
                </a:lnTo>
                <a:lnTo>
                  <a:pt x="0" y="36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Freeform 9"/>
          <p:cNvSpPr/>
          <p:nvPr userDrawn="1"/>
        </p:nvSpPr>
        <p:spPr bwMode="auto">
          <a:xfrm>
            <a:off x="457200" y="4027488"/>
            <a:ext cx="800100" cy="1811338"/>
          </a:xfrm>
          <a:custGeom>
            <a:gdLst>
              <a:gd name="T0" fmla="*/ 0 w 839"/>
              <a:gd name="T1" fmla="*/ 1896 h 1896"/>
              <a:gd name="T2" fmla="*/ 0 w 839"/>
              <a:gd name="T3" fmla="*/ 1896 h 1896"/>
              <a:gd name="T4" fmla="*/ 839 w 839"/>
              <a:gd name="T5" fmla="*/ 1896 h 1896"/>
              <a:gd name="T6" fmla="*/ 839 w 839"/>
              <a:gd name="T7" fmla="*/ 0 h 1896"/>
              <a:gd name="T8" fmla="*/ 0 w 839"/>
              <a:gd name="T9" fmla="*/ 0 h 1896"/>
              <a:gd name="T10" fmla="*/ 0 w 839"/>
              <a:gd name="T11" fmla="*/ 1896 h 1896"/>
            </a:gdLst>
            <a:cxnLst>
              <a:cxn ang="0">
                <a:pos x="T0" y="T1"/>
              </a:cxn>
              <a:cxn ang="0">
                <a:pos x="T2" y="T3"/>
              </a:cxn>
              <a:cxn ang="0">
                <a:pos x="T4" y="T5"/>
              </a:cxn>
              <a:cxn ang="0">
                <a:pos x="T6" y="T7"/>
              </a:cxn>
              <a:cxn ang="0">
                <a:pos x="T8" y="T9"/>
              </a:cxn>
              <a:cxn ang="0">
                <a:pos x="T10" y="T11"/>
              </a:cxn>
            </a:cxnLst>
            <a:rect l="0" t="0" r="r" b="b"/>
            <a:pathLst>
              <a:path w="839" h="1895">
                <a:moveTo>
                  <a:pt x="0" y="1896"/>
                </a:moveTo>
                <a:lnTo>
                  <a:pt x="0" y="1896"/>
                </a:lnTo>
                <a:lnTo>
                  <a:pt x="839" y="1896"/>
                </a:lnTo>
                <a:lnTo>
                  <a:pt x="839" y="0"/>
                </a:lnTo>
                <a:lnTo>
                  <a:pt x="0" y="0"/>
                </a:lnTo>
                <a:lnTo>
                  <a:pt x="0" y="1896"/>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7" name="Freeform 10"/>
          <p:cNvSpPr/>
          <p:nvPr userDrawn="1"/>
        </p:nvSpPr>
        <p:spPr bwMode="auto">
          <a:xfrm>
            <a:off x="4860925" y="5037138"/>
            <a:ext cx="1031875" cy="338138"/>
          </a:xfrm>
          <a:custGeom>
            <a:gdLst>
              <a:gd name="T0" fmla="*/ 0 w 1081"/>
              <a:gd name="T1" fmla="*/ 354 h 354"/>
              <a:gd name="T2" fmla="*/ 0 w 1081"/>
              <a:gd name="T3" fmla="*/ 354 h 354"/>
              <a:gd name="T4" fmla="*/ 1081 w 1081"/>
              <a:gd name="T5" fmla="*/ 354 h 354"/>
              <a:gd name="T6" fmla="*/ 1081 w 1081"/>
              <a:gd name="T7" fmla="*/ 0 h 354"/>
              <a:gd name="T8" fmla="*/ 0 w 1081"/>
              <a:gd name="T9" fmla="*/ 0 h 354"/>
              <a:gd name="T10" fmla="*/ 0 w 1081"/>
              <a:gd name="T11" fmla="*/ 354 h 354"/>
            </a:gdLst>
            <a:cxnLst>
              <a:cxn ang="0">
                <a:pos x="T0" y="T1"/>
              </a:cxn>
              <a:cxn ang="0">
                <a:pos x="T2" y="T3"/>
              </a:cxn>
              <a:cxn ang="0">
                <a:pos x="T4" y="T5"/>
              </a:cxn>
              <a:cxn ang="0">
                <a:pos x="T6" y="T7"/>
              </a:cxn>
              <a:cxn ang="0">
                <a:pos x="T8" y="T9"/>
              </a:cxn>
              <a:cxn ang="0">
                <a:pos x="T10" y="T11"/>
              </a:cxn>
            </a:cxnLst>
            <a:rect l="0" t="0" r="r" b="b"/>
            <a:pathLst>
              <a:path w="1081" h="354">
                <a:moveTo>
                  <a:pt x="0" y="354"/>
                </a:moveTo>
                <a:lnTo>
                  <a:pt x="0" y="354"/>
                </a:lnTo>
                <a:lnTo>
                  <a:pt x="1081" y="354"/>
                </a:lnTo>
                <a:lnTo>
                  <a:pt x="1081" y="0"/>
                </a:lnTo>
                <a:lnTo>
                  <a:pt x="0" y="0"/>
                </a:lnTo>
                <a:lnTo>
                  <a:pt x="0" y="35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Freeform 11"/>
          <p:cNvSpPr/>
          <p:nvPr userDrawn="1"/>
        </p:nvSpPr>
        <p:spPr bwMode="auto">
          <a:xfrm>
            <a:off x="2300288" y="3571875"/>
            <a:ext cx="2074863" cy="903288"/>
          </a:xfrm>
          <a:custGeom>
            <a:gdLst>
              <a:gd name="T0" fmla="*/ 0 w 2175"/>
              <a:gd name="T1" fmla="*/ 945 h 945"/>
              <a:gd name="T2" fmla="*/ 0 w 2175"/>
              <a:gd name="T3" fmla="*/ 945 h 945"/>
              <a:gd name="T4" fmla="*/ 2175 w 2175"/>
              <a:gd name="T5" fmla="*/ 945 h 945"/>
              <a:gd name="T6" fmla="*/ 2175 w 2175"/>
              <a:gd name="T7" fmla="*/ 0 h 945"/>
              <a:gd name="T8" fmla="*/ 0 w 2175"/>
              <a:gd name="T9" fmla="*/ 0 h 945"/>
              <a:gd name="T10" fmla="*/ 0 w 2175"/>
              <a:gd name="T11" fmla="*/ 945 h 945"/>
            </a:gdLst>
            <a:cxnLst>
              <a:cxn ang="0">
                <a:pos x="T0" y="T1"/>
              </a:cxn>
              <a:cxn ang="0">
                <a:pos x="T2" y="T3"/>
              </a:cxn>
              <a:cxn ang="0">
                <a:pos x="T4" y="T5"/>
              </a:cxn>
              <a:cxn ang="0">
                <a:pos x="T6" y="T7"/>
              </a:cxn>
              <a:cxn ang="0">
                <a:pos x="T8" y="T9"/>
              </a:cxn>
              <a:cxn ang="0">
                <a:pos x="T10" y="T11"/>
              </a:cxn>
            </a:cxnLst>
            <a:rect l="0" t="0" r="r" b="b"/>
            <a:pathLst>
              <a:path w="2175" h="944">
                <a:moveTo>
                  <a:pt x="0" y="945"/>
                </a:moveTo>
                <a:lnTo>
                  <a:pt x="0" y="945"/>
                </a:lnTo>
                <a:lnTo>
                  <a:pt x="2175" y="945"/>
                </a:lnTo>
                <a:lnTo>
                  <a:pt x="2175" y="0"/>
                </a:lnTo>
                <a:lnTo>
                  <a:pt x="0" y="0"/>
                </a:lnTo>
                <a:lnTo>
                  <a:pt x="0" y="945"/>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Blue">
    <p:bg>
      <p:bgPr>
        <a:solidFill>
          <a:srgbClr val="C8D7DF"/>
        </a:solidFill>
        <a:effectLst/>
      </p:bgPr>
    </p:bg>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
        <p:nvSpPr>
          <p:cNvPr id="9"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sp>
        <p:nvSpPr>
          <p:cNvPr id="21"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2"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3"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4"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rgbClr val="FFFFFF"/>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ivider White">
    <p:spTree>
      <p:nvGrpSpPr>
        <p:cNvPr id="1" name=""/>
        <p:cNvGrpSpPr/>
        <p:nvPr/>
      </p:nvGrpSpPr>
      <p:grpSpPr>
        <a:xfrm>
          <a:off x="0" y="0"/>
          <a:ext cx="0" cy="0"/>
        </a:xfrm>
      </p:grpSpPr>
      <p:sp>
        <p:nvSpPr>
          <p:cNvPr id="5" name="Footer Placeholder 4 Copyright"/>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1872367"/>
            <a:ext cx="4495800" cy="337433"/>
          </a:xfrm>
        </p:spPr>
        <p:txBody>
          <a:bodyPr>
            <a:noAutofit/>
          </a:bodyPr>
          <a:lstStyle>
            <a:lvl1pPr>
              <a:defRPr sz="1800" b="0">
                <a:solidFill>
                  <a:schemeClr val="tx1"/>
                </a:solidFill>
              </a:defRPr>
            </a:lvl1pPr>
          </a:lstStyle>
          <a:p>
            <a:pPr lvl="0"/>
            <a:r>
              <a:rPr lang="en-US" smtClean="0"/>
              <a:t>Subheading here</a:t>
            </a:r>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8"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0"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2" name="Title 1"/>
          <p:cNvSpPr>
            <a:spLocks noGrp="1"/>
          </p:cNvSpPr>
          <p:nvPr>
            <p:ph type="title"/>
          </p:nvPr>
        </p:nvSpPr>
        <p:spPr>
          <a:xfrm>
            <a:off x="457200" y="1524001"/>
            <a:ext cx="4495800" cy="381000"/>
          </a:xfrm>
        </p:spPr>
        <p:txBody>
          <a:bodyPr>
            <a:noAutofit/>
          </a:bodyPr>
          <a:lstStyle/>
          <a:p>
            <a:r>
              <a:rPr lang="en-US" altLang="zh-CN" smtClean="0"/>
              <a:t>Click to edit Master title style</a:t>
            </a:r>
            <a:endParaRPr lang="en-US"/>
          </a:p>
        </p:txBody>
      </p:sp>
      <p:cxnSp>
        <p:nvCxnSpPr>
          <p:cNvPr id="14" name="Straight Connector 13"/>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120" y="6300216"/>
            <a:ext cx="1782857" cy="347429"/>
          </a:xfrm>
          <a:prstGeom prst="rect">
            <a:avLst/>
          </a:prstGeom>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hank You">
    <p:spTree>
      <p:nvGrpSpPr>
        <p:cNvPr id="1" name=""/>
        <p:cNvGrpSpPr/>
        <p:nvPr/>
      </p:nvGrpSpPr>
      <p:grpSpPr>
        <a:xfrm>
          <a:off x="0" y="0"/>
          <a:ext cx="0" cy="0"/>
        </a:xfrm>
      </p:grpSpPr>
      <p:sp>
        <p:nvSpPr>
          <p:cNvPr id="2" name="Title 1"/>
          <p:cNvSpPr>
            <a:spLocks noGrp="1"/>
          </p:cNvSpPr>
          <p:nvPr>
            <p:ph type="title" hasCustomPrompt="1"/>
          </p:nvPr>
        </p:nvSpPr>
        <p:spPr>
          <a:xfrm>
            <a:off x="457200" y="457200"/>
            <a:ext cx="4495800" cy="304800"/>
          </a:xfrm>
        </p:spPr>
        <p:txBody>
          <a:bodyPr/>
          <a:lstStyle>
            <a:lvl1pPr>
              <a:defRPr/>
            </a:lvl1pPr>
          </a:lstStyle>
          <a:p>
            <a:r>
              <a:rPr lang="en-US" smtClean="0"/>
              <a:t>Thank You</a:t>
            </a:r>
            <a:endParaRPr lang="en-US"/>
          </a:p>
        </p:txBody>
      </p:sp>
      <p:sp>
        <p:nvSpPr>
          <p:cNvPr id="5" name="Footer Placeholder 4 Copyright"/>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7" name="Freeform 12"/>
          <p:cNvSpPr/>
          <p:nvPr userDrawn="1"/>
        </p:nvSpPr>
        <p:spPr bwMode="auto">
          <a:xfrm>
            <a:off x="5199063" y="455613"/>
            <a:ext cx="2884488" cy="1568450"/>
          </a:xfrm>
          <a:custGeom>
            <a:gdLst>
              <a:gd name="T0" fmla="*/ 0 w 3022"/>
              <a:gd name="T1" fmla="*/ 1641 h 1641"/>
              <a:gd name="T2" fmla="*/ 0 w 3022"/>
              <a:gd name="T3" fmla="*/ 1641 h 1641"/>
              <a:gd name="T4" fmla="*/ 3022 w 3022"/>
              <a:gd name="T5" fmla="*/ 1641 h 1641"/>
              <a:gd name="T6" fmla="*/ 3022 w 3022"/>
              <a:gd name="T7" fmla="*/ 0 h 1641"/>
              <a:gd name="T8" fmla="*/ 0 w 3022"/>
              <a:gd name="T9" fmla="*/ 0 h 1641"/>
              <a:gd name="T10" fmla="*/ 0 w 3022"/>
              <a:gd name="T11" fmla="*/ 1641 h 1641"/>
            </a:gdLst>
            <a:cxnLst>
              <a:cxn ang="0">
                <a:pos x="T0" y="T1"/>
              </a:cxn>
              <a:cxn ang="0">
                <a:pos x="T2" y="T3"/>
              </a:cxn>
              <a:cxn ang="0">
                <a:pos x="T4" y="T5"/>
              </a:cxn>
              <a:cxn ang="0">
                <a:pos x="T6" y="T7"/>
              </a:cxn>
              <a:cxn ang="0">
                <a:pos x="T8" y="T9"/>
              </a:cxn>
              <a:cxn ang="0">
                <a:pos x="T10" y="T11"/>
              </a:cxn>
            </a:cxnLst>
            <a:rect l="0" t="0" r="r" b="b"/>
            <a:pathLst>
              <a:path w="3022" h="1641">
                <a:moveTo>
                  <a:pt x="0" y="1641"/>
                </a:moveTo>
                <a:lnTo>
                  <a:pt x="0" y="1641"/>
                </a:lnTo>
                <a:lnTo>
                  <a:pt x="3022" y="1641"/>
                </a:lnTo>
                <a:lnTo>
                  <a:pt x="3022" y="0"/>
                </a:lnTo>
                <a:lnTo>
                  <a:pt x="0" y="0"/>
                </a:lnTo>
                <a:lnTo>
                  <a:pt x="0" y="164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9" name="Freeform 13"/>
          <p:cNvSpPr/>
          <p:nvPr userDrawn="1"/>
        </p:nvSpPr>
        <p:spPr bwMode="auto">
          <a:xfrm>
            <a:off x="8331200" y="3179763"/>
            <a:ext cx="365125" cy="2659063"/>
          </a:xfrm>
          <a:custGeom>
            <a:gdLst>
              <a:gd name="T0" fmla="*/ 0 w 384"/>
              <a:gd name="T1" fmla="*/ 2784 h 2784"/>
              <a:gd name="T2" fmla="*/ 0 w 384"/>
              <a:gd name="T3" fmla="*/ 2784 h 2784"/>
              <a:gd name="T4" fmla="*/ 384 w 384"/>
              <a:gd name="T5" fmla="*/ 2784 h 2784"/>
              <a:gd name="T6" fmla="*/ 384 w 384"/>
              <a:gd name="T7" fmla="*/ 0 h 2784"/>
              <a:gd name="T8" fmla="*/ 0 w 384"/>
              <a:gd name="T9" fmla="*/ 0 h 2784"/>
              <a:gd name="T10" fmla="*/ 0 w 384"/>
              <a:gd name="T11" fmla="*/ 2784 h 2784"/>
            </a:gdLst>
            <a:cxnLst>
              <a:cxn ang="0">
                <a:pos x="T0" y="T1"/>
              </a:cxn>
              <a:cxn ang="0">
                <a:pos x="T2" y="T3"/>
              </a:cxn>
              <a:cxn ang="0">
                <a:pos x="T4" y="T5"/>
              </a:cxn>
              <a:cxn ang="0">
                <a:pos x="T6" y="T7"/>
              </a:cxn>
              <a:cxn ang="0">
                <a:pos x="T8" y="T9"/>
              </a:cxn>
              <a:cxn ang="0">
                <a:pos x="T10" y="T11"/>
              </a:cxn>
            </a:cxnLst>
            <a:rect l="0" t="0" r="r" b="b"/>
            <a:pathLst>
              <a:path w="384" h="2784">
                <a:moveTo>
                  <a:pt x="0" y="2784"/>
                </a:moveTo>
                <a:lnTo>
                  <a:pt x="0" y="2784"/>
                </a:lnTo>
                <a:lnTo>
                  <a:pt x="384" y="2784"/>
                </a:lnTo>
                <a:lnTo>
                  <a:pt x="384" y="0"/>
                </a:lnTo>
                <a:lnTo>
                  <a:pt x="0" y="0"/>
                </a:lnTo>
                <a:lnTo>
                  <a:pt x="0" y="2784"/>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0" name="Freeform 14"/>
          <p:cNvSpPr/>
          <p:nvPr userDrawn="1"/>
        </p:nvSpPr>
        <p:spPr bwMode="auto">
          <a:xfrm>
            <a:off x="6505575" y="2808288"/>
            <a:ext cx="546100" cy="784225"/>
          </a:xfrm>
          <a:custGeom>
            <a:gdLst>
              <a:gd name="T0" fmla="*/ 0 w 572"/>
              <a:gd name="T1" fmla="*/ 821 h 821"/>
              <a:gd name="T2" fmla="*/ 0 w 572"/>
              <a:gd name="T3" fmla="*/ 821 h 821"/>
              <a:gd name="T4" fmla="*/ 572 w 572"/>
              <a:gd name="T5" fmla="*/ 821 h 821"/>
              <a:gd name="T6" fmla="*/ 572 w 572"/>
              <a:gd name="T7" fmla="*/ 0 h 821"/>
              <a:gd name="T8" fmla="*/ 0 w 572"/>
              <a:gd name="T9" fmla="*/ 0 h 821"/>
              <a:gd name="T10" fmla="*/ 0 w 572"/>
              <a:gd name="T11" fmla="*/ 821 h 821"/>
            </a:gdLst>
            <a:cxnLst>
              <a:cxn ang="0">
                <a:pos x="T0" y="T1"/>
              </a:cxn>
              <a:cxn ang="0">
                <a:pos x="T2" y="T3"/>
              </a:cxn>
              <a:cxn ang="0">
                <a:pos x="T4" y="T5"/>
              </a:cxn>
              <a:cxn ang="0">
                <a:pos x="T6" y="T7"/>
              </a:cxn>
              <a:cxn ang="0">
                <a:pos x="T8" y="T9"/>
              </a:cxn>
              <a:cxn ang="0">
                <a:pos x="T10" y="T11"/>
              </a:cxn>
            </a:cxnLst>
            <a:rect l="0" t="0" r="r" b="b"/>
            <a:pathLst>
              <a:path w="572" h="821">
                <a:moveTo>
                  <a:pt x="0" y="821"/>
                </a:moveTo>
                <a:lnTo>
                  <a:pt x="0" y="821"/>
                </a:lnTo>
                <a:lnTo>
                  <a:pt x="572" y="821"/>
                </a:lnTo>
                <a:lnTo>
                  <a:pt x="572" y="0"/>
                </a:lnTo>
                <a:lnTo>
                  <a:pt x="0" y="0"/>
                </a:lnTo>
                <a:lnTo>
                  <a:pt x="0" y="821"/>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1" name="Freeform 15"/>
          <p:cNvSpPr/>
          <p:nvPr userDrawn="1"/>
        </p:nvSpPr>
        <p:spPr bwMode="auto">
          <a:xfrm>
            <a:off x="3162300" y="3592513"/>
            <a:ext cx="2816225" cy="782638"/>
          </a:xfrm>
          <a:custGeom>
            <a:gdLst>
              <a:gd name="T0" fmla="*/ 0 w 2951"/>
              <a:gd name="T1" fmla="*/ 820 h 820"/>
              <a:gd name="T2" fmla="*/ 0 w 2951"/>
              <a:gd name="T3" fmla="*/ 820 h 820"/>
              <a:gd name="T4" fmla="*/ 2951 w 2951"/>
              <a:gd name="T5" fmla="*/ 820 h 820"/>
              <a:gd name="T6" fmla="*/ 2951 w 2951"/>
              <a:gd name="T7" fmla="*/ 0 h 820"/>
              <a:gd name="T8" fmla="*/ 0 w 2951"/>
              <a:gd name="T9" fmla="*/ 0 h 820"/>
              <a:gd name="T10" fmla="*/ 0 w 2951"/>
              <a:gd name="T11" fmla="*/ 820 h 820"/>
            </a:gdLst>
            <a:cxnLst>
              <a:cxn ang="0">
                <a:pos x="T0" y="T1"/>
              </a:cxn>
              <a:cxn ang="0">
                <a:pos x="T2" y="T3"/>
              </a:cxn>
              <a:cxn ang="0">
                <a:pos x="T4" y="T5"/>
              </a:cxn>
              <a:cxn ang="0">
                <a:pos x="T6" y="T7"/>
              </a:cxn>
              <a:cxn ang="0">
                <a:pos x="T8" y="T9"/>
              </a:cxn>
              <a:cxn ang="0">
                <a:pos x="T10" y="T11"/>
              </a:cxn>
            </a:cxnLst>
            <a:rect l="0" t="0" r="r" b="b"/>
            <a:pathLst>
              <a:path w="2951" h="820">
                <a:moveTo>
                  <a:pt x="0" y="820"/>
                </a:moveTo>
                <a:lnTo>
                  <a:pt x="0" y="820"/>
                </a:lnTo>
                <a:lnTo>
                  <a:pt x="2951" y="820"/>
                </a:lnTo>
                <a:lnTo>
                  <a:pt x="2951" y="0"/>
                </a:lnTo>
                <a:lnTo>
                  <a:pt x="0" y="0"/>
                </a:lnTo>
                <a:lnTo>
                  <a:pt x="0" y="820"/>
                </a:lnTo>
                <a:close/>
              </a:path>
            </a:pathLst>
          </a:custGeom>
          <a:solidFill>
            <a:schemeClr val="tx1"/>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cxnSp>
        <p:nvCxnSpPr>
          <p:cNvPr id="12" name="Straight Connector 11"/>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mod="1">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Biograph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13"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9" name="Content Placeholder 8"/>
          <p:cNvSpPr>
            <a:spLocks noGrp="1"/>
          </p:cNvSpPr>
          <p:nvPr>
            <p:ph sz="quarter" idx="14"/>
          </p:nvPr>
        </p:nvSpPr>
        <p:spPr>
          <a:xfrm>
            <a:off x="457200" y="1524000"/>
            <a:ext cx="1524000" cy="1905000"/>
          </a:xfrm>
          <a:solidFill>
            <a:srgbClr val="D8D7DF"/>
          </a:solidFill>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Text Placeholder 11"/>
          <p:cNvSpPr>
            <a:spLocks noGrp="1"/>
          </p:cNvSpPr>
          <p:nvPr>
            <p:ph type="body" sz="quarter" idx="15" hasCustomPrompt="1"/>
          </p:nvPr>
        </p:nvSpPr>
        <p:spPr>
          <a:xfrm>
            <a:off x="2133600" y="1524000"/>
            <a:ext cx="6553200" cy="4572000"/>
          </a:xfrm>
        </p:spPr>
        <p:txBody>
          <a:bodyPr/>
          <a:lstStyle>
            <a:lvl1pPr>
              <a:spcBef>
                <a:spcPct val="0"/>
              </a:spcBef>
              <a:spcAft>
                <a:spcPts val="1000"/>
              </a:spcAft>
              <a:defRPr lang="en-US" smtClean="0"/>
            </a:lvl1pPr>
            <a:lvl2pPr>
              <a:spcBef>
                <a:spcPct val="0"/>
              </a:spcBef>
              <a:spcAft>
                <a:spcPts val="400"/>
              </a:spcAft>
              <a:defRPr lang="en-US" smtClean="0"/>
            </a:lvl2pPr>
            <a:lvl3pPr>
              <a:spcBef>
                <a:spcPct val="0"/>
              </a:spcBef>
              <a:spcAft>
                <a:spcPts val="400"/>
              </a:spcAft>
              <a:buFont typeface="Wingdings" pitchFamily="2" charset="2"/>
              <a:buChar char="§"/>
              <a:defRPr lang="en-US" smtClean="0"/>
            </a:lvl3pPr>
            <a:lvl4pPr marL="457200" indent="-228600">
              <a:buClr>
                <a:schemeClr val="tx2"/>
              </a:buClr>
              <a:buFont typeface="Wingdings" pitchFamily="2" charset="2"/>
              <a:buChar char=""/>
              <a:defRPr/>
            </a:lvl4pPr>
            <a:lvl5pPr>
              <a:buFont typeface="Arial" pitchFamily="34" charset="0"/>
              <a:buChar char="˗"/>
              <a:defRPr/>
            </a:lvl5pPr>
          </a:lstStyle>
          <a:p>
            <a:pPr lvl="0"/>
            <a:r>
              <a:rPr lang="en-US" smtClean="0"/>
              <a:t>This layout provides specific paragraph formatting to provide hierarchy when users have extensive body copy, and less levels of bullets. Paragraphs have specific formatting so users do not need to use double-returns. </a:t>
            </a:r>
          </a:p>
          <a:p>
            <a:pPr lvl="1"/>
            <a:r>
              <a:rPr lang="en-US" smtClean="0"/>
              <a:t>Subheading</a:t>
            </a:r>
          </a:p>
          <a:p>
            <a:pPr lvl="2"/>
            <a:r>
              <a:rPr lang="en-US" smtClean="0"/>
              <a:t>Third level</a:t>
            </a:r>
          </a:p>
          <a:p>
            <a:pPr lvl="3"/>
            <a:r>
              <a:rPr lang="en-US" smtClean="0"/>
              <a:t>Fourth level</a:t>
            </a:r>
          </a:p>
          <a:p>
            <a:pPr lvl="4"/>
            <a:r>
              <a:rPr lang="en-US" smtClean="0"/>
              <a:t>Fifth level</a:t>
            </a:r>
          </a:p>
          <a:p>
            <a:pPr lvl="5"/>
            <a:r>
              <a:rPr lang="en-US" smtClean="0"/>
              <a:t>Sixth level</a:t>
            </a:r>
          </a:p>
          <a:p>
            <a:pPr lvl="6"/>
            <a:r>
              <a:rPr lang="en-US" smtClean="0"/>
              <a:t>Seventh level</a:t>
            </a:r>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baseline="0"/>
            </a:lvl1p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8"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10" name="Content Placeholder 2"/>
          <p:cNvSpPr>
            <a:spLocks noGrp="1"/>
          </p:cNvSpPr>
          <p:nvPr>
            <p:ph idx="1"/>
          </p:nvPr>
        </p:nvSpPr>
        <p:spPr>
          <a:xfrm>
            <a:off x="457200" y="1524000"/>
            <a:ext cx="8229600" cy="4572000"/>
          </a:xfrm>
        </p:spPr>
        <p:txBody>
          <a:bodyPr/>
          <a:lstStyle>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1" name="Straight Connector 10"/>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and Content with Numbers">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5" name="Footer Placeholder 4"/>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12"/>
          </p:nvPr>
        </p:nvSpPr>
        <p:spPr/>
        <p:txBody>
          <a:bodyPr/>
          <a:lstStyle/>
          <a:p>
            <a:fld id="{2083E393-C0BF-4ED8-8545-7E4C90AFF831}" type="slidenum">
              <a:rPr lang="en-US" smtClean="0"/>
              <a:t>‹#›</a:t>
            </a:fld>
            <a:endParaRPr lang="en-US"/>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sp>
        <p:nvSpPr>
          <p:cNvPr id="8" name="Content Placeholder 2"/>
          <p:cNvSpPr>
            <a:spLocks noGrp="1"/>
          </p:cNvSpPr>
          <p:nvPr>
            <p:ph idx="1"/>
          </p:nvPr>
        </p:nvSpPr>
        <p:spPr>
          <a:xfrm>
            <a:off x="457200" y="1524000"/>
            <a:ext cx="8229600" cy="4572000"/>
          </a:xfrm>
        </p:spPr>
        <p:txBody>
          <a:bodyPr/>
          <a:lstStyle>
            <a:lvl3pPr marL="233363" indent="-233363">
              <a:buFont typeface="+mj-lt"/>
              <a:buAutoNum type="arabicPeriod"/>
              <a:defRPr/>
            </a:lvl3pPr>
            <a:lvl5pPr>
              <a:defRPr baseline="0"/>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cxnSp>
        <p:nvCxnSpPr>
          <p:cNvPr id="10" name="Straight Connector 9"/>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allout Box">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Content Placeholder 6"/>
          <p:cNvSpPr>
            <a:spLocks noGrp="1"/>
          </p:cNvSpPr>
          <p:nvPr>
            <p:ph sz="quarter" idx="13"/>
          </p:nvPr>
        </p:nvSpPr>
        <p:spPr>
          <a:xfrm>
            <a:off x="457200" y="1524000"/>
            <a:ext cx="4876800" cy="4572000"/>
          </a:xfrm>
        </p:spPr>
        <p:txBody>
          <a:bodyPr/>
          <a:lstStyle>
            <a:lvl5pPr>
              <a:defRPr/>
            </a:lvl5pPr>
            <a:lvl6pPr>
              <a:defRPr/>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2" name="Content Placeholder 11"/>
          <p:cNvSpPr>
            <a:spLocks noGrp="1"/>
          </p:cNvSpPr>
          <p:nvPr>
            <p:ph sz="quarter" idx="16"/>
          </p:nvPr>
        </p:nvSpPr>
        <p:spPr>
          <a:xfrm>
            <a:off x="5486400" y="1219200"/>
            <a:ext cx="3200400" cy="4038600"/>
          </a:xfrm>
          <a:solidFill>
            <a:srgbClr val="D8D7DF"/>
          </a:solidFill>
        </p:spPr>
        <p:txBody>
          <a:bodyPr/>
          <a:lstStyle/>
          <a:p>
            <a:pPr lvl="0"/>
            <a:r>
              <a:rPr lang="en-US" altLang="zh-CN" smtClean="0"/>
              <a:t>Click to edit Master text styles</a:t>
            </a:r>
          </a:p>
        </p:txBody>
      </p:sp>
      <p:sp>
        <p:nvSpPr>
          <p:cNvPr id="14" name="Text Placeholder 13"/>
          <p:cNvSpPr>
            <a:spLocks noGrp="1"/>
          </p:cNvSpPr>
          <p:nvPr>
            <p:ph type="body" sz="quarter" idx="17"/>
          </p:nvPr>
        </p:nvSpPr>
        <p:spPr>
          <a:xfrm>
            <a:off x="5791200" y="1524000"/>
            <a:ext cx="2590800" cy="3429000"/>
          </a:xfrm>
        </p:spPr>
        <p:txBody>
          <a:bodyPr/>
          <a:lstStyle>
            <a:lvl1pPr>
              <a:spcBef>
                <a:spcPct val="0"/>
              </a:spcBef>
              <a:spcAft>
                <a:spcPts val="1000"/>
              </a:spcAft>
              <a:defRPr baseline="0">
                <a:solidFill>
                  <a:schemeClr val="accent1"/>
                </a:solidFill>
                <a:latin typeface="Arial" pitchFamily="34" charset="0"/>
              </a:defRPr>
            </a:lvl1pPr>
            <a:lvl2pPr>
              <a:spcAft>
                <a:spcPts val="400"/>
              </a:spcAft>
              <a:defRPr sz="1200"/>
            </a:lvl2pPr>
          </a:lstStyle>
          <a:p>
            <a:pPr lvl="0"/>
            <a:r>
              <a:rPr lang="en-US" altLang="zh-CN" smtClean="0"/>
              <a:t>Click to edit Master text styles</a:t>
            </a:r>
          </a:p>
          <a:p>
            <a:pPr lvl="1"/>
            <a:r>
              <a:rPr lang="en-US" altLang="zh-CN" smtClean="0"/>
              <a:t>Second level</a:t>
            </a:r>
          </a:p>
        </p:txBody>
      </p:sp>
      <p:sp>
        <p:nvSpPr>
          <p:cNvPr id="11" name="Text Placeholder 12"/>
          <p:cNvSpPr>
            <a:spLocks noGrp="1"/>
          </p:cNvSpPr>
          <p:nvPr>
            <p:ph type="body" sz="quarter" idx="18"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9" name="Straight Connector 8"/>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Content Placeholder 6"/>
          <p:cNvSpPr>
            <a:spLocks noGrp="1"/>
          </p:cNvSpPr>
          <p:nvPr>
            <p:ph sz="quarter" idx="13"/>
          </p:nvPr>
        </p:nvSpPr>
        <p:spPr>
          <a:xfrm>
            <a:off x="457200" y="1524000"/>
            <a:ext cx="3962400" cy="4572000"/>
          </a:xfrm>
        </p:spPr>
        <p:txBody>
          <a:bodyPr/>
          <a:lstStyle>
            <a:lvl5pPr>
              <a:defRPr/>
            </a:lvl5pPr>
            <a:lvl6pPr>
              <a:defRPr baseline="0"/>
            </a:lvl6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9" name="Text Placeholder 8"/>
          <p:cNvSpPr>
            <a:spLocks noGrp="1"/>
          </p:cNvSpPr>
          <p:nvPr>
            <p:ph type="body" sz="quarter" idx="14"/>
          </p:nvPr>
        </p:nvSpPr>
        <p:spPr>
          <a:xfrm>
            <a:off x="4648200" y="1524000"/>
            <a:ext cx="4038600" cy="45720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11" name="Text Placeholder 12"/>
          <p:cNvSpPr>
            <a:spLocks noGrp="1"/>
          </p:cNvSpPr>
          <p:nvPr>
            <p:ph type="body" sz="quarter" idx="15"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8" name="Straight Connector 7"/>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Quot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8" name="Text Placeholder 7"/>
          <p:cNvSpPr>
            <a:spLocks noGrp="1"/>
          </p:cNvSpPr>
          <p:nvPr>
            <p:ph type="body" sz="quarter" idx="16" hasCustomPrompt="1"/>
          </p:nvPr>
        </p:nvSpPr>
        <p:spPr>
          <a:xfrm>
            <a:off x="457200" y="1524000"/>
            <a:ext cx="8229600" cy="4572000"/>
          </a:xfrm>
        </p:spPr>
        <p:txBody>
          <a:bodyPr/>
          <a:lstStyle>
            <a:lvl1pPr>
              <a:lnSpc>
                <a:spcPts val="4400"/>
              </a:lnSpc>
              <a:spcBef>
                <a:spcPct val="0"/>
              </a:spcBef>
              <a:spcAft>
                <a:spcPct val="0"/>
              </a:spcAft>
              <a:defRPr sz="3900" b="0" i="0" baseline="0"/>
            </a:lvl1pPr>
          </a:lstStyle>
          <a:p>
            <a:pPr lvl="0"/>
            <a:r>
              <a:rPr lang="en-US" smtClean="0"/>
              <a:t>“Click to edit Master text styles</a:t>
            </a:r>
          </a:p>
        </p:txBody>
      </p:sp>
      <p:sp>
        <p:nvSpPr>
          <p:cNvPr id="9"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7" name="Straight Connector 6"/>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en-US"/>
          </a:p>
        </p:txBody>
      </p:sp>
      <p:sp>
        <p:nvSpPr>
          <p:cNvPr id="4" name="Footer Placeholder 3"/>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5" name="Slide Number Placeholder 4"/>
          <p:cNvSpPr>
            <a:spLocks noGrp="1"/>
          </p:cNvSpPr>
          <p:nvPr>
            <p:ph type="sldNum" sz="quarter" idx="12"/>
          </p:nvPr>
        </p:nvSpPr>
        <p:spPr/>
        <p:txBody>
          <a:bodyPr/>
          <a:lstStyle/>
          <a:p>
            <a:fld id="{2083E393-C0BF-4ED8-8545-7E4C90AFF831}" type="slidenum">
              <a:rPr lang="en-US" smtClean="0"/>
              <a:t>‹#›</a:t>
            </a:fld>
            <a:endParaRPr lang="en-US"/>
          </a:p>
        </p:txBody>
      </p:sp>
      <p:sp>
        <p:nvSpPr>
          <p:cNvPr id="7" name="Text Placeholder 12"/>
          <p:cNvSpPr>
            <a:spLocks noGrp="1"/>
          </p:cNvSpPr>
          <p:nvPr>
            <p:ph type="body" sz="quarter" idx="13" hasCustomPrompt="1"/>
          </p:nvPr>
        </p:nvSpPr>
        <p:spPr>
          <a:xfrm>
            <a:off x="457200" y="800239"/>
            <a:ext cx="8229600" cy="276999"/>
          </a:xfrm>
        </p:spPr>
        <p:txBody>
          <a:bodyPr/>
          <a:lstStyle>
            <a:lvl1pPr>
              <a:defRPr sz="1800" b="0" baseline="0">
                <a:solidFill>
                  <a:schemeClr val="tx1"/>
                </a:solidFill>
              </a:defRPr>
            </a:lvl1pPr>
          </a:lstStyle>
          <a:p>
            <a:pPr lvl="0"/>
            <a:r>
              <a:rPr lang="en-US" smtClean="0"/>
              <a:t>Subheading here</a:t>
            </a:r>
            <a:endParaRPr lang="en-US"/>
          </a:p>
        </p:txBody>
      </p:sp>
      <p:cxnSp>
        <p:nvCxnSpPr>
          <p:cNvPr id="6" name="Straight Connector 5"/>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a:t>
            </a:fld>
            <a:endParaRPr lang="en-US"/>
          </a:p>
        </p:txBody>
      </p:sp>
      <p:cxnSp>
        <p:nvCxnSpPr>
          <p:cNvPr id="5" name="Straight Connector 4"/>
          <p:cNvCxnSpPr/>
          <p:nvPr userDrawn="1"/>
        </p:nvCxnSpPr>
        <p:spPr>
          <a:xfrm>
            <a:off x="457200" y="6248400"/>
            <a:ext cx="82296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userDrawn="1"/>
        </p:nvPicPr>
        <p:blipFill>
          <a:blip r:embed="rId1"/>
          <a:stretch>
            <a:fillRect/>
          </a:stretch>
        </p:blipFill>
        <p:spPr>
          <a:xfrm>
            <a:off x="6675343" y="6300216"/>
            <a:ext cx="1782857" cy="347429"/>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ags" Target="../tags/tag1.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TextBox 7"/>
          <p:cNvSpPr txBox="1"/>
          <p:nvPr userDrawn="1">
            <p:custDataLst>
              <p:tags r:id="rId16"/>
            </p:custDataLst>
          </p:nvPr>
        </p:nvSpPr>
        <p:spPr>
          <a:xfrm rot="19906912">
            <a:off x="243577" y="3029257"/>
            <a:ext cx="8514068" cy="1107996"/>
          </a:xfrm>
          <a:prstGeom prst="rect">
            <a:avLst/>
          </a:prstGeom>
          <a:noFill/>
        </p:spPr>
        <p:txBody>
          <a:bodyPr wrap="square"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6600" b="1" baseline="0" smtClean="0">
                <a:solidFill>
                  <a:srgbClr val="C0C0C0"/>
                </a:solidFill>
              </a:rPr>
              <a:t> </a:t>
            </a:r>
            <a:endParaRPr lang="en-GB" b="1">
              <a:solidFill>
                <a:srgbClr val="C0C0C0"/>
              </a:solidFill>
            </a:endParaRPr>
          </a:p>
        </p:txBody>
      </p:sp>
      <p:sp>
        <p:nvSpPr>
          <p:cNvPr id="2" name="Title Placeholder 1"/>
          <p:cNvSpPr>
            <a:spLocks noGrp="1"/>
          </p:cNvSpPr>
          <p:nvPr>
            <p:ph type="title"/>
          </p:nvPr>
        </p:nvSpPr>
        <p:spPr>
          <a:xfrm>
            <a:off x="457200" y="457200"/>
            <a:ext cx="8229600" cy="307777"/>
          </a:xfrm>
          <a:prstGeom prst="rect">
            <a:avLst/>
          </a:prstGeom>
        </p:spPr>
        <p:txBody>
          <a:bodyPr vert="horz" lIns="0" tIns="0" rIns="0" bIns="0" rtlCol="0" anchor="t" anchorCtr="0">
            <a:normAutofit/>
          </a:bodyPr>
          <a:lstStyle/>
          <a:p>
            <a:r>
              <a:rPr lang="en-US" altLang="zh-CN" smtClean="0"/>
              <a:t>Click to edit Master title style</a:t>
            </a:r>
            <a:endParaRPr lang="en-US"/>
          </a:p>
        </p:txBody>
      </p:sp>
      <p:sp>
        <p:nvSpPr>
          <p:cNvPr id="3" name="Text Placeholder 2"/>
          <p:cNvSpPr>
            <a:spLocks noGrp="1"/>
          </p:cNvSpPr>
          <p:nvPr>
            <p:ph type="body" idx="1"/>
          </p:nvPr>
        </p:nvSpPr>
        <p:spPr>
          <a:xfrm>
            <a:off x="457200" y="1524000"/>
            <a:ext cx="8229600" cy="4572000"/>
          </a:xfrm>
          <a:prstGeom prst="rect">
            <a:avLst/>
          </a:prstGeom>
        </p:spPr>
        <p:txBody>
          <a:bodyPr vert="horz" lIns="0" tIns="0" rIns="0" bIns="0" rtlCol="0">
            <a:noAutofit/>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5" name="Footer Placeholder 4 Copyright"/>
          <p:cNvSpPr>
            <a:spLocks noGrp="1"/>
          </p:cNvSpPr>
          <p:nvPr>
            <p:ph type="ftr" sz="quarter" idx="3"/>
          </p:nvPr>
        </p:nvSpPr>
        <p:spPr>
          <a:xfrm>
            <a:off x="457199" y="6400800"/>
            <a:ext cx="5277853" cy="92333"/>
          </a:xfrm>
          <a:prstGeom prst="rect">
            <a:avLst/>
          </a:prstGeom>
        </p:spPr>
        <p:txBody>
          <a:bodyPr vert="horz" wrap="square" lIns="0" tIns="0" rIns="0" bIns="0" rtlCol="0" anchor="t" anchorCtr="0">
            <a:spAutoFit/>
          </a:bodyPr>
          <a:lstStyle>
            <a:defPPr>
              <a:defRPr lang="en-US"/>
            </a:defPPr>
            <a:lvl1pPr marL="0" algn="l"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2017 Willis Towers Watson. All rights reserved. Proprietary and Confidential. For Willis Towers Watson and Willis Towers Watson client use only.</a:t>
            </a:r>
            <a:endParaRPr lang="en-US"/>
          </a:p>
        </p:txBody>
      </p:sp>
      <p:sp>
        <p:nvSpPr>
          <p:cNvPr id="6" name="Slide Number Placeholder 5"/>
          <p:cNvSpPr>
            <a:spLocks noGrp="1"/>
          </p:cNvSpPr>
          <p:nvPr>
            <p:ph type="sldNum" sz="quarter" idx="4"/>
          </p:nvPr>
        </p:nvSpPr>
        <p:spPr>
          <a:xfrm>
            <a:off x="8305800" y="6400800"/>
            <a:ext cx="381000" cy="138499"/>
          </a:xfrm>
          <a:prstGeom prst="rect">
            <a:avLst/>
          </a:prstGeom>
        </p:spPr>
        <p:txBody>
          <a:bodyPr vert="horz" wrap="square" lIns="0" tIns="0" rIns="0" bIns="0" rtlCol="0" anchor="t" anchorCtr="0">
            <a:sp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083E393-C0BF-4ED8-8545-7E4C90AFF83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92" r:id="rId2"/>
    <p:sldLayoutId id="2147483693"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Lst>
  <p:transition/>
  <p:timing/>
  <p:hf hdr="0" dt="0"/>
  <p:txStyles>
    <p:titleStyle>
      <a:lvl1pPr algn="l" defTabSz="914400" rtl="0" eaLnBrk="1" latinLnBrk="0" hangingPunct="1">
        <a:spcBef>
          <a:spcPct val="0"/>
        </a:spcBef>
        <a:buNone/>
        <a:defRPr sz="2000" b="1" kern="1200" baseline="0">
          <a:solidFill>
            <a:srgbClr val="70208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image" Target="../media/image4.jpeg" /><Relationship Id="rId4"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chart" Target="../charts/chart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chart" Target="../charts/chart2.xml" /><Relationship Id="rId3" Type="http://schemas.openxmlformats.org/officeDocument/2006/relationships/chart" Target="../charts/chart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chart" Target="../charts/chart4.xml" /><Relationship Id="rId3" Type="http://schemas.openxmlformats.org/officeDocument/2006/relationships/chart" Target="../charts/chart5.xml" /><Relationship Id="rId4" Type="http://schemas.openxmlformats.org/officeDocument/2006/relationships/chart" Target="../charts/chart6.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5.jpe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0411011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7" name="Text Placeholder 6"/>
          <p:cNvSpPr>
            <a:spLocks noGrp="1"/>
          </p:cNvSpPr>
          <p:nvPr>
            <p:ph type="body" sz="quarter" idx="12"/>
          </p:nvPr>
        </p:nvSpPr>
        <p:spPr/>
        <p:txBody>
          <a:bodyPr/>
          <a:lstStyle/>
          <a:p>
            <a:r>
              <a:rPr lang="en-US" altLang="zh-CN" smtClean="0"/>
              <a:t>2017</a:t>
            </a:r>
            <a:r>
              <a:rPr lang="zh-CN" altLang="en-US" smtClean="0"/>
              <a:t>年</a:t>
            </a:r>
            <a:r>
              <a:rPr lang="en-US" altLang="zh-CN"/>
              <a:t>8</a:t>
            </a:r>
            <a:r>
              <a:rPr lang="zh-CN" altLang="en-US" smtClean="0"/>
              <a:t>月</a:t>
            </a:r>
            <a:endParaRPr lang="zh-CN" altLang="en-US"/>
          </a:p>
        </p:txBody>
      </p:sp>
      <p:sp>
        <p:nvSpPr>
          <p:cNvPr id="3" name="Title 2"/>
          <p:cNvSpPr>
            <a:spLocks noGrp="1"/>
          </p:cNvSpPr>
          <p:nvPr>
            <p:ph type="title"/>
          </p:nvPr>
        </p:nvSpPr>
        <p:spPr/>
        <p:txBody>
          <a:bodyPr/>
          <a:lstStyle/>
          <a:p>
            <a:r>
              <a:rPr lang="zh-CN" altLang="en-US" smtClean="0"/>
              <a:t>宏观与微观激励模式研究报告</a:t>
            </a:r>
            <a:endParaRPr lang="zh-CN" altLang="en-US"/>
          </a:p>
        </p:txBody>
      </p:sp>
      <p:sp>
        <p:nvSpPr>
          <p:cNvPr id="4" name="Footer Placeholder 3"/>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8" name="Text Placeholder 7"/>
          <p:cNvSpPr>
            <a:spLocks noGrp="1"/>
          </p:cNvSpPr>
          <p:nvPr>
            <p:ph type="body" sz="quarter" idx="13"/>
          </p:nvPr>
        </p:nvSpPr>
        <p:spPr/>
        <p:txBody>
          <a:bodyPr anchor="t"/>
          <a:lstStyle/>
          <a:p>
            <a:r>
              <a:rPr lang="zh-CN" altLang="en-US" sz="1600" smtClean="0"/>
              <a:t>致：海尔集团</a:t>
            </a:r>
            <a:endParaRPr lang="zh-CN" altLang="en-US" sz="1600"/>
          </a:p>
        </p:txBody>
      </p:sp>
      <p:sp>
        <p:nvSpPr>
          <p:cNvPr id="6" name="Path"/>
          <p:cNvSpPr/>
          <p:nvPr/>
        </p:nvSpPr>
        <p:spPr>
          <a:xfrm>
            <a:off x="449263" y="6569045"/>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rtlCol="0" anchor="t" anchorCtr="0"/>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en-GB" sz="700">
              <a:solidFill>
                <a:schemeClr val="tx1"/>
              </a:solidFill>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nvPr>
        </p:nvSpPr>
        <p:spPr/>
        <p:txBody>
          <a:bodyPr/>
          <a:lstStyle/>
          <a:p>
            <a:r>
              <a:rPr lang="zh-CN" altLang="en-US"/>
              <a:t>声明</a:t>
            </a:r>
          </a:p>
        </p:txBody>
      </p:sp>
      <p:sp>
        <p:nvSpPr>
          <p:cNvPr id="11"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2" name="Text Placeholder 1"/>
          <p:cNvSpPr>
            <a:spLocks noGrp="1"/>
          </p:cNvSpPr>
          <p:nvPr>
            <p:ph type="body" sz="quarter" idx="13"/>
          </p:nvPr>
        </p:nvSpPr>
        <p:spPr/>
        <p:txBody>
          <a:bodyPr/>
          <a:lstStyle/>
          <a:p>
            <a:endParaRPr lang="zh-CN" altLang="en-US"/>
          </a:p>
        </p:txBody>
      </p:sp>
      <p:sp>
        <p:nvSpPr>
          <p:cNvPr id="9" name="内容占位符 8"/>
          <p:cNvSpPr>
            <a:spLocks noGrp="1"/>
          </p:cNvSpPr>
          <p:nvPr>
            <p:ph idx="1"/>
          </p:nvPr>
        </p:nvSpPr>
        <p:spPr>
          <a:ln>
            <a:noFill/>
          </a:ln>
        </p:spPr>
        <p:txBody>
          <a:bodyPr/>
          <a:lstStyle/>
          <a:p>
            <a:pPr lvl="2">
              <a:spcBef>
                <a:spcPts val="600"/>
              </a:spcBef>
              <a:spcAft>
                <a:spcPts val="600"/>
              </a:spcAft>
            </a:pPr>
            <a:r>
              <a:rPr lang="zh-CN" altLang="en-US" smtClean="0"/>
              <a:t>本文件所</a:t>
            </a:r>
            <a:r>
              <a:rPr lang="zh-CN" altLang="en-US"/>
              <a:t>涉及的一切内容均为商业</a:t>
            </a:r>
            <a:r>
              <a:rPr lang="zh-CN" altLang="en-US" smtClean="0"/>
              <a:t>机密</a:t>
            </a:r>
            <a:r>
              <a:rPr lang="zh-CN" altLang="en-US"/>
              <a:t>，</a:t>
            </a:r>
            <a:r>
              <a:rPr lang="zh-CN" altLang="en-US" smtClean="0"/>
              <a:t>其</a:t>
            </a:r>
            <a:r>
              <a:rPr lang="zh-CN" altLang="en-US"/>
              <a:t>版权</a:t>
            </a:r>
            <a:r>
              <a:rPr lang="zh-CN" altLang="en-US" smtClean="0"/>
              <a:t>归韦莱韬悦所有</a:t>
            </a:r>
            <a:r>
              <a:rPr lang="zh-CN" altLang="en-US"/>
              <a:t>。在</a:t>
            </a:r>
            <a:r>
              <a:rPr lang="zh-CN" altLang="en-US" smtClean="0"/>
              <a:t>获得韦莱韬悦书面</a:t>
            </a:r>
            <a:r>
              <a:rPr lang="zh-CN" altLang="en-US"/>
              <a:t>同意</a:t>
            </a:r>
            <a:r>
              <a:rPr lang="zh-CN" altLang="en-US" smtClean="0"/>
              <a:t>之前，本</a:t>
            </a:r>
            <a:r>
              <a:rPr lang="zh-CN" altLang="en-US"/>
              <a:t>文件</a:t>
            </a:r>
            <a:r>
              <a:rPr lang="zh-CN" altLang="en-US" smtClean="0"/>
              <a:t>的</a:t>
            </a:r>
            <a:r>
              <a:rPr lang="zh-CN" altLang="en-US"/>
              <a:t>任何部分都不可被复制、影印、或以电子版本方式进行复制等。 </a:t>
            </a:r>
          </a:p>
          <a:p>
            <a:pPr lvl="2">
              <a:spcBef>
                <a:spcPts val="600"/>
              </a:spcBef>
              <a:spcAft>
                <a:spcPts val="600"/>
              </a:spcAft>
            </a:pPr>
            <a:r>
              <a:rPr lang="zh-CN" altLang="en-US" smtClean="0"/>
              <a:t>韦莱韬悦客户</a:t>
            </a:r>
            <a:r>
              <a:rPr lang="zh-CN" altLang="en-US"/>
              <a:t>不应以任何形式将其中的内容透露给第三方。在未</a:t>
            </a:r>
            <a:r>
              <a:rPr lang="zh-CN" altLang="en-US" smtClean="0"/>
              <a:t>取得韦莱韬悦的</a:t>
            </a:r>
            <a:r>
              <a:rPr lang="zh-CN" altLang="en-US"/>
              <a:t>书面同意</a:t>
            </a:r>
            <a:r>
              <a:rPr lang="zh-CN" altLang="en-US" smtClean="0"/>
              <a:t>前，韦莱韬悦客户</a:t>
            </a:r>
            <a:r>
              <a:rPr lang="zh-CN" altLang="en-US"/>
              <a:t>不能将</a:t>
            </a:r>
            <a:r>
              <a:rPr lang="zh-CN" altLang="en-US" smtClean="0"/>
              <a:t>源于韦莱韬悦的</a:t>
            </a:r>
            <a:r>
              <a:rPr lang="zh-CN" altLang="en-US"/>
              <a:t>概念、构思、工具、方法论等用于任何商业用途。 </a:t>
            </a:r>
          </a:p>
          <a:p>
            <a:pPr lvl="2">
              <a:spcBef>
                <a:spcPts val="600"/>
              </a:spcBef>
              <a:spcAft>
                <a:spcPts val="600"/>
              </a:spcAft>
            </a:pPr>
            <a:r>
              <a:rPr lang="zh-CN" altLang="en-US"/>
              <a:t>对于</a:t>
            </a:r>
            <a:r>
              <a:rPr lang="zh-CN" altLang="en-US" smtClean="0"/>
              <a:t>本</a:t>
            </a:r>
            <a:r>
              <a:rPr lang="zh-CN" altLang="en-US"/>
              <a:t>文件</a:t>
            </a:r>
            <a:r>
              <a:rPr lang="zh-CN" altLang="en-US" smtClean="0"/>
              <a:t>中</a:t>
            </a:r>
            <a:r>
              <a:rPr lang="zh-CN" altLang="en-US"/>
              <a:t>所提出的具名</a:t>
            </a:r>
            <a:r>
              <a:rPr lang="zh-CN" altLang="en-US" smtClean="0"/>
              <a:t>客户</a:t>
            </a:r>
            <a:r>
              <a:rPr lang="zh-CN" altLang="en-US"/>
              <a:t>，</a:t>
            </a:r>
            <a:r>
              <a:rPr lang="zh-CN" altLang="en-US" smtClean="0"/>
              <a:t>未经韦莱韬悦书面许可，韦莱韬悦客户</a:t>
            </a:r>
            <a:r>
              <a:rPr lang="zh-CN" altLang="en-US"/>
              <a:t>不应与其就项目相关内容进行联系。 </a:t>
            </a:r>
          </a:p>
          <a:p>
            <a:pPr lvl="2">
              <a:spcBef>
                <a:spcPts val="600"/>
              </a:spcBef>
              <a:spcAft>
                <a:spcPts val="600"/>
              </a:spcAft>
            </a:pPr>
            <a:r>
              <a:rPr lang="zh-CN" altLang="en-US" smtClean="0"/>
              <a:t>本</a:t>
            </a:r>
            <a:r>
              <a:rPr lang="zh-CN" altLang="en-US"/>
              <a:t>文件</a:t>
            </a:r>
            <a:r>
              <a:rPr lang="zh-CN" altLang="en-US" smtClean="0"/>
              <a:t>仅</a:t>
            </a:r>
            <a:r>
              <a:rPr lang="zh-CN" altLang="en-US"/>
              <a:t>提供</a:t>
            </a:r>
            <a:r>
              <a:rPr lang="zh-CN" altLang="en-US" smtClean="0"/>
              <a:t>给韦莱韬悦客户</a:t>
            </a:r>
            <a:r>
              <a:rPr lang="zh-CN" altLang="en-US"/>
              <a:t>与本项目相关人员</a:t>
            </a:r>
            <a:r>
              <a:rPr lang="zh-CN" altLang="en-US" smtClean="0"/>
              <a:t>使用</a:t>
            </a:r>
            <a:r>
              <a:rPr lang="zh-CN" altLang="en-US"/>
              <a:t>，</a:t>
            </a:r>
            <a:r>
              <a:rPr lang="zh-CN" altLang="en-US" smtClean="0"/>
              <a:t>不</a:t>
            </a:r>
            <a:r>
              <a:rPr lang="zh-CN" altLang="en-US"/>
              <a:t>应在以上范围外展示和传阅。如果当中涉及的方案未</a:t>
            </a:r>
            <a:r>
              <a:rPr lang="zh-CN" altLang="en-US" smtClean="0"/>
              <a:t>被韦莱韬悦客户采用，请韦莱韬悦客户</a:t>
            </a:r>
            <a:r>
              <a:rPr lang="zh-CN" altLang="en-US"/>
              <a:t>将</a:t>
            </a:r>
            <a:r>
              <a:rPr lang="zh-CN" altLang="en-US" smtClean="0"/>
              <a:t>本文件及其</a:t>
            </a:r>
            <a:r>
              <a:rPr lang="zh-CN" altLang="en-US"/>
              <a:t>拷贝件进行销毁</a:t>
            </a:r>
            <a:r>
              <a:rPr lang="en-US" altLang="zh-CN" smtClean="0"/>
              <a:t>,</a:t>
            </a:r>
            <a:r>
              <a:rPr lang="zh-CN" altLang="en-US" smtClean="0"/>
              <a:t>，且</a:t>
            </a:r>
            <a:r>
              <a:rPr lang="zh-CN" altLang="en-US"/>
              <a:t>不保留任何形式的拷贝。 </a:t>
            </a:r>
          </a:p>
          <a:p>
            <a:pPr lvl="2">
              <a:spcBef>
                <a:spcPts val="600"/>
              </a:spcBef>
              <a:spcAft>
                <a:spcPts val="600"/>
              </a:spcAft>
            </a:pPr>
            <a:r>
              <a:rPr lang="zh-CN" altLang="en-US" smtClean="0"/>
              <a:t>本</a:t>
            </a:r>
            <a:r>
              <a:rPr lang="zh-CN" altLang="en-US"/>
              <a:t>文件</a:t>
            </a:r>
            <a:r>
              <a:rPr lang="zh-CN" altLang="en-US" smtClean="0"/>
              <a:t>仅</a:t>
            </a:r>
            <a:r>
              <a:rPr lang="zh-CN" altLang="en-US"/>
              <a:t>提供</a:t>
            </a:r>
            <a:r>
              <a:rPr lang="zh-CN" altLang="en-US" smtClean="0"/>
              <a:t>给韦莱韬悦客户</a:t>
            </a:r>
            <a:r>
              <a:rPr lang="zh-CN" altLang="en-US"/>
              <a:t>用于本项目</a:t>
            </a:r>
            <a:r>
              <a:rPr lang="zh-CN" altLang="en-US" smtClean="0"/>
              <a:t>用途，韦莱韬悦不对</a:t>
            </a:r>
            <a:r>
              <a:rPr lang="zh-CN" altLang="en-US"/>
              <a:t>第三方因使用</a:t>
            </a:r>
            <a:r>
              <a:rPr lang="zh-CN" altLang="en-US" smtClean="0"/>
              <a:t>此</a:t>
            </a:r>
            <a:r>
              <a:rPr lang="zh-CN" altLang="en-US"/>
              <a:t>文件</a:t>
            </a:r>
            <a:r>
              <a:rPr lang="zh-CN" altLang="en-US" smtClean="0"/>
              <a:t>中</a:t>
            </a:r>
            <a:r>
              <a:rPr lang="zh-CN" altLang="en-US"/>
              <a:t>的数据和结论而发生的损失承担法律责任</a:t>
            </a:r>
            <a:r>
              <a:rPr lang="zh-CN" altLang="en-US" smtClean="0"/>
              <a:t>。</a:t>
            </a:r>
            <a:endParaRPr lang="en-US" altLang="zh-CN" smtClean="0"/>
          </a:p>
          <a:p>
            <a:pPr lvl="2">
              <a:spcBef>
                <a:spcPts val="600"/>
              </a:spcBef>
              <a:spcAft>
                <a:spcPts val="600"/>
              </a:spcAft>
            </a:pPr>
            <a:r>
              <a:rPr lang="zh-CN" altLang="en-US" b="1" smtClean="0"/>
              <a:t>本文件中实名案例均为韦莱韬悦基于公开市场资料以及市场观察准备</a:t>
            </a:r>
            <a:endParaRPr lang="zh-CN" altLang="en-US" b="1"/>
          </a:p>
          <a:p>
            <a:pPr>
              <a:spcBef>
                <a:spcPts val="600"/>
              </a:spcBef>
              <a:spcAft>
                <a:spcPts val="600"/>
              </a:spcAft>
            </a:pPr>
            <a:endParaRPr lang="en-US" altLang="zh-CN" smtClean="0"/>
          </a:p>
          <a:p>
            <a:pPr>
              <a:spcBef>
                <a:spcPts val="600"/>
              </a:spcBef>
              <a:spcAft>
                <a:spcPts val="600"/>
              </a:spcAft>
            </a:pPr>
            <a:r>
              <a:rPr lang="zh-CN" altLang="en-US" smtClean="0"/>
              <a:t>如</a:t>
            </a:r>
            <a:r>
              <a:rPr lang="zh-CN" altLang="en-US"/>
              <a:t>针对本文件内容有任何问题，请联系：</a:t>
            </a:r>
          </a:p>
          <a:p>
            <a:r>
              <a:rPr lang="zh-CN" altLang="en-US" smtClean="0"/>
              <a:t>刘庆海： </a:t>
            </a:r>
            <a:r>
              <a:rPr lang="en-US" altLang="zh-CN" smtClean="0"/>
              <a:t>138 1814 1816   edward.liu@willistowerswatson.com </a:t>
            </a:r>
          </a:p>
          <a:p>
            <a:r>
              <a:rPr lang="zh-CN" altLang="en-US" smtClean="0"/>
              <a:t>鲁</a:t>
            </a:r>
            <a:r>
              <a:rPr lang="zh-CN" altLang="en-US"/>
              <a:t>康</a:t>
            </a:r>
            <a:r>
              <a:rPr lang="zh-CN" altLang="en-US" smtClean="0"/>
              <a:t>寅： </a:t>
            </a:r>
            <a:r>
              <a:rPr lang="en-US" altLang="zh-CN" smtClean="0"/>
              <a:t>159 2141 5496   andrew.lu@willistowerswatson.com</a:t>
            </a:r>
          </a:p>
        </p:txBody>
      </p:sp>
    </p:spTree>
    <p:extLst>
      <p:ext uri="{BB962C8B-B14F-4D97-AF65-F5344CB8AC3E}">
        <p14:creationId xmlns:p14="http://schemas.microsoft.com/office/powerpoint/2010/main" val="937130454"/>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研究视角：从宏观与微观的维度探讨激励模式</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3</a:t>
            </a:fld>
            <a:endParaRPr lang="en-US"/>
          </a:p>
        </p:txBody>
      </p:sp>
      <p:sp>
        <p:nvSpPr>
          <p:cNvPr id="10" name="Title 1"/>
          <p:cNvSpPr txBox="1"/>
          <p:nvPr/>
        </p:nvSpPr>
        <p:spPr>
          <a:xfrm>
            <a:off x="641660" y="4018106"/>
            <a:ext cx="434105" cy="1332318"/>
          </a:xfrm>
          <a:prstGeom prst="rect">
            <a:avLst/>
          </a:prstGeom>
          <a:solidFill>
            <a:schemeClr val="accent3"/>
          </a:solidFill>
        </p:spPr>
        <p:txBody>
          <a:bodyPr vert="horz" lIns="72000" tIns="0" rIns="72000" bIns="0" rtlCol="0" anchor="ctr" anchorCtr="0">
            <a:noAutofit/>
          </a:bodyPr>
          <a:lstStyle>
            <a:defPPr>
              <a:defRPr lang="en-US"/>
            </a:defPPr>
            <a:lvl1pPr marL="0" algn="ctr"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合伙制</a:t>
            </a:r>
          </a:p>
        </p:txBody>
      </p:sp>
      <p:sp>
        <p:nvSpPr>
          <p:cNvPr id="11" name="Text Placeholder 4"/>
          <p:cNvSpPr txBox="1"/>
          <p:nvPr/>
        </p:nvSpPr>
        <p:spPr>
          <a:xfrm>
            <a:off x="1244702" y="4018106"/>
            <a:ext cx="2654946" cy="1332318"/>
          </a:xfrm>
          <a:prstGeom prst="rect">
            <a:avLst/>
          </a:prstGeom>
          <a:solidFill>
            <a:schemeClr val="accent3">
              <a:lumMod val="40000"/>
              <a:lumOff val="60000"/>
            </a:schemeClr>
          </a:solidFill>
        </p:spPr>
        <p:txBody>
          <a:bodyPr vert="horz" lIns="72000" tIns="0" rIns="72000" bIns="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强调文化认同和利益共享、风险共担，使经营者成为合伙人，一定意义上</a:t>
            </a:r>
            <a:r>
              <a:rPr lang="zh-CN" altLang="en-US" sz="1600" b="1" u="sng" smtClean="0"/>
              <a:t>经营权与所有权的结合</a:t>
            </a:r>
            <a:endParaRPr lang="zh-CN" altLang="en-US" sz="1600" b="1" u="sng"/>
          </a:p>
        </p:txBody>
      </p:sp>
      <p:sp>
        <p:nvSpPr>
          <p:cNvPr id="15" name="Title 1"/>
          <p:cNvSpPr txBox="1"/>
          <p:nvPr/>
        </p:nvSpPr>
        <p:spPr>
          <a:xfrm>
            <a:off x="641661" y="2640754"/>
            <a:ext cx="434104" cy="1184934"/>
          </a:xfrm>
          <a:prstGeom prst="rect">
            <a:avLst/>
          </a:prstGeom>
          <a:solidFill>
            <a:schemeClr val="accent3"/>
          </a:solidFill>
        </p:spPr>
        <p:txBody>
          <a:bodyPr vert="horz" lIns="72000" tIns="0" rIns="72000" bIns="0" rtlCol="0" anchor="ctr" anchorCtr="0">
            <a:noAutofit/>
          </a:bodyPr>
          <a:lstStyle>
            <a:defPPr>
              <a:defRPr lang="en-US"/>
            </a:defPPr>
            <a:lvl1pPr marL="0" algn="ctr"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委托代理制</a:t>
            </a:r>
          </a:p>
        </p:txBody>
      </p:sp>
      <p:sp>
        <p:nvSpPr>
          <p:cNvPr id="16" name="Text Placeholder 4"/>
          <p:cNvSpPr txBox="1"/>
          <p:nvPr/>
        </p:nvSpPr>
        <p:spPr>
          <a:xfrm>
            <a:off x="1244702" y="2640754"/>
            <a:ext cx="2654946" cy="1184934"/>
          </a:xfrm>
          <a:prstGeom prst="rect">
            <a:avLst/>
          </a:prstGeom>
          <a:solidFill>
            <a:schemeClr val="accent3">
              <a:lumMod val="40000"/>
              <a:lumOff val="60000"/>
            </a:schemeClr>
          </a:solidFill>
        </p:spPr>
        <p:txBody>
          <a:bodyPr vert="horz" lIns="72000" tIns="0" rIns="72000" bIns="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u="sng" smtClean="0"/>
              <a:t>经营权与所有权分离</a:t>
            </a:r>
            <a:r>
              <a:rPr lang="zh-CN" altLang="en-US" sz="1400" smtClean="0"/>
              <a:t>，由于信息不对称，出现“委托代理”问题，该模式的重点是通过各种激励约束机制解决委托代理问题</a:t>
            </a:r>
            <a:endParaRPr lang="zh-CN" altLang="en-US" sz="1400"/>
          </a:p>
        </p:txBody>
      </p:sp>
      <p:sp>
        <p:nvSpPr>
          <p:cNvPr id="6" name="Flowchart: Alternate Process 5"/>
          <p:cNvSpPr/>
          <p:nvPr/>
        </p:nvSpPr>
        <p:spPr>
          <a:xfrm>
            <a:off x="641660" y="1465729"/>
            <a:ext cx="3257988" cy="874059"/>
          </a:xfrm>
          <a:prstGeom prst="flowChartAlternateProcess">
            <a:avLst/>
          </a:prstGeom>
          <a:solidFill>
            <a:schemeClr val="accent2">
              <a:lumMod val="40000"/>
              <a:lumOff val="6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ysClr val="windowText" lastClr="000000"/>
                </a:solidFill>
              </a:rPr>
              <a:t>宏观模式</a:t>
            </a:r>
            <a:endParaRPr lang="en-US" altLang="zh-CN" b="1" smtClean="0">
              <a:solidFill>
                <a:sysClr val="windowText" lastClr="000000"/>
              </a:solidFill>
            </a:endParaRPr>
          </a:p>
          <a:p>
            <a:pPr algn="ctr"/>
            <a:r>
              <a:rPr lang="zh-CN" altLang="en-US" sz="1400" smtClean="0">
                <a:solidFill>
                  <a:sysClr val="windowText" lastClr="000000"/>
                </a:solidFill>
              </a:rPr>
              <a:t>从探讨经营权与所有权的相互关系来讨论核心人才的激励驱动</a:t>
            </a:r>
            <a:endParaRPr lang="zh-CN" altLang="en-US" sz="1400">
              <a:solidFill>
                <a:sysClr val="windowText" lastClr="000000"/>
              </a:solidFill>
            </a:endParaRPr>
          </a:p>
        </p:txBody>
      </p:sp>
      <p:sp>
        <p:nvSpPr>
          <p:cNvPr id="21" name="Flowchart: Alternate Process 20"/>
          <p:cNvSpPr/>
          <p:nvPr/>
        </p:nvSpPr>
        <p:spPr>
          <a:xfrm>
            <a:off x="5047812" y="1465729"/>
            <a:ext cx="3257988" cy="874059"/>
          </a:xfrm>
          <a:prstGeom prst="flowChartAlternateProcess">
            <a:avLst/>
          </a:prstGeom>
          <a:solidFill>
            <a:schemeClr val="accent2">
              <a:lumMod val="40000"/>
              <a:lumOff val="6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ysClr val="windowText" lastClr="000000"/>
                </a:solidFill>
              </a:rPr>
              <a:t>微观</a:t>
            </a:r>
            <a:r>
              <a:rPr lang="zh-CN" altLang="en-US" b="1" smtClean="0">
                <a:solidFill>
                  <a:sysClr val="windowText" lastClr="000000"/>
                </a:solidFill>
              </a:rPr>
              <a:t>模式</a:t>
            </a:r>
            <a:endParaRPr lang="en-US" altLang="zh-CN" b="1" smtClean="0">
              <a:solidFill>
                <a:sysClr val="windowText" lastClr="000000"/>
              </a:solidFill>
            </a:endParaRPr>
          </a:p>
          <a:p>
            <a:pPr algn="ctr"/>
            <a:r>
              <a:rPr lang="zh-CN" altLang="en-US" sz="1400" smtClean="0">
                <a:solidFill>
                  <a:sysClr val="windowText" lastClr="000000"/>
                </a:solidFill>
              </a:rPr>
              <a:t>从具体实现机制来探讨核心人员的激励约束以及利益绑定方式</a:t>
            </a:r>
            <a:endParaRPr lang="zh-CN" altLang="en-US" sz="1400">
              <a:solidFill>
                <a:sysClr val="windowText" lastClr="000000"/>
              </a:solidFill>
            </a:endParaRPr>
          </a:p>
        </p:txBody>
      </p:sp>
      <p:sp>
        <p:nvSpPr>
          <p:cNvPr id="22" name="Title 1"/>
          <p:cNvSpPr txBox="1"/>
          <p:nvPr/>
        </p:nvSpPr>
        <p:spPr>
          <a:xfrm>
            <a:off x="5047812" y="2640754"/>
            <a:ext cx="1689164" cy="399786"/>
          </a:xfrm>
          <a:prstGeom prst="rect">
            <a:avLst/>
          </a:prstGeom>
          <a:solidFill>
            <a:schemeClr val="accent3"/>
          </a:solidFill>
        </p:spPr>
        <p:txBody>
          <a:bodyPr vert="horz" lIns="72000" tIns="0" rIns="72000" bIns="0" rtlCol="0" anchor="ctr" anchorCtr="0">
            <a:noAutofit/>
          </a:bodyPr>
          <a:lstStyle>
            <a:defPPr>
              <a:defRPr lang="en-US"/>
            </a:defPPr>
            <a:lvl1pPr marL="0" algn="ctr"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短期（年度）</a:t>
            </a:r>
            <a:r>
              <a:rPr lang="zh-CN" altLang="en-US"/>
              <a:t>激励</a:t>
            </a:r>
          </a:p>
        </p:txBody>
      </p:sp>
      <p:sp>
        <p:nvSpPr>
          <p:cNvPr id="23" name="Title 1"/>
          <p:cNvSpPr txBox="1"/>
          <p:nvPr/>
        </p:nvSpPr>
        <p:spPr>
          <a:xfrm>
            <a:off x="5047812" y="4018106"/>
            <a:ext cx="1689164" cy="399786"/>
          </a:xfrm>
          <a:prstGeom prst="rect">
            <a:avLst/>
          </a:prstGeom>
          <a:solidFill>
            <a:schemeClr val="accent3"/>
          </a:solidFill>
        </p:spPr>
        <p:txBody>
          <a:bodyPr vert="horz" lIns="72000" tIns="0" rIns="72000" bIns="0" rtlCol="0" anchor="ctr" anchorCtr="0">
            <a:noAutofit/>
          </a:bodyPr>
          <a:lstStyle>
            <a:defPPr>
              <a:defRPr lang="en-US"/>
            </a:defPPr>
            <a:lvl1pPr marL="0" algn="ctr"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长期激励</a:t>
            </a:r>
            <a:endParaRPr lang="zh-CN" altLang="en-US"/>
          </a:p>
        </p:txBody>
      </p:sp>
      <p:cxnSp>
        <p:nvCxnSpPr>
          <p:cNvPr id="8" name="Straight Connector 7"/>
          <p:cNvCxnSpPr/>
          <p:nvPr/>
        </p:nvCxnSpPr>
        <p:spPr>
          <a:xfrm flipH="1">
            <a:off x="4572000" y="1143000"/>
            <a:ext cx="0" cy="5029200"/>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24" name="Title 1"/>
          <p:cNvSpPr txBox="1"/>
          <p:nvPr/>
        </p:nvSpPr>
        <p:spPr>
          <a:xfrm>
            <a:off x="5523622" y="3027093"/>
            <a:ext cx="2782177" cy="785147"/>
          </a:xfrm>
          <a:prstGeom prst="rect">
            <a:avLst/>
          </a:prstGeom>
          <a:noFill/>
          <a:ln>
            <a:solidFill>
              <a:schemeClr val="accent3"/>
            </a:solidFill>
          </a:ln>
        </p:spPr>
        <p:txBody>
          <a:bodyPr vert="horz" lIns="72000" tIns="0" rIns="72000" bIns="0" rtlCol="0" anchor="ctr" anchorCtr="0">
            <a:noAutofit/>
          </a:bodyPr>
          <a:lstStyle>
            <a:defPPr>
              <a:defRPr lang="en-US"/>
            </a:defPPr>
            <a:lvl1pPr marL="0" algn="ctr"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ysClr val="windowText" lastClr="000000"/>
                </a:solidFill>
              </a:rPr>
              <a:t>目标奖金制 </a:t>
            </a:r>
            <a:r>
              <a:rPr lang="en-US" altLang="zh-CN" smtClean="0">
                <a:solidFill>
                  <a:sysClr val="windowText" lastClr="000000"/>
                </a:solidFill>
              </a:rPr>
              <a:t>vs. </a:t>
            </a:r>
            <a:r>
              <a:rPr lang="zh-CN" altLang="en-US" smtClean="0">
                <a:solidFill>
                  <a:sysClr val="windowText" lastClr="000000"/>
                </a:solidFill>
              </a:rPr>
              <a:t>计提分享制</a:t>
            </a:r>
            <a:endParaRPr lang="zh-CN" altLang="en-US">
              <a:solidFill>
                <a:sysClr val="windowText" lastClr="000000"/>
              </a:solidFill>
            </a:endParaRPr>
          </a:p>
        </p:txBody>
      </p:sp>
      <p:sp>
        <p:nvSpPr>
          <p:cNvPr id="25" name="Title 1"/>
          <p:cNvSpPr txBox="1"/>
          <p:nvPr/>
        </p:nvSpPr>
        <p:spPr>
          <a:xfrm>
            <a:off x="5523622" y="4410679"/>
            <a:ext cx="2782177" cy="785147"/>
          </a:xfrm>
          <a:prstGeom prst="rect">
            <a:avLst/>
          </a:prstGeom>
          <a:noFill/>
          <a:ln>
            <a:solidFill>
              <a:schemeClr val="accent3"/>
            </a:solidFill>
          </a:ln>
        </p:spPr>
        <p:txBody>
          <a:bodyPr vert="horz" lIns="72000" tIns="0" rIns="72000" bIns="0" rtlCol="0" anchor="ctr" anchorCtr="0">
            <a:noAutofit/>
          </a:bodyPr>
          <a:lstStyle>
            <a:defPPr>
              <a:defRPr lang="en-US"/>
            </a:defPPr>
            <a:lvl1pPr marL="0" algn="ctr"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ysClr val="windowText" lastClr="000000"/>
                </a:solidFill>
              </a:rPr>
              <a:t>股权模式 </a:t>
            </a:r>
            <a:r>
              <a:rPr lang="en-US" altLang="zh-CN" smtClean="0">
                <a:solidFill>
                  <a:sysClr val="windowText" lastClr="000000"/>
                </a:solidFill>
              </a:rPr>
              <a:t>vs. </a:t>
            </a:r>
            <a:r>
              <a:rPr lang="zh-CN" altLang="en-US" smtClean="0">
                <a:solidFill>
                  <a:sysClr val="windowText" lastClr="000000"/>
                </a:solidFill>
              </a:rPr>
              <a:t>现金模式</a:t>
            </a:r>
            <a:endParaRPr lang="zh-CN" altLang="en-US">
              <a:solidFill>
                <a:sysClr val="windowText" lastClr="000000"/>
              </a:solidFill>
            </a:endParaRPr>
          </a:p>
        </p:txBody>
      </p:sp>
    </p:spTree>
    <p:extLst>
      <p:ext uri="{BB962C8B-B14F-4D97-AF65-F5344CB8AC3E}">
        <p14:creationId xmlns:p14="http://schemas.microsoft.com/office/powerpoint/2010/main" val="240726237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rcRect l="40236"/>
          <a:stretch>
            <a:fillRect/>
          </a:stretch>
        </p:blipFill>
        <p:spPr>
          <a:xfrm>
            <a:off x="581862" y="1830843"/>
            <a:ext cx="2456332" cy="3191829"/>
          </a:xfrm>
          <a:prstGeom prst="rect">
            <a:avLst/>
          </a:prstGeom>
        </p:spPr>
      </p:pic>
      <p:sp>
        <p:nvSpPr>
          <p:cNvPr id="2" name="标题 1"/>
          <p:cNvSpPr>
            <a:spLocks noGrp="1"/>
          </p:cNvSpPr>
          <p:nvPr>
            <p:ph type="title"/>
          </p:nvPr>
        </p:nvSpPr>
        <p:spPr/>
        <p:txBody>
          <a:bodyPr/>
          <a:lstStyle/>
          <a:p>
            <a:r>
              <a:rPr lang="zh-CN" altLang="en-US"/>
              <a:t>目录</a:t>
            </a:r>
          </a:p>
        </p:txBody>
      </p:sp>
      <p:sp>
        <p:nvSpPr>
          <p:cNvPr id="6"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5" name="Text Placeholder 4"/>
          <p:cNvSpPr>
            <a:spLocks noGrp="1"/>
          </p:cNvSpPr>
          <p:nvPr>
            <p:ph type="body" sz="quarter" idx="13"/>
          </p:nvPr>
        </p:nvSpPr>
        <p:spPr/>
        <p:txBody>
          <a:bodyPr/>
          <a:lstStyle/>
          <a:p>
            <a:r>
              <a:rPr lang="en-US" altLang="zh-CN" smtClean="0"/>
              <a:t>Table of Content</a:t>
            </a:r>
            <a:endParaRPr lang="zh-CN" altLang="en-US"/>
          </a:p>
        </p:txBody>
      </p:sp>
      <p:sp>
        <p:nvSpPr>
          <p:cNvPr id="7" name="Rectangle 4"/>
          <p:cNvSpPr>
            <a:spLocks noChangeArrowheads="1"/>
          </p:cNvSpPr>
          <p:nvPr/>
        </p:nvSpPr>
        <p:spPr bwMode="auto">
          <a:xfrm>
            <a:off x="3428809" y="1830843"/>
            <a:ext cx="5004000" cy="756000"/>
          </a:xfrm>
          <a:prstGeom prst="rect">
            <a:avLst/>
          </a:prstGeom>
          <a:solidFill>
            <a:schemeClr val="accent1"/>
          </a:solidFill>
          <a:ln w="9525" algn="ctr">
            <a:solidFill>
              <a:schemeClr val="accent1"/>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solidFill>
                  <a:schemeClr val="bg1"/>
                </a:solidFill>
                <a:latin typeface="+mn-ea"/>
              </a:rPr>
              <a:t>一</a:t>
            </a:r>
            <a:r>
              <a:rPr kumimoji="1" lang="zh-CN" altLang="en-US" b="1" smtClean="0">
                <a:solidFill>
                  <a:schemeClr val="bg1"/>
                </a:solidFill>
                <a:latin typeface="+mn-ea"/>
              </a:rPr>
              <a:t>、</a:t>
            </a:r>
            <a:r>
              <a:rPr kumimoji="1" lang="zh-CN" altLang="en-US" b="1">
                <a:solidFill>
                  <a:schemeClr val="bg1"/>
                </a:solidFill>
                <a:latin typeface="+mn-ea"/>
              </a:rPr>
              <a:t>激励</a:t>
            </a:r>
            <a:r>
              <a:rPr kumimoji="1" lang="zh-CN" altLang="en-US" b="1" smtClean="0">
                <a:solidFill>
                  <a:schemeClr val="bg1"/>
                </a:solidFill>
                <a:latin typeface="+mn-ea"/>
              </a:rPr>
              <a:t>模式</a:t>
            </a:r>
            <a:r>
              <a:rPr kumimoji="1" lang="en-US" altLang="zh-CN" b="1" smtClean="0">
                <a:solidFill>
                  <a:schemeClr val="bg1"/>
                </a:solidFill>
                <a:latin typeface="+mn-ea"/>
              </a:rPr>
              <a:t>——</a:t>
            </a:r>
            <a:r>
              <a:rPr kumimoji="1" lang="zh-CN" altLang="en-US" b="1" smtClean="0">
                <a:solidFill>
                  <a:schemeClr val="bg1"/>
                </a:solidFill>
                <a:latin typeface="+mn-ea"/>
              </a:rPr>
              <a:t>宏观模式</a:t>
            </a:r>
            <a:endParaRPr kumimoji="1" lang="zh-CN" altLang="en-US" b="1">
              <a:solidFill>
                <a:schemeClr val="bg1"/>
              </a:solidFill>
              <a:latin typeface="+mn-ea"/>
            </a:endParaRPr>
          </a:p>
        </p:txBody>
      </p:sp>
      <p:sp>
        <p:nvSpPr>
          <p:cNvPr id="8" name="Rectangle 4"/>
          <p:cNvSpPr>
            <a:spLocks noChangeArrowheads="1"/>
          </p:cNvSpPr>
          <p:nvPr/>
        </p:nvSpPr>
        <p:spPr bwMode="auto">
          <a:xfrm>
            <a:off x="3428809" y="4266672"/>
            <a:ext cx="5004000" cy="756000"/>
          </a:xfrm>
          <a:prstGeom prst="rect">
            <a:avLst/>
          </a:prstGeom>
          <a:solidFill>
            <a:schemeClr val="bg1"/>
          </a:solidFill>
          <a:ln w="9525" algn="ctr">
            <a:solidFill>
              <a:schemeClr val="accent1">
                <a:lumMod val="20000"/>
                <a:lumOff val="80000"/>
              </a:schemeClr>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smtClean="0">
                <a:latin typeface="+mn-ea"/>
              </a:rPr>
              <a:t>二、激励模式</a:t>
            </a:r>
            <a:r>
              <a:rPr kumimoji="1" lang="en-US" altLang="zh-CN" b="1" smtClean="0">
                <a:latin typeface="+mn-ea"/>
              </a:rPr>
              <a:t>——</a:t>
            </a:r>
            <a:r>
              <a:rPr kumimoji="1" lang="zh-CN" altLang="en-US" b="1" smtClean="0">
                <a:latin typeface="+mn-ea"/>
              </a:rPr>
              <a:t>微观</a:t>
            </a:r>
            <a:r>
              <a:rPr kumimoji="1" lang="zh-CN" altLang="en-US" b="1">
                <a:latin typeface="+mn-ea"/>
              </a:rPr>
              <a:t>模式</a:t>
            </a:r>
          </a:p>
        </p:txBody>
      </p:sp>
      <p:sp>
        <p:nvSpPr>
          <p:cNvPr id="9" name="Rectangle 4"/>
          <p:cNvSpPr>
            <a:spLocks noChangeArrowheads="1"/>
          </p:cNvSpPr>
          <p:nvPr/>
        </p:nvSpPr>
        <p:spPr bwMode="auto">
          <a:xfrm>
            <a:off x="4141694" y="2668623"/>
            <a:ext cx="4291115" cy="432000"/>
          </a:xfrm>
          <a:prstGeom prst="rect">
            <a:avLst/>
          </a:prstGeom>
          <a:solidFill>
            <a:srgbClr val="702082"/>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solidFill>
                  <a:schemeClr val="bg1"/>
                </a:solidFill>
                <a:latin typeface="+mn-ea"/>
              </a:rPr>
              <a:t>——</a:t>
            </a:r>
            <a:r>
              <a:rPr kumimoji="1" lang="zh-CN" altLang="en-US" sz="1600" b="1" smtClean="0">
                <a:solidFill>
                  <a:schemeClr val="bg1"/>
                </a:solidFill>
                <a:latin typeface="+mn-ea"/>
              </a:rPr>
              <a:t>宏观模式简介</a:t>
            </a:r>
            <a:endParaRPr kumimoji="1" lang="zh-CN" altLang="en-US" sz="1600" b="1">
              <a:solidFill>
                <a:schemeClr val="bg1"/>
              </a:solidFill>
              <a:latin typeface="+mn-ea"/>
            </a:endParaRPr>
          </a:p>
        </p:txBody>
      </p:sp>
      <p:sp>
        <p:nvSpPr>
          <p:cNvPr id="11" name="Rectangle 4"/>
          <p:cNvSpPr>
            <a:spLocks noChangeArrowheads="1"/>
          </p:cNvSpPr>
          <p:nvPr/>
        </p:nvSpPr>
        <p:spPr bwMode="auto">
          <a:xfrm>
            <a:off x="4141692" y="3202790"/>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smtClean="0">
                <a:latin typeface="+mn-ea"/>
              </a:rPr>
              <a:t>宏观模式比较分析</a:t>
            </a:r>
            <a:endParaRPr kumimoji="1" lang="zh-CN" altLang="en-US" sz="1600" b="1">
              <a:latin typeface="+mn-ea"/>
            </a:endParaRPr>
          </a:p>
        </p:txBody>
      </p:sp>
      <p:sp>
        <p:nvSpPr>
          <p:cNvPr id="12" name="Rectangle 4"/>
          <p:cNvSpPr>
            <a:spLocks noChangeArrowheads="1"/>
          </p:cNvSpPr>
          <p:nvPr/>
        </p:nvSpPr>
        <p:spPr bwMode="auto">
          <a:xfrm>
            <a:off x="4141692" y="3738216"/>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smtClean="0">
                <a:latin typeface="+mn-ea"/>
              </a:rPr>
              <a:t>宏观模式案例分享</a:t>
            </a:r>
            <a:endParaRPr kumimoji="1" lang="zh-CN" altLang="en-US" sz="1600" b="1">
              <a:latin typeface="+mn-ea"/>
            </a:endParaRPr>
          </a:p>
        </p:txBody>
      </p:sp>
    </p:spTree>
    <p:extLst>
      <p:ext uri="{BB962C8B-B14F-4D97-AF65-F5344CB8AC3E}">
        <p14:creationId xmlns:p14="http://schemas.microsoft.com/office/powerpoint/2010/main" val="2788260190"/>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合伙与委托代理的产生：企业组织形式的历史变迁（</a:t>
            </a:r>
            <a:r>
              <a:rPr lang="en-US" altLang="zh-CN" smtClean="0"/>
              <a:t>1/2</a:t>
            </a:r>
            <a:r>
              <a:rPr lang="zh-CN" altLang="en-US" smtClean="0"/>
              <a:t>）</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5</a:t>
            </a:fld>
            <a:endParaRPr lang="en-US"/>
          </a:p>
        </p:txBody>
      </p:sp>
      <p:sp>
        <p:nvSpPr>
          <p:cNvPr id="16" name="Rectangle 15"/>
          <p:cNvSpPr/>
          <p:nvPr/>
        </p:nvSpPr>
        <p:spPr>
          <a:xfrm>
            <a:off x="2473921" y="1175797"/>
            <a:ext cx="619434" cy="487792"/>
          </a:xfrm>
          <a:prstGeom prst="rect">
            <a:avLst/>
          </a:prstGeom>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独资</a:t>
            </a:r>
            <a:r>
              <a:rPr lang="zh-CN" altLang="en-US" sz="1400" b="1"/>
              <a:t>企业</a:t>
            </a:r>
            <a:endParaRPr lang="zh-CN" altLang="en-US" sz="1400" b="1"/>
          </a:p>
        </p:txBody>
      </p:sp>
      <p:sp>
        <p:nvSpPr>
          <p:cNvPr id="17" name="Rectangle 16"/>
          <p:cNvSpPr/>
          <p:nvPr/>
        </p:nvSpPr>
        <p:spPr>
          <a:xfrm>
            <a:off x="3093355" y="1178299"/>
            <a:ext cx="2758769" cy="485290"/>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buClr>
                <a:schemeClr val="accent4"/>
              </a:buClr>
              <a:buSzPct val="60000"/>
            </a:pPr>
            <a:r>
              <a:rPr lang="zh-CN" altLang="en-US" sz="1400" smtClean="0">
                <a:solidFill>
                  <a:schemeClr val="tx1"/>
                </a:solidFill>
              </a:rPr>
              <a:t>个人雇佣佃农和工人进行生产</a:t>
            </a:r>
            <a:endParaRPr lang="en-US" altLang="zh-CN" sz="1400" smtClean="0">
              <a:solidFill>
                <a:schemeClr val="tx1"/>
              </a:solidFill>
            </a:endParaRPr>
          </a:p>
        </p:txBody>
      </p:sp>
      <p:sp>
        <p:nvSpPr>
          <p:cNvPr id="19" name="Rectangle 18"/>
          <p:cNvSpPr/>
          <p:nvPr/>
        </p:nvSpPr>
        <p:spPr>
          <a:xfrm>
            <a:off x="688664" y="2720040"/>
            <a:ext cx="1102036" cy="1035298"/>
          </a:xfrm>
          <a:prstGeom prst="rect">
            <a:avLst/>
          </a:prstGeom>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t>康孟达</a:t>
            </a:r>
            <a:endParaRPr lang="en-US" altLang="zh-CN" sz="1400" smtClean="0"/>
          </a:p>
          <a:p>
            <a:pPr algn="ctr"/>
            <a:r>
              <a:rPr lang="en-US" altLang="zh-CN" sz="1400"/>
              <a:t>commenda</a:t>
            </a:r>
            <a:endParaRPr lang="zh-CN" altLang="en-US" sz="1400" b="1"/>
          </a:p>
        </p:txBody>
      </p:sp>
      <p:sp>
        <p:nvSpPr>
          <p:cNvPr id="20" name="Rectangle 19"/>
          <p:cNvSpPr/>
          <p:nvPr/>
        </p:nvSpPr>
        <p:spPr>
          <a:xfrm>
            <a:off x="1790700" y="2712319"/>
            <a:ext cx="3644900" cy="1037939"/>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buClr>
                <a:schemeClr val="accent4"/>
              </a:buClr>
              <a:buSzPct val="60000"/>
            </a:pPr>
            <a:r>
              <a:rPr lang="zh-CN" altLang="en-US" sz="1400">
                <a:solidFill>
                  <a:schemeClr val="tx1"/>
                </a:solidFill>
              </a:rPr>
              <a:t>一些有资本的人既想得到利润又不愿意冒险，便将资本预付、委托给船主、独立商人组成的康孟达去具体经营，共同分享</a:t>
            </a:r>
            <a:r>
              <a:rPr lang="zh-CN" altLang="en-US" sz="1400" smtClean="0">
                <a:solidFill>
                  <a:schemeClr val="tx1"/>
                </a:solidFill>
              </a:rPr>
              <a:t>利润。委托人以其出资为限承担有限责任</a:t>
            </a:r>
            <a:endParaRPr lang="en-US" altLang="zh-CN" sz="1400" smtClean="0">
              <a:solidFill>
                <a:schemeClr val="tx1"/>
              </a:solidFill>
            </a:endParaRPr>
          </a:p>
        </p:txBody>
      </p:sp>
      <p:sp>
        <p:nvSpPr>
          <p:cNvPr id="21" name="Rectangle 20"/>
          <p:cNvSpPr/>
          <p:nvPr/>
        </p:nvSpPr>
        <p:spPr>
          <a:xfrm>
            <a:off x="5735052" y="2715749"/>
            <a:ext cx="1102036" cy="1039290"/>
          </a:xfrm>
          <a:prstGeom prst="rect">
            <a:avLst/>
          </a:prstGeom>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t>索塞特</a:t>
            </a:r>
            <a:endParaRPr lang="en-US" altLang="zh-CN" sz="1400" smtClean="0"/>
          </a:p>
          <a:p>
            <a:pPr algn="ctr"/>
            <a:r>
              <a:rPr lang="en-US" altLang="zh-CN" sz="1400" err="1" smtClean="0"/>
              <a:t>societas</a:t>
            </a:r>
            <a:endParaRPr lang="zh-CN" altLang="en-US" sz="1400" b="1"/>
          </a:p>
        </p:txBody>
      </p:sp>
      <p:sp>
        <p:nvSpPr>
          <p:cNvPr id="22" name="Rectangle 21"/>
          <p:cNvSpPr/>
          <p:nvPr/>
        </p:nvSpPr>
        <p:spPr>
          <a:xfrm>
            <a:off x="6837088" y="2729133"/>
            <a:ext cx="1564964" cy="1021125"/>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buClr>
                <a:schemeClr val="accent4"/>
              </a:buClr>
              <a:buSzPct val="60000"/>
            </a:pPr>
            <a:r>
              <a:rPr lang="zh-CN" altLang="en-US" sz="1400" smtClean="0">
                <a:solidFill>
                  <a:schemeClr val="tx1"/>
                </a:solidFill>
              </a:rPr>
              <a:t>合伙各方共同经营，共同承担无限责任</a:t>
            </a:r>
            <a:endParaRPr lang="en-US" altLang="zh-CN" sz="1400" smtClean="0">
              <a:solidFill>
                <a:schemeClr val="tx1"/>
              </a:solidFill>
            </a:endParaRPr>
          </a:p>
        </p:txBody>
      </p:sp>
      <p:sp>
        <p:nvSpPr>
          <p:cNvPr id="23" name="Rectangle 22"/>
          <p:cNvSpPr/>
          <p:nvPr/>
        </p:nvSpPr>
        <p:spPr>
          <a:xfrm>
            <a:off x="688664" y="4745852"/>
            <a:ext cx="1102036" cy="1205028"/>
          </a:xfrm>
          <a:prstGeom prst="rect">
            <a:avLst/>
          </a:prstGeom>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贸易特许</a:t>
            </a:r>
            <a:endParaRPr lang="en-US" altLang="zh-CN" sz="1400" b="1" smtClean="0"/>
          </a:p>
          <a:p>
            <a:pPr algn="ctr"/>
            <a:r>
              <a:rPr lang="zh-CN" altLang="en-US" sz="1400" b="1" smtClean="0"/>
              <a:t>公司</a:t>
            </a:r>
            <a:endParaRPr lang="zh-CN" altLang="en-US" sz="1400" b="1"/>
          </a:p>
        </p:txBody>
      </p:sp>
      <p:sp>
        <p:nvSpPr>
          <p:cNvPr id="24" name="Rectangle 23"/>
          <p:cNvSpPr/>
          <p:nvPr/>
        </p:nvSpPr>
        <p:spPr>
          <a:xfrm>
            <a:off x="1790700" y="4761834"/>
            <a:ext cx="3644900" cy="1183966"/>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buClr>
                <a:schemeClr val="accent4"/>
              </a:buClr>
              <a:buSzPct val="60000"/>
            </a:pPr>
            <a:r>
              <a:rPr lang="zh-CN" altLang="en-US" sz="1400" smtClean="0">
                <a:solidFill>
                  <a:schemeClr val="tx1"/>
                </a:solidFill>
              </a:rPr>
              <a:t>由商团获得政府特许后成立，具有一定的垄断（行业或地区等）特权，商人集股出资，并选出专人（董事</a:t>
            </a:r>
            <a:r>
              <a:rPr lang="en-US" altLang="zh-CN" sz="1400" smtClean="0">
                <a:solidFill>
                  <a:schemeClr val="tx1"/>
                </a:solidFill>
              </a:rPr>
              <a:t>/</a:t>
            </a:r>
            <a:r>
              <a:rPr lang="zh-CN" altLang="en-US" sz="1400" smtClean="0">
                <a:solidFill>
                  <a:schemeClr val="tx1"/>
                </a:solidFill>
              </a:rPr>
              <a:t>经理人）进行管理。贸易特许公司募集资本高，投资者不必参与管理，股票可转让</a:t>
            </a:r>
            <a:endParaRPr lang="en-US" altLang="zh-CN" sz="1400" smtClean="0">
              <a:solidFill>
                <a:schemeClr val="tx1"/>
              </a:solidFill>
            </a:endParaRPr>
          </a:p>
        </p:txBody>
      </p:sp>
      <p:sp>
        <p:nvSpPr>
          <p:cNvPr id="25" name="Rectangle 24"/>
          <p:cNvSpPr/>
          <p:nvPr/>
        </p:nvSpPr>
        <p:spPr>
          <a:xfrm>
            <a:off x="5735052" y="4761834"/>
            <a:ext cx="564148" cy="1189045"/>
          </a:xfrm>
          <a:prstGeom prst="rect">
            <a:avLst/>
          </a:prstGeom>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合股公司</a:t>
            </a:r>
            <a:endParaRPr lang="zh-CN" altLang="en-US" sz="1400" b="1"/>
          </a:p>
        </p:txBody>
      </p:sp>
      <p:sp>
        <p:nvSpPr>
          <p:cNvPr id="26" name="Rectangle 25"/>
          <p:cNvSpPr/>
          <p:nvPr/>
        </p:nvSpPr>
        <p:spPr>
          <a:xfrm>
            <a:off x="6299200" y="4761834"/>
            <a:ext cx="2102852" cy="1183965"/>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buClr>
                <a:schemeClr val="accent4"/>
              </a:buClr>
              <a:buSzPct val="60000"/>
            </a:pPr>
            <a:r>
              <a:rPr lang="zh-CN" altLang="en-US" sz="1400" smtClean="0">
                <a:solidFill>
                  <a:schemeClr val="tx1"/>
                </a:solidFill>
              </a:rPr>
              <a:t>效仿贸易特许公司成立，但没有皇室特权，股票可自由转让，股东承担有限责任，由股东集体授权的经理人经营</a:t>
            </a:r>
            <a:endParaRPr lang="en-US" altLang="zh-CN" sz="1400" smtClean="0">
              <a:solidFill>
                <a:schemeClr val="tx1"/>
              </a:solidFill>
            </a:endParaRPr>
          </a:p>
        </p:txBody>
      </p:sp>
      <p:sp>
        <p:nvSpPr>
          <p:cNvPr id="7" name="Down Arrow 6"/>
          <p:cNvSpPr/>
          <p:nvPr/>
        </p:nvSpPr>
        <p:spPr>
          <a:xfrm>
            <a:off x="1618033" y="1859820"/>
            <a:ext cx="6301974" cy="683189"/>
          </a:xfrm>
          <a:prstGeom prst="downArrow">
            <a:avLst>
              <a:gd name="adj1" fmla="val 100000"/>
              <a:gd name="adj2" fmla="val 27524"/>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b="1">
                <a:solidFill>
                  <a:schemeClr val="tx1"/>
                </a:solidFill>
              </a:rPr>
              <a:t>在</a:t>
            </a:r>
            <a:r>
              <a:rPr lang="en-US" altLang="zh-CN" sz="1600" b="1">
                <a:solidFill>
                  <a:schemeClr val="tx1"/>
                </a:solidFill>
              </a:rPr>
              <a:t>10~14</a:t>
            </a:r>
            <a:r>
              <a:rPr lang="zh-CN" altLang="en-US" sz="1600" b="1">
                <a:solidFill>
                  <a:schemeClr val="tx1"/>
                </a:solidFill>
              </a:rPr>
              <a:t>世纪</a:t>
            </a:r>
            <a:r>
              <a:rPr lang="zh-CN" altLang="en-US" sz="1400">
                <a:solidFill>
                  <a:schemeClr val="tx1"/>
                </a:solidFill>
              </a:rPr>
              <a:t>，地中海沿线海上贸易投资大、风险大、收益大，单一的个人难以承担高额投资，出现了不同形式的</a:t>
            </a:r>
            <a:r>
              <a:rPr lang="zh-CN" altLang="en-US" sz="1400" b="1" u="sng">
                <a:solidFill>
                  <a:schemeClr val="tx1"/>
                </a:solidFill>
              </a:rPr>
              <a:t>合伙企业</a:t>
            </a:r>
            <a:endParaRPr lang="zh-CN" altLang="en-US" sz="1400" b="1" u="sng">
              <a:solidFill>
                <a:schemeClr val="tx1"/>
              </a:solidFill>
            </a:endParaRPr>
          </a:p>
        </p:txBody>
      </p:sp>
      <p:sp>
        <p:nvSpPr>
          <p:cNvPr id="27" name="Down Arrow 26"/>
          <p:cNvSpPr/>
          <p:nvPr/>
        </p:nvSpPr>
        <p:spPr>
          <a:xfrm>
            <a:off x="1618033" y="3927289"/>
            <a:ext cx="6301974" cy="657514"/>
          </a:xfrm>
          <a:prstGeom prst="downArrow">
            <a:avLst>
              <a:gd name="adj1" fmla="val 100000"/>
              <a:gd name="adj2" fmla="val 19767"/>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a:solidFill>
                  <a:schemeClr val="tx1"/>
                </a:solidFill>
              </a:rPr>
              <a:t>随着</a:t>
            </a:r>
            <a:r>
              <a:rPr lang="en-US" altLang="zh-CN" sz="1600" b="1">
                <a:solidFill>
                  <a:schemeClr val="tx1"/>
                </a:solidFill>
              </a:rPr>
              <a:t>15</a:t>
            </a:r>
            <a:r>
              <a:rPr lang="zh-CN" altLang="en-US" sz="1600" b="1">
                <a:solidFill>
                  <a:schemeClr val="tx1"/>
                </a:solidFill>
              </a:rPr>
              <a:t>世纪</a:t>
            </a:r>
            <a:r>
              <a:rPr lang="zh-CN" altLang="en-US" sz="1400">
                <a:solidFill>
                  <a:schemeClr val="tx1"/>
                </a:solidFill>
              </a:rPr>
              <a:t>的航海大发现，西方政府开始设立贸易特许公司，民间商人也效仿成立合股公司，成为</a:t>
            </a:r>
            <a:r>
              <a:rPr lang="zh-CN" altLang="en-US" sz="1400" b="1" u="sng">
                <a:solidFill>
                  <a:schemeClr val="tx1"/>
                </a:solidFill>
              </a:rPr>
              <a:t>现代公司</a:t>
            </a:r>
            <a:r>
              <a:rPr lang="zh-CN" altLang="en-US" sz="1400">
                <a:solidFill>
                  <a:schemeClr val="tx1"/>
                </a:solidFill>
              </a:rPr>
              <a:t>的雏形</a:t>
            </a:r>
          </a:p>
        </p:txBody>
      </p:sp>
    </p:spTree>
    <p:extLst>
      <p:ext uri="{BB962C8B-B14F-4D97-AF65-F5344CB8AC3E}">
        <p14:creationId xmlns:p14="http://schemas.microsoft.com/office/powerpoint/2010/main" val="3357869558"/>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合伙与委托代理的产生：企业组织形式的历史</a:t>
            </a:r>
            <a:r>
              <a:rPr lang="zh-CN" altLang="en-US"/>
              <a:t>变迁</a:t>
            </a:r>
            <a:r>
              <a:rPr lang="zh-CN" altLang="en-US" smtClean="0"/>
              <a:t>（</a:t>
            </a:r>
            <a:r>
              <a:rPr lang="en-US" altLang="zh-CN" smtClean="0"/>
              <a:t>2/2</a:t>
            </a:r>
            <a:r>
              <a:rPr lang="zh-CN" altLang="en-US"/>
              <a:t>）</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6</a:t>
            </a:fld>
            <a:endParaRPr lang="en-US"/>
          </a:p>
        </p:txBody>
      </p:sp>
      <p:sp>
        <p:nvSpPr>
          <p:cNvPr id="27" name="Down Arrow 26"/>
          <p:cNvSpPr/>
          <p:nvPr/>
        </p:nvSpPr>
        <p:spPr>
          <a:xfrm>
            <a:off x="1320800" y="1000338"/>
            <a:ext cx="6599207" cy="818882"/>
          </a:xfrm>
          <a:prstGeom prst="downArrow">
            <a:avLst>
              <a:gd name="adj1" fmla="val 100000"/>
              <a:gd name="adj2" fmla="val 19767"/>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en-US" altLang="zh-CN" sz="1600" b="1" smtClean="0">
                <a:solidFill>
                  <a:schemeClr val="tx1"/>
                </a:solidFill>
              </a:rPr>
              <a:t>18</a:t>
            </a:r>
            <a:r>
              <a:rPr lang="zh-CN" altLang="en-US" sz="1600" b="1" smtClean="0">
                <a:solidFill>
                  <a:schemeClr val="tx1"/>
                </a:solidFill>
              </a:rPr>
              <a:t>世纪</a:t>
            </a:r>
            <a:r>
              <a:rPr lang="zh-CN" altLang="en-US" sz="1400" smtClean="0">
                <a:solidFill>
                  <a:schemeClr val="tx1"/>
                </a:solidFill>
              </a:rPr>
              <a:t>工业革命以来，生产方式从工场手工业过渡为机器大工业，企业规模不断扩大，股东人数不断增加，经营复杂程度不断提高，</a:t>
            </a:r>
            <a:r>
              <a:rPr lang="zh-CN" altLang="en-US" sz="1600" b="1" u="sng" smtClean="0">
                <a:solidFill>
                  <a:schemeClr val="tx1"/>
                </a:solidFill>
              </a:rPr>
              <a:t>现代公司制</a:t>
            </a:r>
            <a:r>
              <a:rPr lang="zh-CN" altLang="en-US" sz="1400" smtClean="0">
                <a:solidFill>
                  <a:schemeClr val="tx1"/>
                </a:solidFill>
              </a:rPr>
              <a:t>逐渐发展成熟</a:t>
            </a:r>
            <a:endParaRPr lang="zh-CN" altLang="en-US" sz="1400">
              <a:solidFill>
                <a:schemeClr val="tx1"/>
              </a:solidFill>
            </a:endParaRPr>
          </a:p>
        </p:txBody>
      </p:sp>
      <p:sp>
        <p:nvSpPr>
          <p:cNvPr id="18" name="Rectangle 17"/>
          <p:cNvSpPr/>
          <p:nvPr/>
        </p:nvSpPr>
        <p:spPr>
          <a:xfrm>
            <a:off x="457199" y="1989129"/>
            <a:ext cx="8229601" cy="2002299"/>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Bef>
                <a:spcPts val="600"/>
              </a:spcBef>
              <a:buClr>
                <a:schemeClr val="accent4"/>
              </a:buClr>
              <a:buSzPct val="60000"/>
              <a:buFont typeface="Wingdings" pitchFamily="2" charset="2"/>
              <a:buChar char="l"/>
            </a:pPr>
            <a:r>
              <a:rPr lang="en-US" altLang="zh-CN" sz="1400" smtClean="0">
                <a:solidFill>
                  <a:schemeClr val="tx1"/>
                </a:solidFill>
              </a:rPr>
              <a:t>1933</a:t>
            </a:r>
            <a:r>
              <a:rPr lang="zh-CN" altLang="en-US" sz="1400" smtClean="0">
                <a:solidFill>
                  <a:schemeClr val="tx1"/>
                </a:solidFill>
              </a:rPr>
              <a:t>年，美国学者</a:t>
            </a:r>
            <a:r>
              <a:rPr lang="en-US" altLang="zh-CN" sz="1400" err="1" smtClean="0">
                <a:solidFill>
                  <a:schemeClr val="tx1"/>
                </a:solidFill>
              </a:rPr>
              <a:t>Berle</a:t>
            </a:r>
            <a:r>
              <a:rPr lang="zh-CN" altLang="en-US" sz="1400" smtClean="0">
                <a:solidFill>
                  <a:schemeClr val="tx1"/>
                </a:solidFill>
              </a:rPr>
              <a:t>和</a:t>
            </a:r>
            <a:r>
              <a:rPr lang="en-US" altLang="zh-CN" sz="1400" smtClean="0">
                <a:solidFill>
                  <a:schemeClr val="tx1"/>
                </a:solidFill>
              </a:rPr>
              <a:t>Means</a:t>
            </a:r>
            <a:r>
              <a:rPr lang="zh-CN" altLang="en-US" sz="1400" smtClean="0">
                <a:solidFill>
                  <a:schemeClr val="tx1"/>
                </a:solidFill>
              </a:rPr>
              <a:t>研究了</a:t>
            </a:r>
            <a:r>
              <a:rPr lang="en-US" altLang="zh-CN" sz="1400" smtClean="0">
                <a:solidFill>
                  <a:schemeClr val="tx1"/>
                </a:solidFill>
              </a:rPr>
              <a:t>200</a:t>
            </a:r>
            <a:r>
              <a:rPr lang="zh-CN" altLang="en-US" sz="1400" smtClean="0">
                <a:solidFill>
                  <a:schemeClr val="tx1"/>
                </a:solidFill>
              </a:rPr>
              <a:t>家大型美国公司（非金融），发现股东人数扩张迅速，股权不断</a:t>
            </a:r>
            <a:r>
              <a:rPr lang="zh-CN" altLang="en-US" sz="1400">
                <a:solidFill>
                  <a:schemeClr val="tx1"/>
                </a:solidFill>
              </a:rPr>
              <a:t>分散化，</a:t>
            </a:r>
            <a:r>
              <a:rPr lang="zh-CN" altLang="en-US" sz="1400" b="1" u="sng" smtClean="0">
                <a:solidFill>
                  <a:schemeClr val="tx1"/>
                </a:solidFill>
              </a:rPr>
              <a:t>经理人已经</a:t>
            </a:r>
            <a:r>
              <a:rPr lang="zh-CN" altLang="en-US" sz="1400" b="1" u="sng">
                <a:solidFill>
                  <a:schemeClr val="tx1"/>
                </a:solidFill>
              </a:rPr>
              <a:t>在公司股权极其分散的条件下控制了这些企业资产的</a:t>
            </a:r>
            <a:r>
              <a:rPr lang="zh-CN" altLang="en-US" sz="1400" b="1" u="sng" smtClean="0">
                <a:solidFill>
                  <a:schemeClr val="tx1"/>
                </a:solidFill>
              </a:rPr>
              <a:t>大部分</a:t>
            </a:r>
            <a:r>
              <a:rPr lang="zh-CN" altLang="en-US" sz="1400" smtClean="0">
                <a:solidFill>
                  <a:schemeClr val="tx1"/>
                </a:solidFill>
              </a:rPr>
              <a:t>。同时，他们也关注到经理人的利益可以和公司股东的利益相背离</a:t>
            </a:r>
            <a:endParaRPr lang="en-US" altLang="zh-CN" sz="1400" smtClean="0">
              <a:solidFill>
                <a:schemeClr val="tx1"/>
              </a:solidFill>
            </a:endParaRPr>
          </a:p>
          <a:p>
            <a:pPr marL="174625" indent="-174625">
              <a:spcBef>
                <a:spcPts val="600"/>
              </a:spcBef>
              <a:buClr>
                <a:schemeClr val="accent4"/>
              </a:buClr>
              <a:buSzPct val="60000"/>
              <a:buFont typeface="Wingdings" pitchFamily="2" charset="2"/>
              <a:buChar char="l"/>
            </a:pPr>
            <a:r>
              <a:rPr lang="en-US" altLang="zh-CN" sz="1400" smtClean="0">
                <a:solidFill>
                  <a:schemeClr val="tx1"/>
                </a:solidFill>
              </a:rPr>
              <a:t>1977</a:t>
            </a:r>
            <a:r>
              <a:rPr lang="zh-CN" altLang="en-US" sz="1400" smtClean="0">
                <a:solidFill>
                  <a:schemeClr val="tx1"/>
                </a:solidFill>
              </a:rPr>
              <a:t>年，美国学者</a:t>
            </a:r>
            <a:r>
              <a:rPr lang="en-US" altLang="zh-CN" sz="1400">
                <a:solidFill>
                  <a:schemeClr val="tx1"/>
                </a:solidFill>
              </a:rPr>
              <a:t>Chandler《</a:t>
            </a:r>
            <a:r>
              <a:rPr lang="zh-CN" altLang="en-US" sz="1400" smtClean="0">
                <a:solidFill>
                  <a:schemeClr val="tx1"/>
                </a:solidFill>
              </a:rPr>
              <a:t>看得见的手</a:t>
            </a:r>
            <a:r>
              <a:rPr lang="en-US" altLang="zh-CN" sz="1400" smtClean="0">
                <a:solidFill>
                  <a:schemeClr val="tx1"/>
                </a:solidFill>
              </a:rPr>
              <a:t>》</a:t>
            </a:r>
            <a:r>
              <a:rPr lang="zh-CN" altLang="en-US" sz="1400" smtClean="0">
                <a:solidFill>
                  <a:schemeClr val="tx1"/>
                </a:solidFill>
              </a:rPr>
              <a:t>认为现代公司制发端于铁路企业的兴起。铁路</a:t>
            </a:r>
            <a:r>
              <a:rPr lang="zh-CN" altLang="en-US" sz="1400" b="1" u="sng" smtClean="0">
                <a:solidFill>
                  <a:schemeClr val="tx1"/>
                </a:solidFill>
              </a:rPr>
              <a:t>需要大额资本投入，并需要专门技能方可胜任经营和管理</a:t>
            </a:r>
            <a:r>
              <a:rPr lang="zh-CN" altLang="en-US" sz="1400" smtClean="0">
                <a:solidFill>
                  <a:schemeClr val="tx1"/>
                </a:solidFill>
              </a:rPr>
              <a:t>，因此铁路企业几乎一开始就是所有权和经营权相分离</a:t>
            </a:r>
          </a:p>
          <a:p>
            <a:pPr marL="174625" indent="-174625">
              <a:spcBef>
                <a:spcPts val="600"/>
              </a:spcBef>
              <a:buClr>
                <a:schemeClr val="accent4"/>
              </a:buClr>
              <a:buSzPct val="60000"/>
              <a:buFont typeface="Wingdings" pitchFamily="2" charset="2"/>
              <a:buChar char="l"/>
            </a:pPr>
            <a:r>
              <a:rPr lang="en-US" altLang="zh-CN" sz="1400" smtClean="0">
                <a:solidFill>
                  <a:schemeClr val="tx1"/>
                </a:solidFill>
              </a:rPr>
              <a:t>1983</a:t>
            </a:r>
            <a:r>
              <a:rPr lang="zh-CN" altLang="en-US" sz="1400" smtClean="0">
                <a:solidFill>
                  <a:schemeClr val="tx1"/>
                </a:solidFill>
              </a:rPr>
              <a:t>年，美国学者</a:t>
            </a:r>
            <a:r>
              <a:rPr lang="en-US" altLang="zh-CN" sz="1400" err="1" smtClean="0">
                <a:solidFill>
                  <a:schemeClr val="tx1"/>
                </a:solidFill>
              </a:rPr>
              <a:t>Stigle</a:t>
            </a:r>
            <a:r>
              <a:rPr lang="zh-CN" altLang="en-US" sz="1400" smtClean="0">
                <a:solidFill>
                  <a:schemeClr val="tx1"/>
                </a:solidFill>
              </a:rPr>
              <a:t>和</a:t>
            </a:r>
            <a:r>
              <a:rPr lang="en-US" altLang="zh-CN" sz="1400" smtClean="0">
                <a:solidFill>
                  <a:schemeClr val="tx1"/>
                </a:solidFill>
              </a:rPr>
              <a:t>Friedman</a:t>
            </a:r>
            <a:r>
              <a:rPr lang="zh-CN" altLang="en-US" sz="1400" smtClean="0">
                <a:solidFill>
                  <a:schemeClr val="tx1"/>
                </a:solidFill>
              </a:rPr>
              <a:t>指出，大企业的股东拥有对于自己财务资本的完全产权和控制权，通过股票买卖行使产权；经理人对自己的管理知识和技能（非财务资本）具有完全产权和支配权。股份公司是以上</a:t>
            </a:r>
            <a:r>
              <a:rPr lang="zh-CN" altLang="en-US" sz="1400" b="1" u="sng" smtClean="0">
                <a:solidFill>
                  <a:schemeClr val="tx1"/>
                </a:solidFill>
              </a:rPr>
              <a:t>两种资本和产权的复杂合约</a:t>
            </a:r>
            <a:endParaRPr lang="zh-CN" altLang="en-US" sz="1400" b="1" u="sng">
              <a:solidFill>
                <a:schemeClr val="tx1"/>
              </a:solidFill>
            </a:endParaRPr>
          </a:p>
        </p:txBody>
      </p:sp>
      <p:sp>
        <p:nvSpPr>
          <p:cNvPr id="29" name="Rectangle 28"/>
          <p:cNvSpPr/>
          <p:nvPr/>
        </p:nvSpPr>
        <p:spPr>
          <a:xfrm>
            <a:off x="457198" y="4520692"/>
            <a:ext cx="8229601" cy="1126670"/>
          </a:xfrm>
          <a:prstGeom prst="rect">
            <a:avLst/>
          </a:prstGeom>
          <a:solidFill>
            <a:schemeClr val="accent3">
              <a:lumMod val="20000"/>
              <a:lumOff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Bef>
                <a:spcPts val="600"/>
              </a:spcBef>
              <a:buClr>
                <a:schemeClr val="accent4"/>
              </a:buClr>
              <a:buSzPct val="60000"/>
              <a:buFont typeface="Wingdings" pitchFamily="2" charset="2"/>
              <a:buChar char="l"/>
            </a:pPr>
            <a:r>
              <a:rPr lang="zh-CN" altLang="en-US" sz="1400" smtClean="0">
                <a:solidFill>
                  <a:schemeClr val="tx1"/>
                </a:solidFill>
              </a:rPr>
              <a:t>基于前述企业组织形式发展的历史变迁，不难发现企业组织形式随着生产力发展不断演进。在古典企业中经营能力所有者与财务资本所有者合一，但</a:t>
            </a:r>
            <a:r>
              <a:rPr lang="zh-CN" altLang="en-US" sz="1600" b="1" u="sng" smtClean="0">
                <a:solidFill>
                  <a:schemeClr val="tx1"/>
                </a:solidFill>
              </a:rPr>
              <a:t>随着生产的扩大，对经营能力和财务投入的要求不断增加，越来越难有同时符合两者要求的人。由此，建立在所有权和经营权分离基础上的现代公司制度产生</a:t>
            </a:r>
            <a:r>
              <a:rPr lang="zh-CN" altLang="en-US" sz="1400" smtClean="0">
                <a:solidFill>
                  <a:schemeClr val="tx1"/>
                </a:solidFill>
              </a:rPr>
              <a:t>，随之而来的委托</a:t>
            </a:r>
            <a:r>
              <a:rPr lang="en-US" altLang="zh-CN" sz="1400" smtClean="0">
                <a:solidFill>
                  <a:schemeClr val="tx1"/>
                </a:solidFill>
              </a:rPr>
              <a:t>-</a:t>
            </a:r>
            <a:r>
              <a:rPr lang="zh-CN" altLang="en-US" sz="1400" smtClean="0">
                <a:solidFill>
                  <a:schemeClr val="tx1"/>
                </a:solidFill>
              </a:rPr>
              <a:t>代理问题也引起了学界的重点关注</a:t>
            </a:r>
            <a:endParaRPr lang="en-US" altLang="zh-CN" sz="1400" smtClean="0">
              <a:solidFill>
                <a:schemeClr val="tx1"/>
              </a:solidFill>
            </a:endParaRPr>
          </a:p>
        </p:txBody>
      </p:sp>
    </p:spTree>
    <p:extLst>
      <p:ext uri="{BB962C8B-B14F-4D97-AF65-F5344CB8AC3E}">
        <p14:creationId xmlns:p14="http://schemas.microsoft.com/office/powerpoint/2010/main" val="2050162977"/>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委托代理激励与合伙激励的理论基础：委托代理理论 </a:t>
            </a:r>
            <a:r>
              <a:rPr lang="en-US" altLang="zh-CN" smtClean="0"/>
              <a:t>vs. </a:t>
            </a:r>
            <a:r>
              <a:rPr lang="zh-CN" altLang="en-US" smtClean="0"/>
              <a:t>产权理论</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7</a:t>
            </a:fld>
            <a:endParaRPr lang="en-US"/>
          </a:p>
        </p:txBody>
      </p:sp>
      <p:sp>
        <p:nvSpPr>
          <p:cNvPr id="8" name="Rectangle 7"/>
          <p:cNvSpPr/>
          <p:nvPr/>
        </p:nvSpPr>
        <p:spPr>
          <a:xfrm>
            <a:off x="1663569" y="2059886"/>
            <a:ext cx="1579386" cy="5356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6000" tIns="45720" rIns="3600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Arial" pitchFamily="34" charset="0"/>
                <a:ea typeface="微软雅黑" panose="020b0503020204020204" pitchFamily="34" charset="-122"/>
                <a:cs typeface="Arial" pitchFamily="34" charset="0"/>
              </a:rPr>
              <a:t>委托</a:t>
            </a:r>
            <a:r>
              <a:rPr lang="zh-CN" altLang="en-US" sz="1400" b="1">
                <a:latin typeface="Arial" pitchFamily="34" charset="0"/>
                <a:ea typeface="微软雅黑" panose="020b0503020204020204" pitchFamily="34" charset="-122"/>
                <a:cs typeface="Arial" pitchFamily="34" charset="0"/>
              </a:rPr>
              <a:t>代理</a:t>
            </a:r>
            <a:r>
              <a:rPr lang="zh-CN" altLang="en-US" sz="1400" b="1" smtClean="0">
                <a:latin typeface="Arial" pitchFamily="34" charset="0"/>
                <a:ea typeface="微软雅黑" panose="020b0503020204020204" pitchFamily="34" charset="-122"/>
                <a:cs typeface="Arial" pitchFamily="34" charset="0"/>
              </a:rPr>
              <a:t>理论</a:t>
            </a:r>
            <a:endParaRPr lang="en-US" altLang="zh-CN" sz="1400" b="1" smtClean="0">
              <a:latin typeface="Arial" pitchFamily="34" charset="0"/>
              <a:ea typeface="微软雅黑" panose="020b0503020204020204" pitchFamily="34" charset="-122"/>
              <a:cs typeface="Arial" pitchFamily="34" charset="0"/>
            </a:endParaRPr>
          </a:p>
          <a:p>
            <a:pPr algn="ctr"/>
            <a:r>
              <a:rPr lang="zh-CN" altLang="en-US" sz="1400" b="1" smtClean="0">
                <a:latin typeface="Arial" pitchFamily="34" charset="0"/>
                <a:ea typeface="微软雅黑" panose="020b0503020204020204" pitchFamily="34" charset="-122"/>
                <a:cs typeface="Arial" pitchFamily="34" charset="0"/>
              </a:rPr>
              <a:t>（</a:t>
            </a:r>
            <a:r>
              <a:rPr lang="zh-CN" altLang="en-US" sz="1400" b="1">
                <a:latin typeface="Arial" pitchFamily="34" charset="0"/>
                <a:ea typeface="微软雅黑" panose="020b0503020204020204" pitchFamily="34" charset="-122"/>
                <a:cs typeface="Arial" pitchFamily="34" charset="0"/>
              </a:rPr>
              <a:t>完全契约</a:t>
            </a:r>
            <a:r>
              <a:rPr lang="zh-CN" altLang="en-US" sz="1400" b="1" smtClean="0">
                <a:latin typeface="Arial" pitchFamily="34" charset="0"/>
                <a:ea typeface="微软雅黑" panose="020b0503020204020204" pitchFamily="34" charset="-122"/>
                <a:cs typeface="Arial" pitchFamily="34" charset="0"/>
              </a:rPr>
              <a:t>理论）</a:t>
            </a:r>
            <a:endParaRPr lang="en-US" altLang="zh-CN" sz="1400" b="1">
              <a:latin typeface="Arial" pitchFamily="34" charset="0"/>
              <a:ea typeface="微软雅黑" panose="020b0503020204020204" pitchFamily="34" charset="-122"/>
              <a:cs typeface="Arial" pitchFamily="34" charset="0"/>
            </a:endParaRPr>
          </a:p>
        </p:txBody>
      </p:sp>
      <p:sp>
        <p:nvSpPr>
          <p:cNvPr id="9" name="Rectangle 8"/>
          <p:cNvSpPr/>
          <p:nvPr/>
        </p:nvSpPr>
        <p:spPr>
          <a:xfrm>
            <a:off x="598981" y="1184188"/>
            <a:ext cx="1223684" cy="543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Arial" pitchFamily="34" charset="0"/>
                <a:ea typeface="微软雅黑" panose="020b0503020204020204" pitchFamily="34" charset="-122"/>
                <a:cs typeface="Arial" pitchFamily="34" charset="0"/>
              </a:rPr>
              <a:t>契约理论</a:t>
            </a:r>
            <a:endParaRPr lang="en-US" altLang="zh-CN" sz="1400" b="1" smtClean="0">
              <a:latin typeface="Arial" pitchFamily="34" charset="0"/>
              <a:ea typeface="微软雅黑" panose="020b0503020204020204" pitchFamily="34" charset="-122"/>
              <a:cs typeface="Arial" pitchFamily="34" charset="0"/>
            </a:endParaRPr>
          </a:p>
        </p:txBody>
      </p:sp>
      <p:sp>
        <p:nvSpPr>
          <p:cNvPr id="12" name="Rectangle 11"/>
          <p:cNvSpPr/>
          <p:nvPr/>
        </p:nvSpPr>
        <p:spPr>
          <a:xfrm>
            <a:off x="1663569" y="5338154"/>
            <a:ext cx="1579386" cy="7140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6000" tIns="45720" rIns="3600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Arial" pitchFamily="34" charset="0"/>
                <a:ea typeface="微软雅黑" panose="020b0503020204020204" pitchFamily="34" charset="-122"/>
                <a:cs typeface="Arial" pitchFamily="34" charset="0"/>
              </a:rPr>
              <a:t>产权理论</a:t>
            </a:r>
            <a:endParaRPr lang="en-US" altLang="zh-CN" sz="1400" b="1" smtClean="0">
              <a:latin typeface="Arial" pitchFamily="34" charset="0"/>
              <a:ea typeface="微软雅黑" panose="020b0503020204020204" pitchFamily="34" charset="-122"/>
              <a:cs typeface="Arial" pitchFamily="34" charset="0"/>
            </a:endParaRPr>
          </a:p>
          <a:p>
            <a:pPr algn="ctr"/>
            <a:r>
              <a:rPr lang="zh-CN" altLang="en-US" sz="1400" b="1" smtClean="0">
                <a:latin typeface="Arial" pitchFamily="34" charset="0"/>
                <a:ea typeface="微软雅黑" panose="020b0503020204020204" pitchFamily="34" charset="-122"/>
                <a:cs typeface="Arial" pitchFamily="34" charset="0"/>
              </a:rPr>
              <a:t>（不完全</a:t>
            </a:r>
            <a:r>
              <a:rPr lang="zh-CN" altLang="en-US" sz="1400" b="1">
                <a:latin typeface="Arial" pitchFamily="34" charset="0"/>
                <a:ea typeface="微软雅黑" panose="020b0503020204020204" pitchFamily="34" charset="-122"/>
                <a:cs typeface="Arial" pitchFamily="34" charset="0"/>
              </a:rPr>
              <a:t>契约</a:t>
            </a:r>
            <a:r>
              <a:rPr lang="zh-CN" altLang="en-US" sz="1400" b="1" smtClean="0">
                <a:latin typeface="Arial" pitchFamily="34" charset="0"/>
                <a:ea typeface="微软雅黑" panose="020b0503020204020204" pitchFamily="34" charset="-122"/>
                <a:cs typeface="Arial" pitchFamily="34" charset="0"/>
              </a:rPr>
              <a:t>理论</a:t>
            </a:r>
            <a:r>
              <a:rPr lang="zh-CN" altLang="en-US" sz="1400" b="1">
                <a:latin typeface="Arial" pitchFamily="34" charset="0"/>
                <a:ea typeface="微软雅黑" panose="020b0503020204020204" pitchFamily="34" charset="-122"/>
                <a:cs typeface="Arial" pitchFamily="34" charset="0"/>
              </a:rPr>
              <a:t>）</a:t>
            </a:r>
            <a:endParaRPr lang="en-US" altLang="zh-CN" sz="1400" b="1">
              <a:latin typeface="Arial" pitchFamily="34" charset="0"/>
              <a:ea typeface="微软雅黑" panose="020b0503020204020204" pitchFamily="34" charset="-122"/>
              <a:cs typeface="Arial" pitchFamily="34" charset="0"/>
            </a:endParaRPr>
          </a:p>
        </p:txBody>
      </p:sp>
      <p:cxnSp>
        <p:nvCxnSpPr>
          <p:cNvPr id="13" name="Elbow Connector 12"/>
          <p:cNvCxnSpPr>
            <a:stCxn id="9" idx="2"/>
            <a:endCxn id="8" idx="1"/>
          </p:cNvCxnSpPr>
          <p:nvPr/>
        </p:nvCxnSpPr>
        <p:spPr>
          <a:xfrm rot="16200000" flipH="1">
            <a:off x="1136940" y="1801083"/>
            <a:ext cx="600512" cy="45274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Elbow Connector 13"/>
          <p:cNvCxnSpPr>
            <a:stCxn id="9" idx="2"/>
            <a:endCxn id="12" idx="1"/>
          </p:cNvCxnSpPr>
          <p:nvPr/>
        </p:nvCxnSpPr>
        <p:spPr>
          <a:xfrm rot="16200000" flipH="1">
            <a:off x="-546802" y="3484825"/>
            <a:ext cx="3967996" cy="45274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48" name="Rectangle 47"/>
          <p:cNvSpPr/>
          <p:nvPr/>
        </p:nvSpPr>
        <p:spPr>
          <a:xfrm>
            <a:off x="1822664" y="1184188"/>
            <a:ext cx="6864135" cy="543012"/>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en-US" altLang="zh-CN" sz="1400" smtClean="0">
                <a:solidFill>
                  <a:sysClr val="windowText" lastClr="000000"/>
                </a:solidFill>
                <a:latin typeface="Arial" pitchFamily="34" charset="0"/>
                <a:ea typeface="微软雅黑" panose="020b0503020204020204" pitchFamily="34" charset="-122"/>
                <a:cs typeface="Arial" pitchFamily="34" charset="0"/>
              </a:rPr>
              <a:t>1933</a:t>
            </a:r>
            <a:r>
              <a:rPr lang="zh-CN" altLang="en-US" sz="1400" smtClean="0">
                <a:solidFill>
                  <a:sysClr val="windowText" lastClr="000000"/>
                </a:solidFill>
                <a:latin typeface="Arial" pitchFamily="34" charset="0"/>
                <a:ea typeface="微软雅黑" panose="020b0503020204020204" pitchFamily="34" charset="-122"/>
                <a:cs typeface="Arial" pitchFamily="34" charset="0"/>
              </a:rPr>
              <a:t>年，</a:t>
            </a:r>
            <a:r>
              <a:rPr lang="en-US" altLang="zh-CN" sz="1400" smtClean="0">
                <a:solidFill>
                  <a:sysClr val="windowText" lastClr="000000"/>
                </a:solidFill>
                <a:latin typeface="Arial" pitchFamily="34" charset="0"/>
                <a:ea typeface="微软雅黑" panose="020b0503020204020204" pitchFamily="34" charset="-122"/>
                <a:cs typeface="Arial" pitchFamily="34" charset="0"/>
              </a:rPr>
              <a:t>Coase</a:t>
            </a:r>
            <a:r>
              <a:rPr lang="zh-CN" altLang="en-US" sz="1400" smtClean="0">
                <a:solidFill>
                  <a:sysClr val="windowText" lastClr="000000"/>
                </a:solidFill>
                <a:latin typeface="Arial" pitchFamily="34" charset="0"/>
                <a:ea typeface="微软雅黑" panose="020b0503020204020204" pitchFamily="34" charset="-122"/>
                <a:cs typeface="Arial" pitchFamily="34" charset="0"/>
              </a:rPr>
              <a:t>在其经典著作</a:t>
            </a:r>
            <a:r>
              <a:rPr lang="en-US" altLang="zh-CN" sz="1400" smtClean="0">
                <a:solidFill>
                  <a:sysClr val="windowText" lastClr="000000"/>
                </a:solidFill>
                <a:latin typeface="Arial" pitchFamily="34" charset="0"/>
                <a:ea typeface="微软雅黑" panose="020b0503020204020204" pitchFamily="34" charset="-122"/>
                <a:cs typeface="Arial" pitchFamily="34" charset="0"/>
              </a:rPr>
              <a:t>《</a:t>
            </a:r>
            <a:r>
              <a:rPr lang="zh-CN" altLang="en-US" sz="1400" smtClean="0">
                <a:solidFill>
                  <a:sysClr val="windowText" lastClr="000000"/>
                </a:solidFill>
                <a:latin typeface="Arial" pitchFamily="34" charset="0"/>
                <a:ea typeface="微软雅黑" panose="020b0503020204020204" pitchFamily="34" charset="-122"/>
                <a:cs typeface="Arial" pitchFamily="34" charset="0"/>
              </a:rPr>
              <a:t>企业的性质</a:t>
            </a:r>
            <a:r>
              <a:rPr lang="en-US" altLang="zh-CN" sz="1400" smtClean="0">
                <a:solidFill>
                  <a:sysClr val="windowText" lastClr="000000"/>
                </a:solidFill>
                <a:latin typeface="Arial" pitchFamily="34" charset="0"/>
                <a:ea typeface="微软雅黑" panose="020b0503020204020204" pitchFamily="34" charset="-122"/>
                <a:cs typeface="Arial" pitchFamily="34" charset="0"/>
              </a:rPr>
              <a:t>》</a:t>
            </a:r>
            <a:r>
              <a:rPr lang="zh-CN" altLang="en-US" sz="1400" smtClean="0">
                <a:solidFill>
                  <a:sysClr val="windowText" lastClr="000000"/>
                </a:solidFill>
                <a:latin typeface="Arial" pitchFamily="34" charset="0"/>
                <a:ea typeface="微软雅黑" panose="020b0503020204020204" pitchFamily="34" charset="-122"/>
                <a:cs typeface="Arial" pitchFamily="34" charset="0"/>
              </a:rPr>
              <a:t>里，把企业归纳为一系列交易的集合，认为企业的存在是为了用费用较低的企业内交易代替费用较高的市场交易</a:t>
            </a:r>
            <a:endParaRPr lang="en-US" altLang="zh-CN" sz="1400" smtClean="0">
              <a:solidFill>
                <a:sysClr val="windowText" lastClr="000000"/>
              </a:solidFill>
              <a:latin typeface="Arial" pitchFamily="34" charset="0"/>
              <a:ea typeface="微软雅黑" panose="020b0503020204020204" pitchFamily="34" charset="-122"/>
              <a:cs typeface="Arial" pitchFamily="34" charset="0"/>
            </a:endParaRPr>
          </a:p>
        </p:txBody>
      </p:sp>
      <p:sp>
        <p:nvSpPr>
          <p:cNvPr id="56" name="Rectangle 55"/>
          <p:cNvSpPr/>
          <p:nvPr/>
        </p:nvSpPr>
        <p:spPr>
          <a:xfrm>
            <a:off x="3242955" y="2052526"/>
            <a:ext cx="4469009" cy="543012"/>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ysClr val="windowText" lastClr="000000"/>
                </a:solidFill>
                <a:latin typeface="Arial" pitchFamily="34" charset="0"/>
                <a:ea typeface="微软雅黑" panose="020b0503020204020204" pitchFamily="34" charset="-122"/>
                <a:cs typeface="Arial" pitchFamily="34" charset="0"/>
              </a:rPr>
              <a:t>企业和市场没有区别，都是一种契约，委托人和代理人能预见到未来所有的可能性，并制定最优的对策</a:t>
            </a:r>
            <a:endParaRPr lang="en-US" altLang="zh-CN" sz="1400" smtClean="0">
              <a:solidFill>
                <a:sysClr val="windowText" lastClr="000000"/>
              </a:solidFill>
              <a:latin typeface="Arial" pitchFamily="34" charset="0"/>
              <a:ea typeface="微软雅黑" panose="020b0503020204020204" pitchFamily="34" charset="-122"/>
              <a:cs typeface="Arial" pitchFamily="34" charset="0"/>
            </a:endParaRPr>
          </a:p>
        </p:txBody>
      </p:sp>
      <p:sp>
        <p:nvSpPr>
          <p:cNvPr id="57" name="Rectangle 56"/>
          <p:cNvSpPr/>
          <p:nvPr/>
        </p:nvSpPr>
        <p:spPr>
          <a:xfrm>
            <a:off x="3242956" y="5338154"/>
            <a:ext cx="4469009" cy="714084"/>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ysClr val="windowText" lastClr="000000"/>
                </a:solidFill>
                <a:latin typeface="Arial" pitchFamily="34" charset="0"/>
                <a:ea typeface="微软雅黑" panose="020b0503020204020204" pitchFamily="34" charset="-122"/>
                <a:cs typeface="Arial" pitchFamily="34" charset="0"/>
              </a:rPr>
              <a:t>契约是不完全的，期限越长的契约，越是无法规定详细的条款，因此需要通过事先的产权安排，减少未来的交易费用</a:t>
            </a:r>
            <a:endParaRPr lang="en-US" altLang="zh-CN" sz="1400" smtClean="0">
              <a:solidFill>
                <a:sysClr val="windowText" lastClr="000000"/>
              </a:solidFill>
              <a:latin typeface="Arial" pitchFamily="34" charset="0"/>
              <a:ea typeface="微软雅黑" panose="020b0503020204020204" pitchFamily="34" charset="-122"/>
              <a:cs typeface="Arial" pitchFamily="34" charset="0"/>
            </a:endParaRPr>
          </a:p>
        </p:txBody>
      </p:sp>
      <p:sp>
        <p:nvSpPr>
          <p:cNvPr id="60" name="Rectangle 59"/>
          <p:cNvSpPr/>
          <p:nvPr/>
        </p:nvSpPr>
        <p:spPr>
          <a:xfrm>
            <a:off x="2606997" y="2672823"/>
            <a:ext cx="983928" cy="910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latin typeface="Arial" pitchFamily="34" charset="0"/>
                <a:ea typeface="微软雅黑" panose="020b0503020204020204" pitchFamily="34" charset="-122"/>
                <a:cs typeface="Arial" pitchFamily="34" charset="0"/>
              </a:rPr>
              <a:t>道德</a:t>
            </a:r>
            <a:r>
              <a:rPr lang="zh-CN" altLang="en-US" sz="1400" b="1" smtClean="0">
                <a:latin typeface="Arial" pitchFamily="34" charset="0"/>
                <a:ea typeface="微软雅黑" panose="020b0503020204020204" pitchFamily="34" charset="-122"/>
                <a:cs typeface="Arial" pitchFamily="34" charset="0"/>
              </a:rPr>
              <a:t>风险模型</a:t>
            </a:r>
            <a:endParaRPr lang="en-US" altLang="zh-CN" sz="1400" b="1">
              <a:latin typeface="Arial" pitchFamily="34" charset="0"/>
              <a:ea typeface="微软雅黑" panose="020b0503020204020204" pitchFamily="34" charset="-122"/>
              <a:cs typeface="Arial" pitchFamily="34" charset="0"/>
            </a:endParaRPr>
          </a:p>
        </p:txBody>
      </p:sp>
      <p:cxnSp>
        <p:nvCxnSpPr>
          <p:cNvPr id="61" name="Elbow Connector 60"/>
          <p:cNvCxnSpPr>
            <a:stCxn id="8" idx="2"/>
            <a:endCxn id="60" idx="1"/>
          </p:cNvCxnSpPr>
          <p:nvPr/>
        </p:nvCxnSpPr>
        <p:spPr>
          <a:xfrm rot="16200000" flipH="1">
            <a:off x="2263783" y="2785016"/>
            <a:ext cx="532693" cy="153735"/>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65" name="Rectangle 64"/>
          <p:cNvSpPr/>
          <p:nvPr/>
        </p:nvSpPr>
        <p:spPr>
          <a:xfrm>
            <a:off x="2606997" y="4195047"/>
            <a:ext cx="983928" cy="9024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Arial" pitchFamily="34" charset="0"/>
                <a:ea typeface="微软雅黑" panose="020b0503020204020204" pitchFamily="34" charset="-122"/>
                <a:cs typeface="Arial" pitchFamily="34" charset="0"/>
              </a:rPr>
              <a:t>逆向选择模型</a:t>
            </a:r>
            <a:endParaRPr lang="en-US" altLang="zh-CN" sz="1400" b="1">
              <a:latin typeface="Arial" pitchFamily="34" charset="0"/>
              <a:ea typeface="微软雅黑" panose="020b0503020204020204" pitchFamily="34" charset="-122"/>
              <a:cs typeface="Arial" pitchFamily="34" charset="0"/>
            </a:endParaRPr>
          </a:p>
        </p:txBody>
      </p:sp>
      <p:cxnSp>
        <p:nvCxnSpPr>
          <p:cNvPr id="66" name="Elbow Connector 65"/>
          <p:cNvCxnSpPr>
            <a:stCxn id="8" idx="2"/>
            <a:endCxn id="65" idx="1"/>
          </p:cNvCxnSpPr>
          <p:nvPr/>
        </p:nvCxnSpPr>
        <p:spPr>
          <a:xfrm rot="16200000" flipH="1">
            <a:off x="1504755" y="3544044"/>
            <a:ext cx="2050748" cy="153735"/>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69" name="Rectangle 68"/>
          <p:cNvSpPr/>
          <p:nvPr/>
        </p:nvSpPr>
        <p:spPr>
          <a:xfrm>
            <a:off x="3590925" y="4185535"/>
            <a:ext cx="4121040" cy="914877"/>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ysClr val="windowText" lastClr="000000"/>
                </a:solidFill>
                <a:latin typeface="Arial" pitchFamily="34" charset="0"/>
                <a:ea typeface="微软雅黑" panose="020b0503020204020204" pitchFamily="34" charset="-122"/>
                <a:cs typeface="Arial" pitchFamily="34" charset="0"/>
              </a:rPr>
              <a:t>交易发生前的非对称信息博弈，“劣币驱逐良币”。棘轮效应是其中典型，即</a:t>
            </a:r>
            <a:r>
              <a:rPr lang="zh-CN" altLang="en-US" sz="1400" smtClean="0">
                <a:solidFill>
                  <a:schemeClr val="tx1"/>
                </a:solidFill>
              </a:rPr>
              <a:t>委托人</a:t>
            </a:r>
            <a:r>
              <a:rPr lang="zh-CN" altLang="en-US" sz="1400">
                <a:solidFill>
                  <a:schemeClr val="tx1"/>
                </a:solidFill>
              </a:rPr>
              <a:t>使用代理人过去的业绩作为衡量标准。当代理人意识到自己努力带来高收益的结果是提高标准，其努力的</a:t>
            </a:r>
            <a:r>
              <a:rPr lang="zh-CN" altLang="en-US" sz="1400" smtClean="0">
                <a:solidFill>
                  <a:schemeClr val="tx1"/>
                </a:solidFill>
              </a:rPr>
              <a:t>积极性会</a:t>
            </a:r>
            <a:r>
              <a:rPr lang="zh-CN" altLang="en-US" sz="1400">
                <a:solidFill>
                  <a:schemeClr val="tx1"/>
                </a:solidFill>
              </a:rPr>
              <a:t>降低</a:t>
            </a:r>
            <a:endParaRPr lang="en-US" altLang="zh-CN" sz="1400">
              <a:solidFill>
                <a:schemeClr val="tx1"/>
              </a:solidFill>
            </a:endParaRPr>
          </a:p>
        </p:txBody>
      </p:sp>
      <p:sp>
        <p:nvSpPr>
          <p:cNvPr id="70" name="Rectangle 69"/>
          <p:cNvSpPr/>
          <p:nvPr/>
        </p:nvSpPr>
        <p:spPr>
          <a:xfrm>
            <a:off x="3590925" y="2670670"/>
            <a:ext cx="4121040" cy="91337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ysClr val="windowText" lastClr="000000"/>
                </a:solidFill>
                <a:latin typeface="Arial" pitchFamily="34" charset="0"/>
                <a:ea typeface="微软雅黑" panose="020b0503020204020204" pitchFamily="34" charset="-122"/>
                <a:cs typeface="Arial" pitchFamily="34" charset="0"/>
              </a:rPr>
              <a:t>交易发生后</a:t>
            </a:r>
            <a:r>
              <a:rPr lang="zh-CN" altLang="en-US" sz="1400">
                <a:solidFill>
                  <a:sysClr val="windowText" lastClr="000000"/>
                </a:solidFill>
                <a:latin typeface="Arial" pitchFamily="34" charset="0"/>
                <a:ea typeface="微软雅黑" panose="020b0503020204020204" pitchFamily="34" charset="-122"/>
                <a:cs typeface="Arial" pitchFamily="34" charset="0"/>
              </a:rPr>
              <a:t>的非对称信息</a:t>
            </a:r>
            <a:r>
              <a:rPr lang="zh-CN" altLang="en-US" sz="1400" smtClean="0">
                <a:solidFill>
                  <a:sysClr val="windowText" lastClr="000000"/>
                </a:solidFill>
                <a:latin typeface="Arial" pitchFamily="34" charset="0"/>
                <a:ea typeface="微软雅黑" panose="020b0503020204020204" pitchFamily="34" charset="-122"/>
                <a:cs typeface="Arial" pitchFamily="34" charset="0"/>
              </a:rPr>
              <a:t>博弈，交易一方具有另一方所不具备的信息，因此可能为了自身利益使对方利益受损。</a:t>
            </a:r>
            <a:r>
              <a:rPr lang="zh-CN" altLang="en-US" sz="1400" b="1">
                <a:solidFill>
                  <a:schemeClr val="tx1"/>
                </a:solidFill>
              </a:rPr>
              <a:t>作为信息拥有者的代理人可能利用信息不对称损害委托人</a:t>
            </a:r>
            <a:r>
              <a:rPr lang="zh-CN" altLang="en-US" sz="1400" b="1" smtClean="0">
                <a:solidFill>
                  <a:schemeClr val="tx1"/>
                </a:solidFill>
              </a:rPr>
              <a:t>利益</a:t>
            </a:r>
            <a:endParaRPr lang="en-US" altLang="zh-CN" sz="1400" b="1">
              <a:solidFill>
                <a:schemeClr val="tx1"/>
              </a:solidFill>
            </a:endParaRPr>
          </a:p>
        </p:txBody>
      </p:sp>
      <p:sp>
        <p:nvSpPr>
          <p:cNvPr id="81" name="Rounded Rectangular Callout 80"/>
          <p:cNvSpPr/>
          <p:nvPr/>
        </p:nvSpPr>
        <p:spPr>
          <a:xfrm>
            <a:off x="3911600" y="3621837"/>
            <a:ext cx="3800365" cy="507328"/>
          </a:xfrm>
          <a:prstGeom prst="wedgeRoundRectCallout">
            <a:avLst>
              <a:gd name="adj1" fmla="val -1401"/>
              <a:gd name="adj2" fmla="val -67473"/>
              <a:gd name="adj3" fmla="val 16667"/>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sysClr val="windowText" lastClr="000000"/>
                </a:solidFill>
              </a:rPr>
              <a:t>委托代理理论重点解决委托代理关系形成后，代理人的道德风险问题</a:t>
            </a:r>
            <a:endParaRPr lang="en-US" altLang="zh-CN" sz="1400">
              <a:solidFill>
                <a:schemeClr val="tx1"/>
              </a:solidFill>
            </a:endParaRPr>
          </a:p>
        </p:txBody>
      </p:sp>
      <p:sp>
        <p:nvSpPr>
          <p:cNvPr id="86" name="Right Arrow 85"/>
          <p:cNvSpPr/>
          <p:nvPr/>
        </p:nvSpPr>
        <p:spPr>
          <a:xfrm>
            <a:off x="7781925" y="2059887"/>
            <a:ext cx="904873" cy="3037638"/>
          </a:xfrm>
          <a:prstGeom prst="rightArrow">
            <a:avLst>
              <a:gd name="adj1" fmla="val 100000"/>
              <a:gd name="adj2" fmla="val 37719"/>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委托代理激励</a:t>
            </a:r>
            <a:endParaRPr lang="zh-CN" altLang="en-US" sz="1600" b="1"/>
          </a:p>
        </p:txBody>
      </p:sp>
      <p:sp>
        <p:nvSpPr>
          <p:cNvPr id="90" name="Right Arrow 89"/>
          <p:cNvSpPr/>
          <p:nvPr/>
        </p:nvSpPr>
        <p:spPr>
          <a:xfrm>
            <a:off x="7781925" y="5338154"/>
            <a:ext cx="904873" cy="714084"/>
          </a:xfrm>
          <a:prstGeom prst="rightArrow">
            <a:avLst>
              <a:gd name="adj1" fmla="val 100000"/>
              <a:gd name="adj2" fmla="val 32384"/>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合伙激励</a:t>
            </a:r>
            <a:endParaRPr lang="zh-CN" altLang="en-US" sz="1600" b="1"/>
          </a:p>
        </p:txBody>
      </p:sp>
    </p:spTree>
    <p:extLst>
      <p:ext uri="{BB962C8B-B14F-4D97-AF65-F5344CB8AC3E}">
        <p14:creationId xmlns:p14="http://schemas.microsoft.com/office/powerpoint/2010/main" val="721533535"/>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委托代理理论中解决道德风险问题的经典模型（</a:t>
            </a:r>
            <a:r>
              <a:rPr lang="en-US" altLang="zh-CN" smtClean="0"/>
              <a:t>1/2</a:t>
            </a:r>
            <a:r>
              <a:rPr lang="zh-CN" altLang="en-US" smtClean="0"/>
              <a:t>）</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8</a:t>
            </a:fld>
            <a:endParaRPr lang="en-US"/>
          </a:p>
        </p:txBody>
      </p:sp>
      <p:graphicFrame>
        <p:nvGraphicFramePr>
          <p:cNvPr id="26" name="Table 25"/>
          <p:cNvGraphicFramePr>
            <a:graphicFrameLocks noGrp="1"/>
          </p:cNvGraphicFramePr>
          <p:nvPr>
            <p:extLst>
              <p:ext uri="{D42A27DB-BD31-4B8C-83A1-F6EECF244321}">
                <p14:modId xmlns:p14="http://schemas.microsoft.com/office/powerpoint/2010/main" val="1114596607"/>
              </p:ext>
            </p:extLst>
          </p:nvPr>
        </p:nvGraphicFramePr>
        <p:xfrm>
          <a:off x="457199" y="2467040"/>
          <a:ext cx="8229601" cy="3444240"/>
        </p:xfrm>
        <a:graphic>
          <a:graphicData uri="http://schemas.openxmlformats.org/drawingml/2006/table">
            <a:tbl>
              <a:tblPr firstRow="1" bandRow="1">
                <a:tableStyleId>{5C22544A-7EE6-4342-B048-85BDC9FD1C3A}</a:tableStyleId>
              </a:tblPr>
              <a:tblGrid>
                <a:gridCol w="876301"/>
                <a:gridCol w="787400"/>
                <a:gridCol w="4365701"/>
                <a:gridCol w="2200199"/>
              </a:tblGrid>
              <a:tr h="288748">
                <a:tc>
                  <a:txBody>
                    <a:bodyPr vert="horz" wrap="square"/>
                    <a:lstStyle/>
                    <a:p>
                      <a:pPr algn="ct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gridSpan="2">
                  <a:txBody>
                    <a:bodyPr vert="horz" wrap="square"/>
                    <a:lstStyle/>
                    <a:p>
                      <a:pPr algn="ctr"/>
                      <a:r>
                        <a:rPr lang="zh-CN" altLang="en-US" sz="1400" smtClean="0"/>
                        <a:t>理论模型简介</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hMerge="1">
                  <a:txBody>
                    <a:bodyPr vert="horz" wrap="square"/>
                    <a:lstStyle/>
                    <a:p>
                      <a:pPr algn="ctr"/>
                      <a:endParaRPr lang="zh-CN" altLang="en-US" sz="1400"/>
                    </a:p>
                  </a:txBody>
                  <a:tcPr anchor="ctr"/>
                </a:tc>
                <a:tc>
                  <a:txBody>
                    <a:bodyPr vert="horz" wrap="square"/>
                    <a:lstStyle/>
                    <a:p>
                      <a:pPr algn="ctr"/>
                      <a:r>
                        <a:rPr lang="zh-CN" altLang="en-US" sz="1400" smtClean="0"/>
                        <a:t>对企业激励机制的启示</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673745">
                <a:tc rowSpan="2">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0" smtClean="0">
                          <a:solidFill>
                            <a:schemeClr val="tx1"/>
                          </a:solidFill>
                        </a:rPr>
                        <a:t>静态双边模型</a:t>
                      </a:r>
                      <a:endParaRPr lang="zh-CN" altLang="en-US" sz="1400" b="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smtClean="0"/>
                        <a:t>单任务模型</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smtClean="0"/>
                        <a:t>在信息不对称条件下委托人和代理人之间无法实现最优的风险分担，委托人给代理人提供的次优契约必须在激励和保险之间进行权衡取舍</a:t>
                      </a:r>
                      <a:r>
                        <a:rPr lang="en-US" altLang="zh-CN" sz="1400" smtClean="0"/>
                        <a:t>(Holmstrom</a:t>
                      </a:r>
                      <a:r>
                        <a:rPr lang="zh-CN" altLang="en-US" sz="1400" smtClean="0"/>
                        <a:t>， </a:t>
                      </a:r>
                      <a:r>
                        <a:rPr lang="en-US" altLang="zh-CN" sz="1400" smtClean="0"/>
                        <a:t>1979)</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rowSpan="2">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b="0" smtClean="0">
                          <a:solidFill>
                            <a:schemeClr val="tx1"/>
                          </a:solidFill>
                        </a:rPr>
                        <a:t>企业应设计科学的</a:t>
                      </a:r>
                      <a:r>
                        <a:rPr lang="zh-CN" altLang="en-US" sz="1400" b="0" u="none" smtClean="0">
                          <a:solidFill>
                            <a:schemeClr val="tx1"/>
                          </a:solidFill>
                        </a:rPr>
                        <a:t>，可观测、可衡量的考核指标，并且与激励挂钩</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673745">
                <a:tc vMerge="1">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zh-CN" altLang="en-US" sz="140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smtClean="0"/>
                        <a:t>多任务模型</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smtClean="0"/>
                        <a:t>当代理人承担两项以上任务时，会将主要精力用于容易考核的任务。由此建构多任务代理模型，提出激励平衡原则 </a:t>
                      </a:r>
                      <a:r>
                        <a:rPr lang="en-US" altLang="zh-CN" sz="1400" smtClean="0"/>
                        <a:t>( Holmstrom </a:t>
                      </a:r>
                      <a:r>
                        <a:rPr lang="zh-CN" altLang="en-US" sz="1400" smtClean="0"/>
                        <a:t>＆ </a:t>
                      </a:r>
                      <a:r>
                        <a:rPr lang="en-US" altLang="zh-CN" sz="1400" err="1" smtClean="0"/>
                        <a:t>Milgrom</a:t>
                      </a:r>
                      <a:r>
                        <a:rPr lang="zh-CN" altLang="en-US" sz="1400" smtClean="0"/>
                        <a:t>，</a:t>
                      </a:r>
                      <a:r>
                        <a:rPr lang="en-US" altLang="zh-CN" sz="1400" smtClean="0"/>
                        <a:t>1991)</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vMerge="1">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673745">
                <a:tc rowSpan="2">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0" smtClean="0">
                          <a:solidFill>
                            <a:schemeClr val="tx1"/>
                          </a:solidFill>
                        </a:rPr>
                        <a:t>静态多边模型</a:t>
                      </a:r>
                      <a:endParaRPr lang="zh-CN" altLang="en-US" sz="1400" b="0" smtClean="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smtClean="0">
                          <a:solidFill>
                            <a:schemeClr val="tx1"/>
                          </a:solidFill>
                        </a:rPr>
                        <a:t>打破预算平衡模型</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kern="1200" smtClean="0">
                          <a:solidFill>
                            <a:schemeClr val="dk1"/>
                          </a:solidFill>
                          <a:latin typeface="+mn-lt"/>
                          <a:ea typeface="+mn-ea"/>
                          <a:cs typeface="+mn-cs"/>
                        </a:rPr>
                        <a:t>打破预算平衡会出现“团体惩罚”或“团体激励”的结果，这足以消除代理人搭便车的行为使得激励机制得以发挥作用以消除代理人搭便车行为（</a:t>
                      </a:r>
                      <a:r>
                        <a:rPr lang="en-US" altLang="zh-CN" sz="1400" kern="1200" err="1" smtClean="0">
                          <a:solidFill>
                            <a:schemeClr val="dk1"/>
                          </a:solidFill>
                          <a:latin typeface="+mn-lt"/>
                          <a:ea typeface="+mn-ea"/>
                          <a:cs typeface="+mn-cs"/>
                        </a:rPr>
                        <a:t>Holmstrom</a:t>
                      </a:r>
                      <a:r>
                        <a:rPr lang="zh-CN" altLang="en-US" sz="1400" kern="1200" smtClean="0">
                          <a:solidFill>
                            <a:schemeClr val="dk1"/>
                          </a:solidFill>
                          <a:latin typeface="+mn-lt"/>
                          <a:ea typeface="+mn-ea"/>
                          <a:cs typeface="+mn-cs"/>
                        </a:rPr>
                        <a:t>，</a:t>
                      </a:r>
                      <a:r>
                        <a:rPr lang="en-US" altLang="zh-CN" sz="1400" kern="1200" smtClean="0">
                          <a:solidFill>
                            <a:schemeClr val="dk1"/>
                          </a:solidFill>
                          <a:latin typeface="+mn-lt"/>
                          <a:ea typeface="+mn-ea"/>
                          <a:cs typeface="+mn-cs"/>
                        </a:rPr>
                        <a:t>1982)</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kern="1200" smtClean="0">
                          <a:solidFill>
                            <a:schemeClr val="dk1"/>
                          </a:solidFill>
                          <a:latin typeface="+mn-lt"/>
                          <a:ea typeface="+mn-ea"/>
                          <a:cs typeface="+mn-cs"/>
                        </a:rPr>
                        <a:t>组织层面的薪酬激励也需要与业绩挂钩，强调奖优罚劣</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673745">
                <a:tc vMerge="1">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zh-CN" altLang="en-US" sz="1400" b="0" smtClean="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0" kern="1200" smtClean="0">
                          <a:solidFill>
                            <a:schemeClr val="tx1"/>
                          </a:solidFill>
                          <a:latin typeface="+mn-lt"/>
                          <a:ea typeface="+mn-ea"/>
                          <a:cs typeface="+mn-cs"/>
                        </a:rPr>
                        <a:t>合作型模型</a:t>
                      </a:r>
                      <a:endParaRPr lang="zh-CN" altLang="en-US" sz="1400" b="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r>
                        <a:rPr lang="zh-CN" altLang="en-US" sz="1400" smtClean="0">
                          <a:solidFill>
                            <a:schemeClr val="tx1"/>
                          </a:solidFill>
                        </a:rPr>
                        <a:t>如果代理人自己工作的努力和帮助同伴付出的努力在成本函数上是独立的，但在工作上是互补的，则团队产出是最优的</a:t>
                      </a:r>
                      <a:r>
                        <a:rPr lang="en-US" altLang="zh-CN" sz="1400" smtClean="0">
                          <a:solidFill>
                            <a:schemeClr val="tx1"/>
                          </a:solidFill>
                        </a:rPr>
                        <a:t>——Itoh(1991)</a:t>
                      </a:r>
                      <a:endParaRPr lang="zh-CN" altLang="en-US" sz="140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l"/>
                      <a:r>
                        <a:rPr lang="zh-CN" altLang="en-US" sz="1400" kern="1200" smtClean="0">
                          <a:solidFill>
                            <a:schemeClr val="tx1"/>
                          </a:solidFill>
                          <a:latin typeface="+mn-lt"/>
                          <a:ea typeface="+mn-ea"/>
                          <a:cs typeface="+mn-cs"/>
                        </a:rPr>
                        <a:t>个人绩效与激励水平应当与其所属组织的业绩水平挂钩</a:t>
                      </a:r>
                      <a:endParaRPr lang="zh-CN" altLang="en-US" sz="1400" kern="1200">
                        <a:solidFill>
                          <a:schemeClr val="tx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bl>
          </a:graphicData>
        </a:graphic>
      </p:graphicFrame>
      <p:grpSp>
        <p:nvGrpSpPr>
          <p:cNvPr id="6" name="Group 5"/>
          <p:cNvGrpSpPr/>
          <p:nvPr/>
        </p:nvGrpSpPr>
        <p:grpSpPr>
          <a:xfrm>
            <a:off x="215900" y="963726"/>
            <a:ext cx="8470901" cy="1441248"/>
            <a:chOff x="204902" y="764977"/>
            <a:chExt cx="8629261" cy="1754970"/>
          </a:xfrm>
        </p:grpSpPr>
        <p:grpSp>
          <p:nvGrpSpPr>
            <p:cNvPr id="28" name="Group 27"/>
            <p:cNvGrpSpPr/>
            <p:nvPr/>
          </p:nvGrpSpPr>
          <p:grpSpPr>
            <a:xfrm>
              <a:off x="1031763" y="764977"/>
              <a:ext cx="449132" cy="1001134"/>
              <a:chOff x="2192768" y="2037643"/>
              <a:chExt cx="269321" cy="652227"/>
            </a:xfrm>
            <a:solidFill>
              <a:schemeClr val="accent1"/>
            </a:solidFill>
          </p:grpSpPr>
          <p:sp>
            <p:nvSpPr>
              <p:cNvPr id="29" name="Freeform 5"/>
              <p:cNvSpPr/>
              <p:nvPr/>
            </p:nvSpPr>
            <p:spPr bwMode="auto">
              <a:xfrm flipH="1">
                <a:off x="2192768" y="2160867"/>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sp>
            <p:nvSpPr>
              <p:cNvPr id="30" name="Oval 6"/>
              <p:cNvSpPr>
                <a:spLocks noChangeArrowheads="1"/>
              </p:cNvSpPr>
              <p:nvPr/>
            </p:nvSpPr>
            <p:spPr bwMode="auto">
              <a:xfrm flipH="1">
                <a:off x="2275731" y="2037643"/>
                <a:ext cx="111313" cy="104388"/>
              </a:xfrm>
              <a:prstGeom prst="ellipse">
                <a:avLst/>
              </a:pr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grpSp>
        <p:sp>
          <p:nvSpPr>
            <p:cNvPr id="31" name="Rectangle 30"/>
            <p:cNvSpPr/>
            <p:nvPr/>
          </p:nvSpPr>
          <p:spPr>
            <a:xfrm>
              <a:off x="204902" y="1902023"/>
              <a:ext cx="2160000" cy="54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accent1"/>
                  </a:solidFill>
                </a:rPr>
                <a:t>委托人</a:t>
              </a:r>
              <a:endParaRPr lang="en-US" altLang="zh-CN" b="1" smtClean="0">
                <a:solidFill>
                  <a:schemeClr val="accent1"/>
                </a:solidFill>
              </a:endParaRPr>
            </a:p>
            <a:p>
              <a:pPr algn="ctr"/>
              <a:r>
                <a:rPr lang="zh-CN" altLang="en-US" sz="1400" b="1" smtClean="0">
                  <a:solidFill>
                    <a:schemeClr val="tx1"/>
                  </a:solidFill>
                </a:rPr>
                <a:t>企业所有者（股东）</a:t>
              </a:r>
              <a:endParaRPr lang="zh-CN" altLang="en-US" sz="1400" b="1">
                <a:solidFill>
                  <a:schemeClr val="tx1"/>
                </a:solidFill>
              </a:endParaRPr>
            </a:p>
          </p:txBody>
        </p:sp>
        <p:grpSp>
          <p:nvGrpSpPr>
            <p:cNvPr id="32" name="Group 31"/>
            <p:cNvGrpSpPr/>
            <p:nvPr/>
          </p:nvGrpSpPr>
          <p:grpSpPr>
            <a:xfrm>
              <a:off x="7414892" y="764977"/>
              <a:ext cx="449132" cy="1001134"/>
              <a:chOff x="2192768" y="2037643"/>
              <a:chExt cx="269321" cy="652227"/>
            </a:xfrm>
            <a:solidFill>
              <a:schemeClr val="accent1"/>
            </a:solidFill>
          </p:grpSpPr>
          <p:sp>
            <p:nvSpPr>
              <p:cNvPr id="33" name="Freeform 5"/>
              <p:cNvSpPr/>
              <p:nvPr/>
            </p:nvSpPr>
            <p:spPr bwMode="auto">
              <a:xfrm flipH="1">
                <a:off x="2192768" y="2160867"/>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sp>
            <p:nvSpPr>
              <p:cNvPr id="34" name="Oval 6"/>
              <p:cNvSpPr>
                <a:spLocks noChangeArrowheads="1"/>
              </p:cNvSpPr>
              <p:nvPr/>
            </p:nvSpPr>
            <p:spPr bwMode="auto">
              <a:xfrm flipH="1">
                <a:off x="2275731" y="2037643"/>
                <a:ext cx="111313" cy="104388"/>
              </a:xfrm>
              <a:prstGeom prst="ellipse">
                <a:avLst/>
              </a:pr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grpSp>
        <p:sp>
          <p:nvSpPr>
            <p:cNvPr id="35" name="Rectangle 34"/>
            <p:cNvSpPr/>
            <p:nvPr/>
          </p:nvSpPr>
          <p:spPr>
            <a:xfrm>
              <a:off x="6515131" y="1902023"/>
              <a:ext cx="2319032" cy="5400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accent1"/>
                  </a:solidFill>
                </a:rPr>
                <a:t>代理人</a:t>
              </a:r>
              <a:endParaRPr lang="en-US" altLang="zh-CN" b="1" smtClean="0">
                <a:solidFill>
                  <a:schemeClr val="accent1"/>
                </a:solidFill>
              </a:endParaRPr>
            </a:p>
            <a:p>
              <a:pPr algn="ctr"/>
              <a:r>
                <a:rPr lang="zh-CN" altLang="en-US" sz="1400" b="1" smtClean="0">
                  <a:solidFill>
                    <a:schemeClr val="tx1"/>
                  </a:solidFill>
                </a:rPr>
                <a:t>企业经营者（职业经理人）</a:t>
              </a:r>
              <a:endParaRPr lang="zh-CN" altLang="en-US" sz="1400" b="1">
                <a:solidFill>
                  <a:schemeClr val="tx1"/>
                </a:solidFill>
              </a:endParaRPr>
            </a:p>
          </p:txBody>
        </p:sp>
        <p:grpSp>
          <p:nvGrpSpPr>
            <p:cNvPr id="36" name="Group 35"/>
            <p:cNvGrpSpPr/>
            <p:nvPr/>
          </p:nvGrpSpPr>
          <p:grpSpPr>
            <a:xfrm>
              <a:off x="2167984" y="1069847"/>
              <a:ext cx="4284511" cy="1113673"/>
              <a:chOff x="2326984" y="3929825"/>
              <a:chExt cx="3814605" cy="1113673"/>
            </a:xfrm>
          </p:grpSpPr>
          <p:sp>
            <p:nvSpPr>
              <p:cNvPr id="37" name="Right Arrow 36"/>
              <p:cNvSpPr/>
              <p:nvPr/>
            </p:nvSpPr>
            <p:spPr>
              <a:xfrm rot="10800000">
                <a:off x="2326984" y="4478851"/>
                <a:ext cx="3783165" cy="564647"/>
              </a:xfrm>
              <a:prstGeom prst="rightArrow">
                <a:avLst>
                  <a:gd name="adj1" fmla="val 50000"/>
                  <a:gd name="adj2" fmla="val 133501"/>
                </a:avLst>
              </a:prstGeom>
              <a:solidFill>
                <a:schemeClr val="accent1">
                  <a:lumMod val="40000"/>
                  <a:lumOff val="60000"/>
                </a:schemeClr>
              </a:solidFill>
              <a:ln>
                <a:noFill/>
              </a:ln>
              <a:effectLst>
                <a:outerShdw blurRad="12700" dist="63500" dir="3000000" algn="tl" rotWithShape="0">
                  <a:schemeClr val="accent1">
                    <a:lumMod val="40000"/>
                    <a:lumOff val="6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Right Arrow 37"/>
              <p:cNvSpPr/>
              <p:nvPr/>
            </p:nvSpPr>
            <p:spPr>
              <a:xfrm>
                <a:off x="2358424" y="3929825"/>
                <a:ext cx="3783165" cy="564647"/>
              </a:xfrm>
              <a:prstGeom prst="rightArrow">
                <a:avLst>
                  <a:gd name="adj1" fmla="val 50000"/>
                  <a:gd name="adj2" fmla="val 133501"/>
                </a:avLst>
              </a:prstGeom>
              <a:solidFill>
                <a:schemeClr val="accent1">
                  <a:lumMod val="40000"/>
                  <a:lumOff val="60000"/>
                </a:schemeClr>
              </a:solidFill>
              <a:ln>
                <a:noFill/>
              </a:ln>
              <a:effectLst>
                <a:outerShdw blurRad="38100" dist="63500" dir="18900000" algn="bl" rotWithShape="0">
                  <a:schemeClr val="accent1">
                    <a:lumMod val="20000"/>
                    <a:lumOff val="8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39" name="Rectangle 38"/>
            <p:cNvSpPr/>
            <p:nvPr/>
          </p:nvSpPr>
          <p:spPr>
            <a:xfrm>
              <a:off x="2070035" y="1375346"/>
              <a:ext cx="4382460" cy="5176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tx1"/>
                  </a:solidFill>
                </a:rPr>
                <a:t>目标：建立非</a:t>
              </a:r>
              <a:r>
                <a:rPr lang="zh-CN" altLang="en-US" sz="1600" b="1">
                  <a:solidFill>
                    <a:schemeClr val="tx1"/>
                  </a:solidFill>
                </a:rPr>
                <a:t>对</a:t>
              </a:r>
              <a:r>
                <a:rPr lang="zh-CN" altLang="en-US" sz="1600" b="1" smtClean="0">
                  <a:solidFill>
                    <a:schemeClr val="tx1"/>
                  </a:solidFill>
                </a:rPr>
                <a:t>称信息博弈下的最优契约关系</a:t>
              </a:r>
              <a:endParaRPr lang="zh-CN" altLang="en-US" sz="1600" b="1">
                <a:solidFill>
                  <a:schemeClr val="tx1"/>
                </a:solidFill>
              </a:endParaRPr>
            </a:p>
          </p:txBody>
        </p:sp>
        <p:sp>
          <p:nvSpPr>
            <p:cNvPr id="40" name="Rectangle 39"/>
            <p:cNvSpPr/>
            <p:nvPr/>
          </p:nvSpPr>
          <p:spPr>
            <a:xfrm>
              <a:off x="1648240" y="768381"/>
              <a:ext cx="2537822" cy="371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accent1"/>
                  </a:solidFill>
                </a:rPr>
                <a:t>股东利益最大化</a:t>
              </a:r>
              <a:endParaRPr lang="zh-CN" altLang="en-US" sz="1600" b="1">
                <a:solidFill>
                  <a:schemeClr val="accent1"/>
                </a:solidFill>
              </a:endParaRPr>
            </a:p>
          </p:txBody>
        </p:sp>
        <p:sp>
          <p:nvSpPr>
            <p:cNvPr id="41" name="Rectangle 40"/>
            <p:cNvSpPr/>
            <p:nvPr/>
          </p:nvSpPr>
          <p:spPr>
            <a:xfrm>
              <a:off x="4438240" y="2148472"/>
              <a:ext cx="2537822" cy="371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accent1"/>
                  </a:solidFill>
                </a:rPr>
                <a:t>自身效用最大化</a:t>
              </a:r>
              <a:endParaRPr lang="zh-CN" altLang="en-US" sz="1600" b="1">
                <a:solidFill>
                  <a:schemeClr val="accent1"/>
                </a:solidFill>
              </a:endParaRPr>
            </a:p>
          </p:txBody>
        </p:sp>
      </p:grpSp>
    </p:spTree>
    <p:extLst>
      <p:ext uri="{BB962C8B-B14F-4D97-AF65-F5344CB8AC3E}">
        <p14:creationId xmlns:p14="http://schemas.microsoft.com/office/powerpoint/2010/main" val="2678976207"/>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委托代理理论中解决道德风险问题的经典模型（</a:t>
            </a:r>
            <a:r>
              <a:rPr lang="en-US" altLang="zh-CN" smtClean="0"/>
              <a:t>2/2</a:t>
            </a:r>
            <a:r>
              <a:rPr lang="zh-CN" altLang="en-US" smtClean="0"/>
              <a:t>）</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9</a:t>
            </a:fld>
            <a:endParaRPr lang="en-US"/>
          </a:p>
        </p:txBody>
      </p:sp>
      <p:graphicFrame>
        <p:nvGraphicFramePr>
          <p:cNvPr id="26" name="Table 25"/>
          <p:cNvGraphicFramePr>
            <a:graphicFrameLocks noGrp="1"/>
          </p:cNvGraphicFramePr>
          <p:nvPr>
            <p:extLst>
              <p:ext uri="{D42A27DB-BD31-4B8C-83A1-F6EECF244321}">
                <p14:modId xmlns:p14="http://schemas.microsoft.com/office/powerpoint/2010/main" val="2383269486"/>
              </p:ext>
            </p:extLst>
          </p:nvPr>
        </p:nvGraphicFramePr>
        <p:xfrm>
          <a:off x="457199" y="2467040"/>
          <a:ext cx="8229601" cy="2194560"/>
        </p:xfrm>
        <a:graphic>
          <a:graphicData uri="http://schemas.openxmlformats.org/drawingml/2006/table">
            <a:tbl>
              <a:tblPr firstRow="1" bandRow="1">
                <a:tableStyleId>{5C22544A-7EE6-4342-B048-85BDC9FD1C3A}</a:tableStyleId>
              </a:tblPr>
              <a:tblGrid>
                <a:gridCol w="876301"/>
                <a:gridCol w="787400"/>
                <a:gridCol w="4365701"/>
                <a:gridCol w="2200199"/>
              </a:tblGrid>
              <a:tr h="288748">
                <a:tc>
                  <a:txBody>
                    <a:bodyPr vert="horz" wrap="square"/>
                    <a:lstStyle/>
                    <a:p>
                      <a:pPr algn="ct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gridSpan="2">
                  <a:txBody>
                    <a:bodyPr vert="horz" wrap="square"/>
                    <a:lstStyle/>
                    <a:p>
                      <a:pPr algn="ctr"/>
                      <a:r>
                        <a:rPr lang="zh-CN" altLang="en-US" sz="1400" smtClean="0"/>
                        <a:t>理论模型简介</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hMerge="1">
                  <a:txBody>
                    <a:bodyPr vert="horz" wrap="square"/>
                    <a:lstStyle/>
                    <a:p>
                      <a:pPr algn="ctr"/>
                      <a:endParaRPr lang="zh-CN" altLang="en-US" sz="1400"/>
                    </a:p>
                  </a:txBody>
                  <a:tcPr anchor="ctr"/>
                </a:tc>
                <a:tc>
                  <a:txBody>
                    <a:bodyPr vert="horz" wrap="square"/>
                    <a:lstStyle/>
                    <a:p>
                      <a:pPr algn="ctr"/>
                      <a:r>
                        <a:rPr lang="zh-CN" altLang="en-US" sz="1400" smtClean="0"/>
                        <a:t>对企业激励机制的启示</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673745">
                <a:tc rowSpan="2">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b="0" smtClean="0">
                          <a:solidFill>
                            <a:schemeClr val="tx1"/>
                          </a:solidFill>
                        </a:rPr>
                        <a:t>重复双边模型</a:t>
                      </a:r>
                      <a:endParaRPr lang="zh-CN" altLang="en-US" sz="1400" b="0" smtClean="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kern="1200" smtClean="0">
                          <a:solidFill>
                            <a:schemeClr val="dk1"/>
                          </a:solidFill>
                          <a:latin typeface="+mn-lt"/>
                          <a:ea typeface="+mn-ea"/>
                          <a:cs typeface="+mn-cs"/>
                        </a:rPr>
                        <a:t>市场声誉模型</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l"/>
                      <a:r>
                        <a:rPr lang="zh-CN" altLang="en-US" sz="1400" smtClean="0">
                          <a:solidFill>
                            <a:schemeClr val="tx1"/>
                          </a:solidFill>
                        </a:rPr>
                        <a:t>代理人市场对代理人的行为约束，导致即使没有显性激励、代理人也有积极性努力工作，以改进和提升自身的市场声誉（</a:t>
                      </a:r>
                      <a:r>
                        <a:rPr lang="en-US" altLang="zh-CN" sz="1400" err="1" smtClean="0">
                          <a:solidFill>
                            <a:schemeClr val="tx1"/>
                          </a:solidFill>
                        </a:rPr>
                        <a:t>Fama</a:t>
                      </a:r>
                      <a:r>
                        <a:rPr lang="zh-CN" altLang="en-US" sz="1400" smtClean="0">
                          <a:solidFill>
                            <a:schemeClr val="tx1"/>
                          </a:solidFill>
                        </a:rPr>
                        <a:t>，</a:t>
                      </a:r>
                      <a:r>
                        <a:rPr lang="en-US" altLang="zh-CN" sz="1400" smtClean="0">
                          <a:solidFill>
                            <a:schemeClr val="tx1"/>
                          </a:solidFill>
                        </a:rPr>
                        <a:t>1980</a:t>
                      </a:r>
                      <a:r>
                        <a:rPr lang="zh-CN" altLang="en-US" sz="1400" smtClean="0">
                          <a:solidFill>
                            <a:schemeClr val="tx1"/>
                          </a:solidFill>
                        </a:rPr>
                        <a:t>）</a:t>
                      </a:r>
                      <a:endParaRPr lang="zh-CN" altLang="en-US" sz="1400" smtClean="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b="0" u="none" kern="1200" smtClean="0">
                          <a:solidFill>
                            <a:schemeClr val="tx1"/>
                          </a:solidFill>
                          <a:latin typeface="+mn-lt"/>
                          <a:ea typeface="+mn-ea"/>
                          <a:cs typeface="+mn-cs"/>
                        </a:rPr>
                        <a:t>建立职业经理人声誉评价体系，比如在任命高管时应当关注其历史业绩和市场声誉</a:t>
                      </a:r>
                      <a:endParaRPr lang="zh-CN" altLang="en-US" sz="1400" b="0" u="none" kern="1200">
                        <a:solidFill>
                          <a:schemeClr val="tx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673745">
                <a:tc vMerge="1">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endParaRPr lang="zh-CN" altLang="en-US" sz="1400" b="1" smtClean="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kern="1200" smtClean="0">
                          <a:solidFill>
                            <a:schemeClr val="dk1"/>
                          </a:solidFill>
                          <a:latin typeface="+mn-lt"/>
                          <a:ea typeface="+mn-ea"/>
                          <a:cs typeface="+mn-cs"/>
                        </a:rPr>
                        <a:t>重复博弈模型</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l"/>
                      <a:r>
                        <a:rPr lang="zh-CN" altLang="en-US" sz="1400" smtClean="0">
                          <a:solidFill>
                            <a:schemeClr val="tx1"/>
                          </a:solidFill>
                        </a:rPr>
                        <a:t>如果委托人和代理人保持长久关系，委托人可通过既定历史变量来判断代理人的努力程度，从而实现一定的最优风险分担和利益分配（</a:t>
                      </a:r>
                      <a:r>
                        <a:rPr lang="en-US" altLang="zh-CN" sz="1400" smtClean="0">
                          <a:solidFill>
                            <a:schemeClr val="tx1"/>
                          </a:solidFill>
                        </a:rPr>
                        <a:t>Radner</a:t>
                      </a:r>
                      <a:r>
                        <a:rPr lang="zh-CN" altLang="en-US" sz="1400" smtClean="0">
                          <a:solidFill>
                            <a:schemeClr val="tx1"/>
                          </a:solidFill>
                        </a:rPr>
                        <a:t>，</a:t>
                      </a:r>
                      <a:r>
                        <a:rPr lang="en-US" altLang="zh-CN" sz="1400" smtClean="0">
                          <a:solidFill>
                            <a:schemeClr val="tx1"/>
                          </a:solidFill>
                        </a:rPr>
                        <a:t>1981</a:t>
                      </a:r>
                      <a:r>
                        <a:rPr lang="zh-CN" altLang="en-US" sz="1400" smtClean="0">
                          <a:solidFill>
                            <a:schemeClr val="tx1"/>
                          </a:solidFill>
                        </a:rPr>
                        <a:t>）（</a:t>
                      </a:r>
                      <a:r>
                        <a:rPr lang="en-US" altLang="zh-CN" sz="1400" err="1" smtClean="0">
                          <a:solidFill>
                            <a:schemeClr val="tx1"/>
                          </a:solidFill>
                        </a:rPr>
                        <a:t>Rubbinstein</a:t>
                      </a:r>
                      <a:r>
                        <a:rPr lang="zh-CN" altLang="en-US" sz="1400" smtClean="0">
                          <a:solidFill>
                            <a:schemeClr val="tx1"/>
                          </a:solidFill>
                        </a:rPr>
                        <a:t>，</a:t>
                      </a:r>
                      <a:r>
                        <a:rPr lang="en-US" altLang="zh-CN" sz="1400" smtClean="0">
                          <a:solidFill>
                            <a:schemeClr val="tx1"/>
                          </a:solidFill>
                        </a:rPr>
                        <a:t>1979</a:t>
                      </a:r>
                      <a:r>
                        <a:rPr lang="zh-CN" altLang="en-US" sz="1400" smtClean="0">
                          <a:solidFill>
                            <a:schemeClr val="tx1"/>
                          </a:solidFill>
                        </a:rPr>
                        <a:t>）</a:t>
                      </a:r>
                      <a:endParaRPr lang="zh-CN" altLang="en-US" sz="1400" smtClean="0">
                        <a:solidFill>
                          <a:schemeClr val="tx1"/>
                        </a:solidFill>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b="0" u="none" kern="1200" smtClean="0">
                          <a:solidFill>
                            <a:schemeClr val="tx1"/>
                          </a:solidFill>
                          <a:latin typeface="+mn-lt"/>
                          <a:ea typeface="+mn-ea"/>
                          <a:cs typeface="+mn-cs"/>
                        </a:rPr>
                        <a:t>企业可考虑与核心团队签订长期服务合同，更多关注持续业绩贡献</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bl>
          </a:graphicData>
        </a:graphic>
      </p:graphicFrame>
      <p:grpSp>
        <p:nvGrpSpPr>
          <p:cNvPr id="6" name="Group 5"/>
          <p:cNvGrpSpPr/>
          <p:nvPr/>
        </p:nvGrpSpPr>
        <p:grpSpPr>
          <a:xfrm>
            <a:off x="215900" y="963726"/>
            <a:ext cx="8470901" cy="1441248"/>
            <a:chOff x="204902" y="764977"/>
            <a:chExt cx="8629261" cy="1754970"/>
          </a:xfrm>
        </p:grpSpPr>
        <p:grpSp>
          <p:nvGrpSpPr>
            <p:cNvPr id="28" name="Group 27"/>
            <p:cNvGrpSpPr/>
            <p:nvPr/>
          </p:nvGrpSpPr>
          <p:grpSpPr>
            <a:xfrm>
              <a:off x="1031763" y="764977"/>
              <a:ext cx="449132" cy="1001134"/>
              <a:chOff x="2192768" y="2037643"/>
              <a:chExt cx="269321" cy="652227"/>
            </a:xfrm>
            <a:solidFill>
              <a:schemeClr val="accent1"/>
            </a:solidFill>
          </p:grpSpPr>
          <p:sp>
            <p:nvSpPr>
              <p:cNvPr id="29" name="Freeform 5"/>
              <p:cNvSpPr/>
              <p:nvPr/>
            </p:nvSpPr>
            <p:spPr bwMode="auto">
              <a:xfrm flipH="1">
                <a:off x="2192768" y="2160867"/>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sp>
            <p:nvSpPr>
              <p:cNvPr id="30" name="Oval 6"/>
              <p:cNvSpPr>
                <a:spLocks noChangeArrowheads="1"/>
              </p:cNvSpPr>
              <p:nvPr/>
            </p:nvSpPr>
            <p:spPr bwMode="auto">
              <a:xfrm flipH="1">
                <a:off x="2275731" y="2037643"/>
                <a:ext cx="111313" cy="104388"/>
              </a:xfrm>
              <a:prstGeom prst="ellipse">
                <a:avLst/>
              </a:pr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grpSp>
        <p:sp>
          <p:nvSpPr>
            <p:cNvPr id="31" name="Rectangle 30"/>
            <p:cNvSpPr/>
            <p:nvPr/>
          </p:nvSpPr>
          <p:spPr>
            <a:xfrm>
              <a:off x="204902" y="1902023"/>
              <a:ext cx="2160000" cy="54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accent1"/>
                  </a:solidFill>
                </a:rPr>
                <a:t>委托人</a:t>
              </a:r>
              <a:endParaRPr lang="en-US" altLang="zh-CN" b="1" smtClean="0">
                <a:solidFill>
                  <a:schemeClr val="accent1"/>
                </a:solidFill>
              </a:endParaRPr>
            </a:p>
            <a:p>
              <a:pPr algn="ctr"/>
              <a:r>
                <a:rPr lang="zh-CN" altLang="en-US" sz="1400" b="1" smtClean="0">
                  <a:solidFill>
                    <a:schemeClr val="tx1"/>
                  </a:solidFill>
                </a:rPr>
                <a:t>企业所有者（股东）</a:t>
              </a:r>
              <a:endParaRPr lang="zh-CN" altLang="en-US" sz="1400" b="1">
                <a:solidFill>
                  <a:schemeClr val="tx1"/>
                </a:solidFill>
              </a:endParaRPr>
            </a:p>
          </p:txBody>
        </p:sp>
        <p:grpSp>
          <p:nvGrpSpPr>
            <p:cNvPr id="32" name="Group 31"/>
            <p:cNvGrpSpPr/>
            <p:nvPr/>
          </p:nvGrpSpPr>
          <p:grpSpPr>
            <a:xfrm>
              <a:off x="7414892" y="764977"/>
              <a:ext cx="449132" cy="1001134"/>
              <a:chOff x="2192768" y="2037643"/>
              <a:chExt cx="269321" cy="652227"/>
            </a:xfrm>
            <a:solidFill>
              <a:schemeClr val="accent1"/>
            </a:solidFill>
          </p:grpSpPr>
          <p:sp>
            <p:nvSpPr>
              <p:cNvPr id="33" name="Freeform 5"/>
              <p:cNvSpPr/>
              <p:nvPr/>
            </p:nvSpPr>
            <p:spPr bwMode="auto">
              <a:xfrm flipH="1">
                <a:off x="2192768" y="2160867"/>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sp>
            <p:nvSpPr>
              <p:cNvPr id="34" name="Oval 6"/>
              <p:cNvSpPr>
                <a:spLocks noChangeArrowheads="1"/>
              </p:cNvSpPr>
              <p:nvPr/>
            </p:nvSpPr>
            <p:spPr bwMode="auto">
              <a:xfrm flipH="1">
                <a:off x="2275731" y="2037643"/>
                <a:ext cx="111313" cy="104388"/>
              </a:xfrm>
              <a:prstGeom prst="ellipse">
                <a:avLst/>
              </a:pr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grpSp>
        <p:sp>
          <p:nvSpPr>
            <p:cNvPr id="35" name="Rectangle 34"/>
            <p:cNvSpPr/>
            <p:nvPr/>
          </p:nvSpPr>
          <p:spPr>
            <a:xfrm>
              <a:off x="6515131" y="1902023"/>
              <a:ext cx="2319032" cy="5400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accent1"/>
                  </a:solidFill>
                </a:rPr>
                <a:t>代理人</a:t>
              </a:r>
              <a:endParaRPr lang="en-US" altLang="zh-CN" b="1" smtClean="0">
                <a:solidFill>
                  <a:schemeClr val="accent1"/>
                </a:solidFill>
              </a:endParaRPr>
            </a:p>
            <a:p>
              <a:pPr algn="ctr"/>
              <a:r>
                <a:rPr lang="zh-CN" altLang="en-US" sz="1400" b="1" smtClean="0">
                  <a:solidFill>
                    <a:schemeClr val="tx1"/>
                  </a:solidFill>
                </a:rPr>
                <a:t>企业经营者（职业经理人）</a:t>
              </a:r>
              <a:endParaRPr lang="zh-CN" altLang="en-US" sz="1400" b="1">
                <a:solidFill>
                  <a:schemeClr val="tx1"/>
                </a:solidFill>
              </a:endParaRPr>
            </a:p>
          </p:txBody>
        </p:sp>
        <p:grpSp>
          <p:nvGrpSpPr>
            <p:cNvPr id="36" name="Group 35"/>
            <p:cNvGrpSpPr/>
            <p:nvPr/>
          </p:nvGrpSpPr>
          <p:grpSpPr>
            <a:xfrm>
              <a:off x="2167984" y="1069847"/>
              <a:ext cx="4284511" cy="1113673"/>
              <a:chOff x="2326984" y="3929825"/>
              <a:chExt cx="3814605" cy="1113673"/>
            </a:xfrm>
          </p:grpSpPr>
          <p:sp>
            <p:nvSpPr>
              <p:cNvPr id="37" name="Right Arrow 36"/>
              <p:cNvSpPr/>
              <p:nvPr/>
            </p:nvSpPr>
            <p:spPr>
              <a:xfrm rot="10800000">
                <a:off x="2326984" y="4478851"/>
                <a:ext cx="3783165" cy="564647"/>
              </a:xfrm>
              <a:prstGeom prst="rightArrow">
                <a:avLst>
                  <a:gd name="adj1" fmla="val 50000"/>
                  <a:gd name="adj2" fmla="val 133501"/>
                </a:avLst>
              </a:prstGeom>
              <a:solidFill>
                <a:schemeClr val="accent1">
                  <a:lumMod val="40000"/>
                  <a:lumOff val="60000"/>
                </a:schemeClr>
              </a:solidFill>
              <a:ln>
                <a:noFill/>
              </a:ln>
              <a:effectLst>
                <a:outerShdw blurRad="12700" dist="63500" dir="3000000" algn="tl" rotWithShape="0">
                  <a:schemeClr val="accent1">
                    <a:lumMod val="40000"/>
                    <a:lumOff val="6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Right Arrow 37"/>
              <p:cNvSpPr/>
              <p:nvPr/>
            </p:nvSpPr>
            <p:spPr>
              <a:xfrm>
                <a:off x="2358424" y="3929825"/>
                <a:ext cx="3783165" cy="564647"/>
              </a:xfrm>
              <a:prstGeom prst="rightArrow">
                <a:avLst>
                  <a:gd name="adj1" fmla="val 50000"/>
                  <a:gd name="adj2" fmla="val 133501"/>
                </a:avLst>
              </a:prstGeom>
              <a:solidFill>
                <a:schemeClr val="accent1">
                  <a:lumMod val="40000"/>
                  <a:lumOff val="60000"/>
                </a:schemeClr>
              </a:solidFill>
              <a:ln>
                <a:noFill/>
              </a:ln>
              <a:effectLst>
                <a:outerShdw blurRad="38100" dist="63500" dir="18900000" algn="bl" rotWithShape="0">
                  <a:schemeClr val="accent1">
                    <a:lumMod val="20000"/>
                    <a:lumOff val="8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39" name="Rectangle 38"/>
            <p:cNvSpPr/>
            <p:nvPr/>
          </p:nvSpPr>
          <p:spPr>
            <a:xfrm>
              <a:off x="2070035" y="1375346"/>
              <a:ext cx="4382460" cy="5176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tx1"/>
                  </a:solidFill>
                </a:rPr>
                <a:t>目标：建立非</a:t>
              </a:r>
              <a:r>
                <a:rPr lang="zh-CN" altLang="en-US" sz="1600" b="1">
                  <a:solidFill>
                    <a:schemeClr val="tx1"/>
                  </a:solidFill>
                </a:rPr>
                <a:t>对</a:t>
              </a:r>
              <a:r>
                <a:rPr lang="zh-CN" altLang="en-US" sz="1600" b="1" smtClean="0">
                  <a:solidFill>
                    <a:schemeClr val="tx1"/>
                  </a:solidFill>
                </a:rPr>
                <a:t>称信息博弈下的最优契约关系</a:t>
              </a:r>
              <a:endParaRPr lang="zh-CN" altLang="en-US" sz="1600" b="1">
                <a:solidFill>
                  <a:schemeClr val="tx1"/>
                </a:solidFill>
              </a:endParaRPr>
            </a:p>
          </p:txBody>
        </p:sp>
        <p:sp>
          <p:nvSpPr>
            <p:cNvPr id="40" name="Rectangle 39"/>
            <p:cNvSpPr/>
            <p:nvPr/>
          </p:nvSpPr>
          <p:spPr>
            <a:xfrm>
              <a:off x="1648240" y="768381"/>
              <a:ext cx="2537822" cy="371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accent1"/>
                  </a:solidFill>
                </a:rPr>
                <a:t>股东利益最大化</a:t>
              </a:r>
              <a:endParaRPr lang="zh-CN" altLang="en-US" sz="1600" b="1">
                <a:solidFill>
                  <a:schemeClr val="accent1"/>
                </a:solidFill>
              </a:endParaRPr>
            </a:p>
          </p:txBody>
        </p:sp>
        <p:sp>
          <p:nvSpPr>
            <p:cNvPr id="41" name="Rectangle 40"/>
            <p:cNvSpPr/>
            <p:nvPr/>
          </p:nvSpPr>
          <p:spPr>
            <a:xfrm>
              <a:off x="4438240" y="2148472"/>
              <a:ext cx="2537822" cy="371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accent1"/>
                  </a:solidFill>
                </a:rPr>
                <a:t>自身效用最大化</a:t>
              </a:r>
              <a:endParaRPr lang="zh-CN" altLang="en-US" sz="1600" b="1">
                <a:solidFill>
                  <a:schemeClr val="accent1"/>
                </a:solidFill>
              </a:endParaRPr>
            </a:p>
          </p:txBody>
        </p:sp>
      </p:grpSp>
    </p:spTree>
    <p:extLst>
      <p:ext uri="{BB962C8B-B14F-4D97-AF65-F5344CB8AC3E}">
        <p14:creationId xmlns:p14="http://schemas.microsoft.com/office/powerpoint/2010/main" val="37899202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a:bodyPr>
          <a:lstStyle/>
          <a:p>
            <a:r>
              <a:rPr lang="zh-CN" altLang="en-US" smtClean="0"/>
              <a:t>委托代理制企业实践中的关键要素</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10</a:t>
            </a:fld>
            <a:endParaRPr lang="en-US"/>
          </a:p>
        </p:txBody>
      </p:sp>
      <p:sp>
        <p:nvSpPr>
          <p:cNvPr id="11" name="Line 6"/>
          <p:cNvSpPr>
            <a:spLocks noChangeShapeType="1"/>
          </p:cNvSpPr>
          <p:nvPr/>
        </p:nvSpPr>
        <p:spPr bwMode="gray">
          <a:xfrm flipH="1">
            <a:off x="4613277" y="1385888"/>
            <a:ext cx="0" cy="4587875"/>
          </a:xfrm>
          <a:prstGeom prst="line">
            <a:avLst/>
          </a:prstGeom>
          <a:noFill/>
          <a:ln w="101600">
            <a:solidFill>
              <a:schemeClr val="bg1"/>
            </a:solidFill>
            <a:round/>
          </a:ln>
        </p:spPr>
        <p:txBody>
          <a:bodyPr vert="horz" wrap="none" lIns="9144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5" name="Text Box 19"/>
          <p:cNvSpPr txBox="1">
            <a:spLocks noChangeArrowheads="1"/>
          </p:cNvSpPr>
          <p:nvPr/>
        </p:nvSpPr>
        <p:spPr bwMode="gray">
          <a:xfrm>
            <a:off x="5771843" y="1905723"/>
            <a:ext cx="2672910" cy="1548000"/>
          </a:xfrm>
          <a:prstGeom prst="rect">
            <a:avLst/>
          </a:prstGeom>
          <a:noFill/>
          <a:ln w="9525" algn="ctr">
            <a:solidFill>
              <a:schemeClr val="accent1"/>
            </a:solidFill>
            <a:miter lim="800000"/>
          </a:ln>
        </p:spPr>
        <p:txBody>
          <a:bodyPr vert="horz" wrap="square" lIns="73152" tIns="36576" rIns="73152" bIns="36576"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lang="zh-CN" altLang="en-US" b="1" smtClean="0">
                <a:solidFill>
                  <a:schemeClr val="accent1"/>
                </a:solidFill>
                <a:latin typeface="Arial" pitchFamily="34" charset="0"/>
              </a:rPr>
              <a:t>“用对激励”：激励设计</a:t>
            </a:r>
            <a:endParaRPr kumimoji="0" lang="en-GB" sz="1800" b="1" i="0" u="none" strike="noStrike" cap="none" normalizeH="0" baseline="0" smtClean="0">
              <a:ln>
                <a:noFill/>
              </a:ln>
              <a:solidFill>
                <a:schemeClr val="accent1"/>
              </a:solidFill>
              <a:effectLst/>
              <a:latin typeface="Arial" pitchFamily="34" charset="0"/>
            </a:endParaRPr>
          </a:p>
          <a:p>
            <a:pPr marL="171450" lvl="0" indent="-171450" fontAlgn="base">
              <a:spcBef>
                <a:spcPct val="0"/>
              </a:spcBef>
              <a:spcAft>
                <a:spcPct val="0"/>
              </a:spcAft>
              <a:buClr>
                <a:schemeClr val="accent1"/>
              </a:buClr>
              <a:buSzTx/>
              <a:buFont typeface="Wingdings" pitchFamily="2" charset="2"/>
              <a:buChar char="§"/>
            </a:pPr>
            <a:endParaRPr lang="en-GB" sz="12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有</a:t>
            </a:r>
            <a:r>
              <a:rPr lang="zh-CN" altLang="en-US" sz="1400">
                <a:latin typeface="Arial" pitchFamily="34" charset="0"/>
              </a:rPr>
              <a:t>竞争力</a:t>
            </a:r>
            <a:r>
              <a:rPr lang="zh-CN" altLang="en-US" sz="1400" smtClean="0">
                <a:latin typeface="Arial" pitchFamily="34" charset="0"/>
              </a:rPr>
              <a:t>的</a:t>
            </a:r>
            <a:r>
              <a:rPr lang="zh-CN" altLang="en-US" sz="1400">
                <a:latin typeface="Arial" pitchFamily="34" charset="0"/>
              </a:rPr>
              <a:t>付薪</a:t>
            </a:r>
            <a:r>
              <a:rPr lang="zh-CN" altLang="en-US" sz="1400" smtClean="0">
                <a:latin typeface="Arial" pitchFamily="34" charset="0"/>
              </a:rPr>
              <a:t>水平</a:t>
            </a:r>
            <a:endParaRPr lang="en-US" altLang="zh-CN" sz="14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设</a:t>
            </a:r>
            <a:r>
              <a:rPr lang="zh-CN" altLang="en-US" sz="1400">
                <a:latin typeface="Arial" pitchFamily="34" charset="0"/>
              </a:rPr>
              <a:t>置</a:t>
            </a:r>
            <a:r>
              <a:rPr lang="zh-CN" altLang="en-US" sz="1400" smtClean="0">
                <a:latin typeface="Arial" pitchFamily="34" charset="0"/>
              </a:rPr>
              <a:t>各阶段战略目标引导</a:t>
            </a:r>
            <a:r>
              <a:rPr lang="en-US" altLang="zh-CN" sz="1400" smtClean="0">
                <a:latin typeface="Arial" pitchFamily="34" charset="0"/>
              </a:rPr>
              <a:t>,</a:t>
            </a:r>
            <a:r>
              <a:rPr lang="zh-CN" altLang="en-US" sz="1400" smtClean="0">
                <a:latin typeface="Arial" pitchFamily="34" charset="0"/>
              </a:rPr>
              <a:t>并匹</a:t>
            </a:r>
            <a:r>
              <a:rPr lang="zh-CN" altLang="en-US" sz="1400">
                <a:latin typeface="Arial" pitchFamily="34" charset="0"/>
              </a:rPr>
              <a:t>配</a:t>
            </a:r>
            <a:r>
              <a:rPr lang="zh-CN" altLang="en-US" sz="1400" smtClean="0">
                <a:latin typeface="Arial" pitchFamily="34" charset="0"/>
              </a:rPr>
              <a:t>短、中、长期激励</a:t>
            </a:r>
            <a:endParaRPr lang="en-GB" sz="1400">
              <a:latin typeface="Arial" pitchFamily="34" charset="0"/>
            </a:endParaRPr>
          </a:p>
        </p:txBody>
      </p:sp>
      <p:sp>
        <p:nvSpPr>
          <p:cNvPr id="16" name="Text Box 19"/>
          <p:cNvSpPr txBox="1">
            <a:spLocks noChangeArrowheads="1"/>
          </p:cNvSpPr>
          <p:nvPr/>
        </p:nvSpPr>
        <p:spPr bwMode="gray">
          <a:xfrm>
            <a:off x="5771843" y="4167909"/>
            <a:ext cx="2672909" cy="1548000"/>
          </a:xfrm>
          <a:prstGeom prst="rect">
            <a:avLst/>
          </a:prstGeom>
          <a:noFill/>
          <a:ln w="9525" algn="ctr">
            <a:solidFill>
              <a:schemeClr val="accent1"/>
            </a:solidFill>
            <a:miter lim="800000"/>
          </a:ln>
        </p:spPr>
        <p:txBody>
          <a:bodyPr vert="horz" wrap="square" lIns="73152" tIns="36576" rIns="73152" bIns="36576"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lang="zh-CN" altLang="en-US" b="1" smtClean="0">
                <a:solidFill>
                  <a:schemeClr val="accent1"/>
                </a:solidFill>
                <a:latin typeface="Arial" pitchFamily="34" charset="0"/>
              </a:rPr>
              <a:t>“防范风险”</a:t>
            </a:r>
            <a:r>
              <a:rPr lang="zh-CN" altLang="en-US" b="1">
                <a:solidFill>
                  <a:schemeClr val="accent1"/>
                </a:solidFill>
                <a:latin typeface="Arial" pitchFamily="34" charset="0"/>
              </a:rPr>
              <a:t>：</a:t>
            </a:r>
            <a:r>
              <a:rPr lang="zh-CN" altLang="en-US" b="1" smtClean="0">
                <a:solidFill>
                  <a:schemeClr val="accent1"/>
                </a:solidFill>
                <a:latin typeface="Arial" pitchFamily="34" charset="0"/>
              </a:rPr>
              <a:t>约束设计</a:t>
            </a:r>
            <a:endParaRPr kumimoji="0" lang="en-GB" sz="1800" b="1" i="0" u="none" strike="noStrike" cap="none" normalizeH="0" baseline="0" smtClean="0">
              <a:ln>
                <a:noFill/>
              </a:ln>
              <a:solidFill>
                <a:schemeClr val="accent1"/>
              </a:solidFill>
              <a:effectLst/>
              <a:latin typeface="Arial" pitchFamily="34" charset="0"/>
            </a:endParaRPr>
          </a:p>
          <a:p>
            <a:pPr marL="171450" lvl="0" indent="-171450" fontAlgn="base">
              <a:spcBef>
                <a:spcPct val="0"/>
              </a:spcBef>
              <a:spcAft>
                <a:spcPct val="0"/>
              </a:spcAft>
              <a:buClr>
                <a:schemeClr val="accent1"/>
              </a:buClr>
              <a:buSzTx/>
              <a:buFont typeface="Wingdings" pitchFamily="2" charset="2"/>
              <a:buChar char="§"/>
            </a:pPr>
            <a:endParaRPr lang="en-GB" sz="14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锁定与归属安排</a:t>
            </a:r>
            <a:endParaRPr lang="en-US" altLang="zh-CN" sz="14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业绩条件链接</a:t>
            </a:r>
            <a:endParaRPr lang="en-US" altLang="zh-CN" sz="14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退出安排</a:t>
            </a:r>
            <a:endParaRPr lang="en-GB" sz="1400">
              <a:latin typeface="Arial" pitchFamily="34" charset="0"/>
            </a:endParaRPr>
          </a:p>
        </p:txBody>
      </p:sp>
      <p:sp>
        <p:nvSpPr>
          <p:cNvPr id="17" name="Text Box 19"/>
          <p:cNvSpPr txBox="1">
            <a:spLocks noChangeArrowheads="1"/>
          </p:cNvSpPr>
          <p:nvPr/>
        </p:nvSpPr>
        <p:spPr bwMode="gray">
          <a:xfrm>
            <a:off x="738920" y="4167909"/>
            <a:ext cx="2534400" cy="1548000"/>
          </a:xfrm>
          <a:prstGeom prst="rect">
            <a:avLst/>
          </a:prstGeom>
          <a:noFill/>
          <a:ln w="9525" algn="ctr">
            <a:solidFill>
              <a:schemeClr val="accent1"/>
            </a:solidFill>
            <a:miter lim="800000"/>
          </a:ln>
        </p:spPr>
        <p:txBody>
          <a:bodyPr vert="horz" wrap="square" lIns="73152" tIns="36576" rIns="73152" bIns="36576"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lang="zh-CN" altLang="en-US" b="1" smtClean="0">
                <a:solidFill>
                  <a:schemeClr val="accent1"/>
                </a:solidFill>
                <a:latin typeface="Arial" pitchFamily="34" charset="0"/>
              </a:rPr>
              <a:t>“管理人”</a:t>
            </a:r>
            <a:r>
              <a:rPr lang="zh-CN" altLang="en-US" b="1">
                <a:solidFill>
                  <a:schemeClr val="accent1"/>
                </a:solidFill>
                <a:latin typeface="Arial" pitchFamily="34" charset="0"/>
              </a:rPr>
              <a:t>：</a:t>
            </a:r>
            <a:r>
              <a:rPr kumimoji="0" lang="zh-CN" altLang="en-US" sz="1800" b="1" i="0" u="none" strike="noStrike" cap="none" normalizeH="0" baseline="0" smtClean="0">
                <a:ln>
                  <a:noFill/>
                </a:ln>
                <a:solidFill>
                  <a:schemeClr val="accent1"/>
                </a:solidFill>
                <a:effectLst/>
                <a:latin typeface="Arial" pitchFamily="34" charset="0"/>
              </a:rPr>
              <a:t>人才管理</a:t>
            </a:r>
            <a:endParaRPr kumimoji="0" lang="en-GB" sz="1800" b="1" i="0" u="none" strike="noStrike" cap="none" normalizeH="0" baseline="0" smtClean="0">
              <a:ln>
                <a:noFill/>
              </a:ln>
              <a:solidFill>
                <a:schemeClr val="accent1"/>
              </a:solidFill>
              <a:effectLst/>
              <a:latin typeface="Arial" pitchFamily="34" charset="0"/>
            </a:endParaRPr>
          </a:p>
          <a:p>
            <a:pPr marL="171450" lvl="0" indent="-171450" fontAlgn="base">
              <a:spcBef>
                <a:spcPct val="0"/>
              </a:spcBef>
              <a:spcAft>
                <a:spcPct val="0"/>
              </a:spcAft>
              <a:buClr>
                <a:schemeClr val="accent1"/>
              </a:buClr>
              <a:buSzTx/>
              <a:buFont typeface="Wingdings" pitchFamily="2" charset="2"/>
              <a:buChar char="§"/>
            </a:pPr>
            <a:endParaRPr lang="en-US" altLang="zh-CN" sz="12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完善的公司治理</a:t>
            </a:r>
            <a:endParaRPr lang="en-US" altLang="zh-CN" sz="14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绩</a:t>
            </a:r>
            <a:r>
              <a:rPr lang="zh-CN" altLang="en-US" sz="1400">
                <a:latin typeface="Arial" pitchFamily="34" charset="0"/>
              </a:rPr>
              <a:t>效</a:t>
            </a:r>
            <a:r>
              <a:rPr lang="zh-CN" altLang="en-US" sz="1400" smtClean="0">
                <a:latin typeface="Arial" pitchFamily="34" charset="0"/>
              </a:rPr>
              <a:t>考核与人才盘点</a:t>
            </a:r>
            <a:endParaRPr lang="en-GB" sz="140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a:latin typeface="Arial" pitchFamily="34" charset="0"/>
              </a:rPr>
              <a:t>学</a:t>
            </a:r>
            <a:r>
              <a:rPr lang="zh-CN" altLang="en-US" sz="1400" smtClean="0">
                <a:latin typeface="Arial" pitchFamily="34" charset="0"/>
              </a:rPr>
              <a:t>习、</a:t>
            </a:r>
            <a:r>
              <a:rPr lang="zh-CN" altLang="en-US" sz="1400">
                <a:latin typeface="Arial" pitchFamily="34" charset="0"/>
              </a:rPr>
              <a:t>培</a:t>
            </a:r>
            <a:r>
              <a:rPr lang="zh-CN" altLang="en-US" sz="1400" smtClean="0">
                <a:latin typeface="Arial" pitchFamily="34" charset="0"/>
              </a:rPr>
              <a:t>养与发展</a:t>
            </a:r>
            <a:endParaRPr lang="en-GB" sz="1400">
              <a:latin typeface="Arial" pitchFamily="34" charset="0"/>
            </a:endParaRPr>
          </a:p>
        </p:txBody>
      </p:sp>
      <p:sp>
        <p:nvSpPr>
          <p:cNvPr id="18" name="Text Box 19"/>
          <p:cNvSpPr txBox="1">
            <a:spLocks noChangeArrowheads="1"/>
          </p:cNvSpPr>
          <p:nvPr/>
        </p:nvSpPr>
        <p:spPr bwMode="gray">
          <a:xfrm>
            <a:off x="738920" y="1905723"/>
            <a:ext cx="2534400" cy="1548000"/>
          </a:xfrm>
          <a:prstGeom prst="rect">
            <a:avLst/>
          </a:prstGeom>
          <a:noFill/>
          <a:ln w="9525" algn="ctr">
            <a:solidFill>
              <a:schemeClr val="accent1"/>
            </a:solidFill>
            <a:miter lim="800000"/>
          </a:ln>
        </p:spPr>
        <p:txBody>
          <a:bodyPr vert="horz" wrap="square" lIns="73152" tIns="36576" rIns="73152" bIns="36576"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lang="zh-CN" altLang="en-US" b="1" smtClean="0">
                <a:solidFill>
                  <a:schemeClr val="accent1"/>
                </a:solidFill>
                <a:latin typeface="Arial" pitchFamily="34" charset="0"/>
              </a:rPr>
              <a:t>“选对人”：人才选择</a:t>
            </a:r>
            <a:endParaRPr kumimoji="0" lang="en-GB" sz="1800" b="1" i="0" u="none" strike="noStrike" cap="none" normalizeH="0" baseline="0" smtClean="0">
              <a:ln>
                <a:noFill/>
              </a:ln>
              <a:solidFill>
                <a:schemeClr val="accent1"/>
              </a:solidFill>
              <a:effectLst/>
              <a:latin typeface="Arial" pitchFamily="34" charset="0"/>
            </a:endParaRPr>
          </a:p>
          <a:p>
            <a:pPr marL="171450" lvl="0" indent="-171450" fontAlgn="base">
              <a:spcBef>
                <a:spcPct val="0"/>
              </a:spcBef>
              <a:spcAft>
                <a:spcPct val="0"/>
              </a:spcAft>
              <a:buClr>
                <a:schemeClr val="accent1"/>
              </a:buClr>
              <a:buSzTx/>
              <a:buFont typeface="Wingdings" pitchFamily="2" charset="2"/>
              <a:buChar char="§"/>
            </a:pPr>
            <a:endParaRPr lang="en-US" sz="1200">
              <a:latin typeface="Arial" pitchFamily="34" charset="0"/>
            </a:endParaRPr>
          </a:p>
          <a:p>
            <a:pPr marL="171450" indent="-171450" fontAlgn="base">
              <a:spcBef>
                <a:spcPct val="0"/>
              </a:spcBef>
              <a:spcAft>
                <a:spcPct val="0"/>
              </a:spcAft>
              <a:buClr>
                <a:schemeClr val="accent1"/>
              </a:buClr>
              <a:buSzTx/>
              <a:buFont typeface="Wingdings" pitchFamily="2" charset="2"/>
              <a:buChar char="§"/>
            </a:pPr>
            <a:r>
              <a:rPr lang="zh-CN" altLang="en-US" sz="1400">
                <a:latin typeface="Arial" pitchFamily="34" charset="0"/>
              </a:rPr>
              <a:t>了解市场竞争环</a:t>
            </a:r>
            <a:r>
              <a:rPr lang="zh-CN" altLang="en-US" sz="1400" smtClean="0">
                <a:latin typeface="Arial" pitchFamily="34" charset="0"/>
              </a:rPr>
              <a:t>境</a:t>
            </a:r>
            <a:endParaRPr lang="en-US" altLang="zh-CN" sz="1400" smtClean="0">
              <a:latin typeface="Arial" pitchFamily="34" charset="0"/>
            </a:endParaRPr>
          </a:p>
          <a:p>
            <a:pPr marL="171450" lvl="0" indent="-171450" fontAlgn="base">
              <a:spcBef>
                <a:spcPct val="0"/>
              </a:spcBef>
              <a:spcAft>
                <a:spcPct val="0"/>
              </a:spcAft>
              <a:buClr>
                <a:schemeClr val="accent1"/>
              </a:buClr>
              <a:buSzTx/>
              <a:buFont typeface="Wingdings" pitchFamily="2" charset="2"/>
              <a:buChar char="§"/>
            </a:pPr>
            <a:r>
              <a:rPr lang="zh-CN" altLang="en-US" sz="1400" smtClean="0">
                <a:latin typeface="Arial" pitchFamily="34" charset="0"/>
              </a:rPr>
              <a:t>评估人岗匹配度</a:t>
            </a:r>
            <a:endParaRPr lang="en-US" altLang="zh-CN" sz="1400" smtClean="0">
              <a:latin typeface="Arial" pitchFamily="34" charset="0"/>
            </a:endParaRPr>
          </a:p>
        </p:txBody>
      </p:sp>
      <p:grpSp>
        <p:nvGrpSpPr>
          <p:cNvPr id="55" name="Group 54"/>
          <p:cNvGrpSpPr/>
          <p:nvPr/>
        </p:nvGrpSpPr>
        <p:grpSpPr>
          <a:xfrm>
            <a:off x="3096195" y="2301173"/>
            <a:ext cx="2847422" cy="2847422"/>
            <a:chOff x="3224786" y="2206883"/>
            <a:chExt cx="2636190" cy="2636190"/>
          </a:xfrm>
        </p:grpSpPr>
        <p:sp>
          <p:nvSpPr>
            <p:cNvPr id="49" name="Oval 73"/>
            <p:cNvSpPr>
              <a:spLocks noChangeArrowheads="1"/>
            </p:cNvSpPr>
            <p:nvPr/>
          </p:nvSpPr>
          <p:spPr bwMode="gray">
            <a:xfrm>
              <a:off x="3344861" y="2326958"/>
              <a:ext cx="2395538" cy="2395537"/>
            </a:xfrm>
            <a:prstGeom prst="ellipse">
              <a:avLst/>
            </a:prstGeom>
            <a:noFill/>
            <a:ln w="95250" algn="ctr">
              <a:solidFill>
                <a:schemeClr val="bg1"/>
              </a:solidFill>
              <a:round/>
            </a:ln>
          </p:spPr>
          <p:txBody>
            <a:bodyPr vert="horz" wrap="square" lIns="9144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en-US" sz="1800" b="0" i="0" u="none" strike="noStrike" cap="none" normalizeH="0" baseline="0" smtClean="0">
                <a:ln>
                  <a:noFill/>
                </a:ln>
                <a:solidFill>
                  <a:schemeClr val="tx1"/>
                </a:solidFill>
                <a:effectLst/>
                <a:latin typeface="Arial" pitchFamily="34" charset="0"/>
              </a:endParaRPr>
            </a:p>
          </p:txBody>
        </p:sp>
        <p:sp>
          <p:nvSpPr>
            <p:cNvPr id="50" name="AutoShape 68"/>
            <p:cNvSpPr>
              <a:spLocks noChangeArrowheads="1"/>
            </p:cNvSpPr>
            <p:nvPr/>
          </p:nvSpPr>
          <p:spPr bwMode="auto">
            <a:xfrm rot="18881204">
              <a:off x="3321957" y="2218451"/>
              <a:ext cx="515158" cy="709499"/>
            </a:xfrm>
            <a:prstGeom prst="upArrow">
              <a:avLst>
                <a:gd name="adj1" fmla="val 61676"/>
                <a:gd name="adj2" fmla="val 44614"/>
              </a:avLst>
            </a:prstGeom>
            <a:solidFill>
              <a:schemeClr val="accent3"/>
            </a:solidFill>
            <a:ln w="9525" algn="ctr">
              <a:noFill/>
              <a:miter lim="800000"/>
            </a:ln>
          </p:spPr>
          <p:txBody>
            <a:bodyPr vert="eaVert" wrap="none" lIns="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en-US" sz="1800" b="0" i="0" u="none" strike="noStrike" cap="none" normalizeH="0" baseline="0" smtClean="0">
                <a:ln>
                  <a:noFill/>
                </a:ln>
                <a:solidFill>
                  <a:schemeClr val="tx1"/>
                </a:solidFill>
                <a:effectLst/>
                <a:latin typeface="Arial" pitchFamily="34" charset="0"/>
              </a:endParaRPr>
            </a:p>
          </p:txBody>
        </p:sp>
        <p:sp>
          <p:nvSpPr>
            <p:cNvPr id="51" name="AutoShape 69"/>
            <p:cNvSpPr>
              <a:spLocks noChangeArrowheads="1"/>
            </p:cNvSpPr>
            <p:nvPr/>
          </p:nvSpPr>
          <p:spPr bwMode="auto">
            <a:xfrm rot="13481204">
              <a:off x="3332428" y="4133574"/>
              <a:ext cx="515158" cy="709499"/>
            </a:xfrm>
            <a:prstGeom prst="upArrow">
              <a:avLst>
                <a:gd name="adj1" fmla="val 61676"/>
                <a:gd name="adj2" fmla="val 44614"/>
              </a:avLst>
            </a:prstGeom>
            <a:solidFill>
              <a:schemeClr val="accent3"/>
            </a:solidFill>
            <a:ln w="9525" algn="ctr">
              <a:noFill/>
              <a:miter lim="800000"/>
            </a:ln>
          </p:spPr>
          <p:txBody>
            <a:bodyPr rot="10800000" vert="horz" wrap="none" lIns="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en-US" sz="1800" b="0" i="0" u="none" strike="noStrike" cap="none" normalizeH="0" baseline="0" smtClean="0">
                <a:ln>
                  <a:noFill/>
                </a:ln>
                <a:solidFill>
                  <a:schemeClr val="tx1"/>
                </a:solidFill>
                <a:effectLst/>
                <a:latin typeface="Arial" pitchFamily="34" charset="0"/>
              </a:endParaRPr>
            </a:p>
          </p:txBody>
        </p:sp>
        <p:sp>
          <p:nvSpPr>
            <p:cNvPr id="52" name="AutoShape 70"/>
            <p:cNvSpPr>
              <a:spLocks noChangeArrowheads="1"/>
            </p:cNvSpPr>
            <p:nvPr/>
          </p:nvSpPr>
          <p:spPr bwMode="auto">
            <a:xfrm rot="18881204" flipV="1">
              <a:off x="5248648" y="4124188"/>
              <a:ext cx="515158" cy="709499"/>
            </a:xfrm>
            <a:prstGeom prst="upArrow">
              <a:avLst>
                <a:gd name="adj1" fmla="val 61676"/>
                <a:gd name="adj2" fmla="val 44614"/>
              </a:avLst>
            </a:prstGeom>
            <a:solidFill>
              <a:schemeClr val="accent3"/>
            </a:solidFill>
            <a:ln w="9525" algn="ctr">
              <a:noFill/>
              <a:miter lim="800000"/>
            </a:ln>
          </p:spPr>
          <p:txBody>
            <a:bodyPr rot="10800000" vert="eaVert" wrap="none" lIns="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en-US" sz="1800" b="0" i="0" u="none" strike="noStrike" cap="none" normalizeH="0" baseline="0" smtClean="0">
                <a:ln>
                  <a:noFill/>
                </a:ln>
                <a:solidFill>
                  <a:schemeClr val="tx1"/>
                </a:solidFill>
                <a:effectLst/>
                <a:latin typeface="Arial" pitchFamily="34" charset="0"/>
              </a:endParaRPr>
            </a:p>
          </p:txBody>
        </p:sp>
        <p:sp>
          <p:nvSpPr>
            <p:cNvPr id="53" name="AutoShape 71"/>
            <p:cNvSpPr>
              <a:spLocks noChangeArrowheads="1"/>
            </p:cNvSpPr>
            <p:nvPr/>
          </p:nvSpPr>
          <p:spPr bwMode="auto">
            <a:xfrm rot="2681204" flipH="1">
              <a:off x="5238165" y="2206883"/>
              <a:ext cx="515158" cy="709499"/>
            </a:xfrm>
            <a:prstGeom prst="upArrow">
              <a:avLst>
                <a:gd name="adj1" fmla="val 61676"/>
                <a:gd name="adj2" fmla="val 44614"/>
              </a:avLst>
            </a:prstGeom>
            <a:solidFill>
              <a:schemeClr val="accent3"/>
            </a:solidFill>
            <a:ln w="9525" algn="ctr">
              <a:noFill/>
              <a:miter lim="800000"/>
            </a:ln>
          </p:spPr>
          <p:txBody>
            <a:bodyPr vert="horz" wrap="none" lIns="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en-US" sz="1800" b="0" i="0" u="none" strike="noStrike" cap="none" normalizeH="0" baseline="0" smtClean="0">
                <a:ln>
                  <a:noFill/>
                </a:ln>
                <a:solidFill>
                  <a:schemeClr val="tx1"/>
                </a:solidFill>
                <a:effectLst/>
                <a:latin typeface="Arial" pitchFamily="34" charset="0"/>
              </a:endParaRPr>
            </a:p>
          </p:txBody>
        </p:sp>
        <p:sp>
          <p:nvSpPr>
            <p:cNvPr id="54" name="Oval 38"/>
            <p:cNvSpPr>
              <a:spLocks noChangeArrowheads="1"/>
            </p:cNvSpPr>
            <p:nvPr/>
          </p:nvSpPr>
          <p:spPr bwMode="gray">
            <a:xfrm>
              <a:off x="3389311" y="2371408"/>
              <a:ext cx="2306638" cy="2306637"/>
            </a:xfrm>
            <a:prstGeom prst="ellipse">
              <a:avLst/>
            </a:prstGeom>
            <a:gradFill rotWithShape="1">
              <a:gsLst>
                <a:gs pos="0">
                  <a:schemeClr val="accent3">
                    <a:lumMod val="20000"/>
                    <a:lumOff val="80000"/>
                  </a:schemeClr>
                </a:gs>
                <a:gs pos="100000">
                  <a:schemeClr val="accent3"/>
                </a:gs>
              </a:gsLst>
              <a:path path="shape">
                <a:fillToRect l="50000" t="50000" r="50000" b="50000"/>
              </a:path>
            </a:gradFill>
            <a:ln w="76200" algn="ctr">
              <a:noFill/>
              <a:round/>
            </a:ln>
            <a:effectLst/>
          </p:spPr>
          <p:txBody>
            <a:bodyPr vert="horz" wrap="square" lIns="91440" tIns="45720" rIns="91440" bIns="45720" numCol="1"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smtClean="0">
                  <a:ln>
                    <a:noFill/>
                  </a:ln>
                  <a:solidFill>
                    <a:schemeClr val="tx1"/>
                  </a:solidFill>
                  <a:effectLst/>
                  <a:latin typeface="Arial" pitchFamily="34" charset="0"/>
                </a:rPr>
                <a:t>最优契约关系</a:t>
              </a:r>
              <a:endParaRPr kumimoji="0" lang="en-GB" sz="1800" b="0" i="0" u="none" strike="noStrike" cap="none" normalizeH="0" baseline="0" smtClean="0">
                <a:ln>
                  <a:noFill/>
                </a:ln>
                <a:solidFill>
                  <a:schemeClr val="tx1"/>
                </a:solidFill>
                <a:effectLst/>
                <a:latin typeface="Arial" pitchFamily="34" charset="0"/>
              </a:endParaRPr>
            </a:p>
          </p:txBody>
        </p:sp>
      </p:grpSp>
      <p:sp>
        <p:nvSpPr>
          <p:cNvPr id="20" name="Rectangle 19"/>
          <p:cNvSpPr/>
          <p:nvPr/>
        </p:nvSpPr>
        <p:spPr>
          <a:xfrm>
            <a:off x="380131" y="1246821"/>
            <a:ext cx="8466292" cy="63142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spcBef>
                <a:spcPts val="600"/>
              </a:spcBef>
              <a:spcAft>
                <a:spcPts val="600"/>
              </a:spcAft>
              <a:buFont typeface="Arial" pitchFamily="34" charset="0"/>
              <a:buChar char="•"/>
            </a:pPr>
            <a:r>
              <a:rPr lang="zh-CN" altLang="en-US" sz="1400" smtClean="0">
                <a:solidFill>
                  <a:schemeClr val="tx1"/>
                </a:solidFill>
              </a:rPr>
              <a:t>企业通过建立约束机制来降低代理成本、建立最优契约关系，其中关键要素可包括以下四个方面：</a:t>
            </a:r>
            <a:endParaRPr lang="en-US" altLang="zh-CN" sz="1400" smtClean="0">
              <a:solidFill>
                <a:schemeClr val="tx1"/>
              </a:solidFill>
            </a:endParaRPr>
          </a:p>
        </p:txBody>
      </p:sp>
    </p:spTree>
    <p:extLst>
      <p:ext uri="{BB962C8B-B14F-4D97-AF65-F5344CB8AC3E}">
        <p14:creationId xmlns:p14="http://schemas.microsoft.com/office/powerpoint/2010/main" val="47691743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 name="Table 6"/>
          <p:cNvGraphicFramePr>
            <a:graphicFrameLocks noGrp="1"/>
          </p:cNvGraphicFramePr>
          <p:nvPr>
            <p:extLst>
              <p:ext uri="{D42A27DB-BD31-4B8C-83A1-F6EECF244321}">
                <p14:modId xmlns:p14="http://schemas.microsoft.com/office/powerpoint/2010/main" val="3588543203"/>
              </p:ext>
            </p:extLst>
          </p:nvPr>
        </p:nvGraphicFramePr>
        <p:xfrm>
          <a:off x="457198" y="1035233"/>
          <a:ext cx="8229602" cy="4273947"/>
        </p:xfrm>
        <a:graphic>
          <a:graphicData uri="http://schemas.openxmlformats.org/drawingml/2006/table">
            <a:tbl>
              <a:tblPr firstRow="1" bandRow="1">
                <a:tableStyleId>{F5AB1C69-6EDB-4FF4-983F-18BD219EF322}</a:tableStyleId>
              </a:tblPr>
              <a:tblGrid>
                <a:gridCol w="3504676"/>
                <a:gridCol w="2362463"/>
                <a:gridCol w="2362463"/>
              </a:tblGrid>
              <a:tr h="547257">
                <a:tc>
                  <a:txBody>
                    <a:bodyPr vert="horz" wrap="square"/>
                    <a:lstStyle/>
                    <a:p>
                      <a:pPr algn="ctr"/>
                      <a:r>
                        <a:rPr lang="zh-CN" altLang="en-US" sz="1400" smtClean="0"/>
                        <a:t>激励工具与定位</a:t>
                      </a:r>
                      <a:endParaRPr lang="zh-CN" altLang="en-US" sz="1400"/>
                    </a:p>
                  </a:txBody>
                  <a:tcPr anchor="ctr"/>
                </a:tc>
                <a:tc>
                  <a:txBody>
                    <a:bodyPr vert="horz" wrap="square"/>
                    <a:lstStyle/>
                    <a:p>
                      <a:pPr algn="ctr"/>
                      <a:r>
                        <a:rPr lang="zh-CN" altLang="en-US" sz="1400" smtClean="0"/>
                        <a:t>股东预期</a:t>
                      </a:r>
                      <a:endParaRPr lang="zh-CN" altLang="en-US" sz="1400"/>
                    </a:p>
                  </a:txBody>
                  <a:tcPr anchor="ctr"/>
                </a:tc>
                <a:tc>
                  <a:txBody>
                    <a:bodyPr vert="horz" wrap="square"/>
                    <a:lstStyle/>
                    <a:p>
                      <a:pPr algn="ctr"/>
                      <a:r>
                        <a:rPr lang="zh-CN" altLang="en-US" sz="1400" smtClean="0"/>
                        <a:t>管理层预期</a:t>
                      </a:r>
                      <a:endParaRPr lang="zh-CN" altLang="en-US" sz="1400"/>
                    </a:p>
                  </a:txBody>
                  <a:tcPr anchor="ctr"/>
                </a:tc>
              </a:tr>
              <a:tr h="1863345">
                <a:tc>
                  <a:txBody>
                    <a:bodyPr vert="horz" wrap="square"/>
                    <a:lstStyle/>
                    <a:p>
                      <a:endParaRPr lang="zh-CN" altLang="en-US" sz="1400"/>
                    </a:p>
                  </a:txBody>
                  <a:tcPr anchor="ctr"/>
                </a:tc>
                <a:tc>
                  <a:txBody>
                    <a:bodyPr vert="horz" wrap="square"/>
                    <a:lstStyle/>
                    <a:p>
                      <a:pPr marL="180000" indent="-180000">
                        <a:spcBef>
                          <a:spcPts val="600"/>
                        </a:spcBef>
                        <a:buFont typeface="Arial" pitchFamily="34" charset="0"/>
                        <a:buChar char="•"/>
                      </a:pPr>
                      <a:r>
                        <a:rPr lang="zh-CN" altLang="en-US" sz="1400" smtClean="0"/>
                        <a:t>股东较难判断管理层的努力水平</a:t>
                      </a:r>
                      <a:endParaRPr lang="en-US" altLang="zh-CN" sz="1400" smtClean="0"/>
                    </a:p>
                    <a:p>
                      <a:pPr marL="180000" indent="-180000">
                        <a:spcBef>
                          <a:spcPts val="600"/>
                        </a:spcBef>
                        <a:buFont typeface="Arial" pitchFamily="34" charset="0"/>
                        <a:buChar char="•"/>
                      </a:pPr>
                      <a:r>
                        <a:rPr lang="zh-CN" altLang="en-US" sz="1400" smtClean="0"/>
                        <a:t>股东期望通过激励实现：明确的短期和长期目标引导，同时形成强效约束</a:t>
                      </a:r>
                      <a:endParaRPr lang="en-US" altLang="zh-CN" sz="1400" b="1" smtClean="0"/>
                    </a:p>
                  </a:txBody>
                  <a:tcPr anchor="ctr"/>
                </a:tc>
                <a:tc>
                  <a:txBody>
                    <a:bodyPr vert="horz" wrap="square"/>
                    <a:lstStyle/>
                    <a:p>
                      <a:pPr marL="180000" indent="-180000">
                        <a:spcBef>
                          <a:spcPts val="600"/>
                        </a:spcBef>
                        <a:buFont typeface="Arial" pitchFamily="34" charset="0"/>
                        <a:buChar char="•"/>
                      </a:pPr>
                      <a:r>
                        <a:rPr lang="zh-CN" altLang="en-US" sz="1400" smtClean="0"/>
                        <a:t>管理层与企业愿景和价值观未形成一致性</a:t>
                      </a:r>
                      <a:endParaRPr lang="en-US" altLang="zh-CN" sz="1400" smtClean="0"/>
                    </a:p>
                    <a:p>
                      <a:pPr marL="180000" indent="-180000">
                        <a:spcBef>
                          <a:spcPts val="600"/>
                        </a:spcBef>
                        <a:buFont typeface="Arial" pitchFamily="34" charset="0"/>
                        <a:buChar char="•"/>
                      </a:pPr>
                      <a:r>
                        <a:rPr lang="zh-CN" altLang="en-US" sz="1400" smtClean="0"/>
                        <a:t>管理层期望通过激励实现：完成股东设置的既定目标并获得相应回报</a:t>
                      </a:r>
                      <a:endParaRPr lang="zh-CN" altLang="en-US" sz="1400" b="1"/>
                    </a:p>
                  </a:txBody>
                  <a:tcPr anchor="ctr"/>
                </a:tc>
              </a:tr>
              <a:tr h="1863345">
                <a:tc>
                  <a:txBody>
                    <a:bodyPr vert="horz" wrap="square"/>
                    <a:lstStyle/>
                    <a:p>
                      <a:endParaRPr lang="zh-CN" altLang="en-US" sz="1400"/>
                    </a:p>
                  </a:txBody>
                  <a:tcPr anchor="ctr"/>
                </a:tc>
                <a:tc>
                  <a:txBody>
                    <a:bodyPr vert="horz" wrap="square"/>
                    <a:lstStyle/>
                    <a:p>
                      <a:pPr marL="180000" indent="-180000">
                        <a:spcBef>
                          <a:spcPts val="600"/>
                        </a:spcBef>
                        <a:buFont typeface="Arial" pitchFamily="34" charset="0"/>
                        <a:buChar char="•"/>
                      </a:pPr>
                      <a:r>
                        <a:rPr lang="zh-CN" altLang="en-US" sz="1400" smtClean="0"/>
                        <a:t>股东通过历史数据能够判断管理层努力水平</a:t>
                      </a:r>
                      <a:endParaRPr lang="en-US" altLang="zh-CN" sz="1400" smtClean="0"/>
                    </a:p>
                    <a:p>
                      <a:pPr marL="180000" indent="-180000">
                        <a:spcBef>
                          <a:spcPts val="600"/>
                        </a:spcBef>
                        <a:buFont typeface="Arial" pitchFamily="34" charset="0"/>
                        <a:buChar char="•"/>
                      </a:pPr>
                      <a:r>
                        <a:rPr lang="zh-CN" altLang="en-US" sz="1400" smtClean="0"/>
                        <a:t>股东期望通过激励实现：引导管理层对长期发展关注和利益一致性</a:t>
                      </a:r>
                      <a:endParaRPr lang="zh-CN" altLang="en-US" sz="1400" b="1"/>
                    </a:p>
                  </a:txBody>
                  <a:tcPr anchor="ctr"/>
                </a:tc>
                <a:tc>
                  <a:txBody>
                    <a:bodyPr vert="horz" wrap="square"/>
                    <a:lstStyle/>
                    <a:p>
                      <a:pPr marL="180000" indent="-180000">
                        <a:spcBef>
                          <a:spcPts val="600"/>
                        </a:spcBef>
                        <a:buFont typeface="Arial" pitchFamily="34" charset="0"/>
                        <a:buChar char="•"/>
                      </a:pPr>
                      <a:r>
                        <a:rPr lang="zh-CN" altLang="en-US" sz="1400" smtClean="0"/>
                        <a:t>管理层逐步认知和理解企业愿景和价值观</a:t>
                      </a:r>
                      <a:endParaRPr lang="en-US" altLang="zh-CN" sz="1400" smtClean="0"/>
                    </a:p>
                    <a:p>
                      <a:pPr marL="180000" indent="-180000">
                        <a:spcBef>
                          <a:spcPts val="600"/>
                        </a:spcBef>
                        <a:buFont typeface="Arial" pitchFamily="34" charset="0"/>
                        <a:buChar char="•"/>
                      </a:pPr>
                      <a:r>
                        <a:rPr lang="zh-CN" altLang="en-US" sz="1400" smtClean="0"/>
                        <a:t>管理层期望通过激励实现：与企业长期共同发展，并分享长期价值回报</a:t>
                      </a:r>
                      <a:endParaRPr lang="zh-CN" altLang="en-US" sz="1400" b="1"/>
                    </a:p>
                  </a:txBody>
                  <a:tcPr anchor="ctr"/>
                </a:tc>
              </a:tr>
            </a:tbl>
          </a:graphicData>
        </a:graphic>
      </p:graphicFrame>
      <p:sp>
        <p:nvSpPr>
          <p:cNvPr id="2" name="Title 1"/>
          <p:cNvSpPr>
            <a:spLocks noGrp="1"/>
          </p:cNvSpPr>
          <p:nvPr>
            <p:ph type="title"/>
          </p:nvPr>
        </p:nvSpPr>
        <p:spPr/>
        <p:txBody>
          <a:bodyPr>
            <a:normAutofit/>
          </a:bodyPr>
          <a:lstStyle/>
          <a:p>
            <a:r>
              <a:rPr lang="zh-CN" altLang="en-US"/>
              <a:t>委托代理制企业实践中</a:t>
            </a:r>
            <a:r>
              <a:rPr lang="zh-CN" altLang="en-US" smtClean="0"/>
              <a:t>的的不同激励工具</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11</a:t>
            </a:fld>
            <a:endParaRPr lang="en-US"/>
          </a:p>
        </p:txBody>
      </p:sp>
      <p:sp>
        <p:nvSpPr>
          <p:cNvPr id="68" name="Rectangle 67"/>
          <p:cNvSpPr/>
          <p:nvPr/>
        </p:nvSpPr>
        <p:spPr>
          <a:xfrm>
            <a:off x="1172377" y="4067140"/>
            <a:ext cx="2728113" cy="943805"/>
          </a:xfrm>
          <a:prstGeom prst="rect">
            <a:avLst/>
          </a:prstGeom>
          <a:solidFill>
            <a:srgbClr val="00A0D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2880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285750" indent="-285750">
              <a:spcBef>
                <a:spcPts val="600"/>
              </a:spcBef>
              <a:buClr>
                <a:schemeClr val="tx1"/>
              </a:buClr>
              <a:buSzTx/>
              <a:buFont typeface="Arial" pitchFamily="34" charset="0"/>
              <a:buChar char="•"/>
            </a:pPr>
            <a:r>
              <a:rPr lang="zh-CN" altLang="en-US" sz="1400" b="1">
                <a:solidFill>
                  <a:schemeClr val="tx1"/>
                </a:solidFill>
              </a:rPr>
              <a:t>对企业未来价值的分享</a:t>
            </a:r>
          </a:p>
          <a:p>
            <a:pPr marL="285750" indent="-285750">
              <a:spcBef>
                <a:spcPts val="600"/>
              </a:spcBef>
              <a:buClr>
                <a:schemeClr val="tx1"/>
              </a:buClr>
              <a:buSzTx/>
              <a:buFont typeface="Arial" pitchFamily="34" charset="0"/>
              <a:buChar char="•"/>
            </a:pPr>
            <a:r>
              <a:rPr lang="zh-CN" altLang="en-US" sz="1400" smtClean="0">
                <a:solidFill>
                  <a:schemeClr val="tx1"/>
                </a:solidFill>
              </a:rPr>
              <a:t>如</a:t>
            </a:r>
            <a:r>
              <a:rPr lang="zh-CN" altLang="en-US" sz="1400">
                <a:solidFill>
                  <a:schemeClr val="tx1"/>
                </a:solidFill>
              </a:rPr>
              <a:t>：期权、限制性股票、业绩股票</a:t>
            </a:r>
          </a:p>
        </p:txBody>
      </p:sp>
      <p:sp>
        <p:nvSpPr>
          <p:cNvPr id="54" name="Oval 53"/>
          <p:cNvSpPr/>
          <p:nvPr/>
        </p:nvSpPr>
        <p:spPr>
          <a:xfrm>
            <a:off x="528740" y="4092446"/>
            <a:ext cx="905050" cy="855012"/>
          </a:xfrm>
          <a:prstGeom prst="ellipse">
            <a:avLst/>
          </a:prstGeom>
          <a:solidFill>
            <a:srgbClr val="00A0D2"/>
          </a:solidFill>
          <a:ln>
            <a:solidFill>
              <a:srgbClr val="00A0D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500" b="1" smtClean="0">
                <a:solidFill>
                  <a:schemeClr val="bg1"/>
                </a:solidFill>
              </a:rPr>
              <a:t>股权激励</a:t>
            </a:r>
            <a:endParaRPr lang="zh-CN" altLang="en-US" sz="1500" b="1">
              <a:solidFill>
                <a:schemeClr val="bg1"/>
              </a:solidFill>
            </a:endParaRPr>
          </a:p>
        </p:txBody>
      </p:sp>
      <p:sp>
        <p:nvSpPr>
          <p:cNvPr id="56" name="Rectangle 55"/>
          <p:cNvSpPr/>
          <p:nvPr/>
        </p:nvSpPr>
        <p:spPr>
          <a:xfrm>
            <a:off x="1172377" y="2067273"/>
            <a:ext cx="2728113" cy="943805"/>
          </a:xfrm>
          <a:prstGeom prst="rect">
            <a:avLst/>
          </a:prstGeom>
          <a:solidFill>
            <a:srgbClr val="00A0D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288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spcBef>
                <a:spcPts val="600"/>
              </a:spcBef>
              <a:buClr>
                <a:schemeClr val="tx1"/>
              </a:buClr>
              <a:buSzTx/>
              <a:buFont typeface="Arial" pitchFamily="34" charset="0"/>
              <a:buChar char="•"/>
            </a:pPr>
            <a:r>
              <a:rPr lang="zh-CN" altLang="en-US" sz="1400" b="1">
                <a:solidFill>
                  <a:schemeClr val="tx1"/>
                </a:solidFill>
              </a:rPr>
              <a:t>对企业</a:t>
            </a:r>
            <a:r>
              <a:rPr lang="zh-CN" altLang="en-US" sz="1400" b="1" smtClean="0">
                <a:solidFill>
                  <a:schemeClr val="tx1"/>
                </a:solidFill>
              </a:rPr>
              <a:t>剩余索取权（利润）的</a:t>
            </a:r>
            <a:r>
              <a:rPr lang="zh-CN" altLang="en-US" sz="1400" b="1">
                <a:solidFill>
                  <a:schemeClr val="tx1"/>
                </a:solidFill>
              </a:rPr>
              <a:t>分配</a:t>
            </a:r>
          </a:p>
          <a:p>
            <a:pPr marL="285750" indent="-285750">
              <a:spcBef>
                <a:spcPts val="600"/>
              </a:spcBef>
              <a:buClr>
                <a:schemeClr val="tx1"/>
              </a:buClr>
              <a:buSzTx/>
              <a:buFont typeface="Arial" pitchFamily="34" charset="0"/>
              <a:buChar char="•"/>
            </a:pPr>
            <a:r>
              <a:rPr lang="zh-CN" altLang="en-US" sz="1400">
                <a:solidFill>
                  <a:schemeClr val="tx1"/>
                </a:solidFill>
              </a:rPr>
              <a:t>如：年度激励（绩效奖金</a:t>
            </a:r>
            <a:r>
              <a:rPr lang="zh-CN" altLang="en-US" sz="1400" smtClean="0">
                <a:solidFill>
                  <a:schemeClr val="tx1"/>
                </a:solidFill>
              </a:rPr>
              <a:t>）、利</a:t>
            </a:r>
            <a:r>
              <a:rPr lang="zh-CN" altLang="en-US" sz="1400">
                <a:solidFill>
                  <a:schemeClr val="tx1"/>
                </a:solidFill>
              </a:rPr>
              <a:t>润分</a:t>
            </a:r>
            <a:r>
              <a:rPr lang="zh-CN" altLang="en-US" sz="1400" smtClean="0">
                <a:solidFill>
                  <a:schemeClr val="tx1"/>
                </a:solidFill>
              </a:rPr>
              <a:t>享等</a:t>
            </a:r>
            <a:endParaRPr lang="zh-CN" altLang="en-US" sz="1400">
              <a:solidFill>
                <a:schemeClr val="tx1"/>
              </a:solidFill>
            </a:endParaRPr>
          </a:p>
        </p:txBody>
      </p:sp>
      <p:sp>
        <p:nvSpPr>
          <p:cNvPr id="57" name="Oval 56"/>
          <p:cNvSpPr/>
          <p:nvPr/>
        </p:nvSpPr>
        <p:spPr>
          <a:xfrm>
            <a:off x="517004" y="2098232"/>
            <a:ext cx="925200" cy="854149"/>
          </a:xfrm>
          <a:prstGeom prst="ellipse">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500" b="1">
                <a:solidFill>
                  <a:schemeClr val="bg1"/>
                </a:solidFill>
              </a:rPr>
              <a:t>现</a:t>
            </a:r>
            <a:r>
              <a:rPr lang="zh-CN" altLang="en-US" sz="1500" b="1" smtClean="0">
                <a:solidFill>
                  <a:schemeClr val="bg1"/>
                </a:solidFill>
              </a:rPr>
              <a:t>金</a:t>
            </a:r>
            <a:r>
              <a:rPr lang="zh-CN" altLang="en-US" sz="1500" b="1">
                <a:solidFill>
                  <a:schemeClr val="bg1"/>
                </a:solidFill>
              </a:rPr>
              <a:t>激励</a:t>
            </a:r>
          </a:p>
        </p:txBody>
      </p:sp>
      <p:sp>
        <p:nvSpPr>
          <p:cNvPr id="10" name="Rectangle 9"/>
          <p:cNvSpPr/>
          <p:nvPr/>
        </p:nvSpPr>
        <p:spPr>
          <a:xfrm>
            <a:off x="457198" y="5334486"/>
            <a:ext cx="8229602" cy="816524"/>
          </a:xfrm>
          <a:prstGeom prst="rect">
            <a:avLst/>
          </a:prstGeom>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spcAft>
                <a:spcPts val="600"/>
              </a:spcAft>
              <a:buFont typeface="Arial" pitchFamily="34" charset="0"/>
              <a:buChar char="•"/>
            </a:pPr>
            <a:r>
              <a:rPr lang="zh-CN" altLang="en-US" sz="1400" b="1" smtClean="0"/>
              <a:t>委托代理制理念下的激励机制根本难度在于委托人和代理人的利益诉求不一致、信息不对称所产生的高昂交易费用，基本通过激励考核手段实现交易费用最小化</a:t>
            </a:r>
            <a:endParaRPr lang="en-US" altLang="zh-CN" sz="1400" b="1" smtClean="0"/>
          </a:p>
          <a:p>
            <a:pPr marL="285750" indent="-285750">
              <a:spcAft>
                <a:spcPts val="600"/>
              </a:spcAft>
              <a:buFont typeface="Arial" pitchFamily="34" charset="0"/>
              <a:buChar char="•"/>
            </a:pPr>
            <a:r>
              <a:rPr lang="zh-CN" altLang="en-US" sz="1400" b="1" smtClean="0"/>
              <a:t>另一方面，合伙制则是从另一个思路出发，通过产权安排来减少交易费用</a:t>
            </a:r>
            <a:endParaRPr lang="zh-CN" altLang="en-US" sz="1400" b="1"/>
          </a:p>
        </p:txBody>
      </p:sp>
    </p:spTree>
    <p:extLst>
      <p:ext uri="{BB962C8B-B14F-4D97-AF65-F5344CB8AC3E}">
        <p14:creationId xmlns:p14="http://schemas.microsoft.com/office/powerpoint/2010/main" val="4291119779"/>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产权理论的主要观点</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12</a:t>
            </a:fld>
            <a:endParaRPr lang="en-US"/>
          </a:p>
        </p:txBody>
      </p:sp>
      <p:graphicFrame>
        <p:nvGraphicFramePr>
          <p:cNvPr id="26" name="Table 25"/>
          <p:cNvGraphicFramePr>
            <a:graphicFrameLocks noGrp="1"/>
          </p:cNvGraphicFramePr>
          <p:nvPr>
            <p:extLst>
              <p:ext uri="{D42A27DB-BD31-4B8C-83A1-F6EECF244321}">
                <p14:modId xmlns:p14="http://schemas.microsoft.com/office/powerpoint/2010/main" val="3233082297"/>
              </p:ext>
            </p:extLst>
          </p:nvPr>
        </p:nvGraphicFramePr>
        <p:xfrm>
          <a:off x="457199" y="1219200"/>
          <a:ext cx="8229601" cy="1955801"/>
        </p:xfrm>
        <a:graphic>
          <a:graphicData uri="http://schemas.openxmlformats.org/drawingml/2006/table">
            <a:tbl>
              <a:tblPr firstRow="1" bandRow="1">
                <a:tableStyleId>{5C22544A-7EE6-4342-B048-85BDC9FD1C3A}</a:tableStyleId>
              </a:tblPr>
              <a:tblGrid>
                <a:gridCol w="1257493"/>
                <a:gridCol w="6972108"/>
              </a:tblGrid>
              <a:tr h="453022">
                <a:tc gridSpan="2">
                  <a:txBody>
                    <a:bodyPr vert="horz" wrap="square"/>
                    <a:lstStyle/>
                    <a:p>
                      <a:pPr algn="ctr"/>
                      <a:r>
                        <a:rPr lang="zh-CN" altLang="en-US" sz="1400" smtClean="0"/>
                        <a:t>核心概念简介</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hMerge="1">
                  <a:txBody>
                    <a:bodyPr vert="horz" wrap="square"/>
                    <a:lstStyle/>
                    <a:p>
                      <a:pPr algn="ctr"/>
                      <a:endParaRPr lang="zh-CN" altLang="en-US" sz="1400"/>
                    </a:p>
                  </a:txBody>
                  <a:tcPr anchor="ctr"/>
                </a:tc>
              </a:tr>
              <a:tr h="770137">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smtClean="0"/>
                        <a:t>剩余索取权</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smtClean="0"/>
                        <a:t>是相对于合同收益权而言的，对企业收入在扣除所有固定的合同支付（如原材料成本、固定工资、利息等）的余额（“利润”）的要求权，同时也是风险承担者</a:t>
                      </a:r>
                      <a:endParaRPr lang="en-US" altLang="zh-CN" sz="1400" smtClean="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732642">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1400" smtClean="0"/>
                        <a:t>剩余控制权</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smtClean="0"/>
                        <a:t>在契约中没有特别规定的活动的决策权，即契约不完全下的机动处置权（</a:t>
                      </a:r>
                      <a:r>
                        <a:rPr lang="en-US" altLang="zh-CN" sz="1400" smtClean="0"/>
                        <a:t>Grossman</a:t>
                      </a:r>
                      <a:r>
                        <a:rPr lang="zh-CN" altLang="en-US" sz="1400" smtClean="0"/>
                        <a:t>和</a:t>
                      </a:r>
                      <a:r>
                        <a:rPr lang="en-US" altLang="zh-CN" sz="1400" smtClean="0"/>
                        <a:t>Hart</a:t>
                      </a:r>
                      <a:r>
                        <a:rPr lang="zh-CN" altLang="en-US" sz="1400" smtClean="0"/>
                        <a:t>，</a:t>
                      </a:r>
                      <a:r>
                        <a:rPr lang="en-US" altLang="zh-CN" sz="1400" smtClean="0"/>
                        <a:t>1986</a:t>
                      </a:r>
                      <a:r>
                        <a:rPr lang="zh-CN" altLang="en-US" sz="1400" smtClean="0"/>
                        <a:t>）</a:t>
                      </a:r>
                      <a:endParaRPr lang="en-US" altLang="zh-CN" sz="1400" smtClean="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bl>
          </a:graphicData>
        </a:graphic>
      </p:graphicFrame>
      <p:sp>
        <p:nvSpPr>
          <p:cNvPr id="23" name="Rectangle 22"/>
          <p:cNvSpPr/>
          <p:nvPr/>
        </p:nvSpPr>
        <p:spPr>
          <a:xfrm>
            <a:off x="457199" y="3497944"/>
            <a:ext cx="8229601" cy="2571822"/>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Bef>
                <a:spcPts val="600"/>
              </a:spcBef>
              <a:buClr>
                <a:schemeClr val="accent4"/>
              </a:buClr>
              <a:buSzPct val="60000"/>
              <a:buFont typeface="Wingdings" pitchFamily="2" charset="2"/>
              <a:buChar char="l"/>
            </a:pPr>
            <a:r>
              <a:rPr lang="zh-CN" altLang="en-US" sz="1400" smtClean="0">
                <a:solidFill>
                  <a:schemeClr val="tx1"/>
                </a:solidFill>
              </a:rPr>
              <a:t>拥有财产权的一方天然拥有剩余控制权，在面对契约没有规定的情况时拥有更大的谈判力和更多的投资收益，最优的产权安排必须在保护一方的投资激励（如股东投入非人力资本所得汇报）和减少另一方的投资激励（如经理人投入人力资本所得回报）之间权衡取舍，由此，</a:t>
            </a:r>
            <a:r>
              <a:rPr lang="zh-CN" altLang="en-US" sz="1400" b="1" u="sng" smtClean="0">
                <a:solidFill>
                  <a:schemeClr val="tx1"/>
                </a:solidFill>
              </a:rPr>
              <a:t>投资重要的一方（股东</a:t>
            </a:r>
            <a:r>
              <a:rPr lang="en-US" altLang="zh-CN" sz="1400" b="1" u="sng" smtClean="0">
                <a:solidFill>
                  <a:schemeClr val="tx1"/>
                </a:solidFill>
              </a:rPr>
              <a:t>/</a:t>
            </a:r>
            <a:r>
              <a:rPr lang="zh-CN" altLang="en-US" sz="1400" b="1" u="sng">
                <a:solidFill>
                  <a:schemeClr val="tx1"/>
                </a:solidFill>
              </a:rPr>
              <a:t>经理人</a:t>
            </a:r>
            <a:r>
              <a:rPr lang="zh-CN" altLang="en-US" sz="1400" b="1" u="sng" smtClean="0">
                <a:solidFill>
                  <a:schemeClr val="tx1"/>
                </a:solidFill>
              </a:rPr>
              <a:t>）应当获得股权</a:t>
            </a:r>
            <a:r>
              <a:rPr lang="zh-CN" altLang="en-US" sz="1400" smtClean="0">
                <a:solidFill>
                  <a:schemeClr val="tx1"/>
                </a:solidFill>
              </a:rPr>
              <a:t>（</a:t>
            </a:r>
            <a:r>
              <a:rPr lang="en-US" altLang="zh-CN" sz="1400">
                <a:solidFill>
                  <a:schemeClr val="tx1"/>
                </a:solidFill>
              </a:rPr>
              <a:t>Grossman</a:t>
            </a:r>
            <a:r>
              <a:rPr lang="zh-CN" altLang="en-US" sz="1400">
                <a:solidFill>
                  <a:schemeClr val="tx1"/>
                </a:solidFill>
              </a:rPr>
              <a:t>和</a:t>
            </a:r>
            <a:r>
              <a:rPr lang="en-US" altLang="zh-CN" sz="1400">
                <a:solidFill>
                  <a:schemeClr val="tx1"/>
                </a:solidFill>
              </a:rPr>
              <a:t>Hart</a:t>
            </a:r>
            <a:r>
              <a:rPr lang="zh-CN" altLang="en-US" sz="1400">
                <a:solidFill>
                  <a:schemeClr val="tx1"/>
                </a:solidFill>
              </a:rPr>
              <a:t>，</a:t>
            </a:r>
            <a:r>
              <a:rPr lang="en-US" altLang="zh-CN" sz="1400">
                <a:solidFill>
                  <a:schemeClr val="tx1"/>
                </a:solidFill>
              </a:rPr>
              <a:t>1986</a:t>
            </a:r>
            <a:r>
              <a:rPr lang="zh-CN" altLang="en-US" sz="1400">
                <a:solidFill>
                  <a:schemeClr val="tx1"/>
                </a:solidFill>
              </a:rPr>
              <a:t>）</a:t>
            </a:r>
            <a:endParaRPr lang="en-US" altLang="zh-CN" sz="1400" smtClean="0">
              <a:solidFill>
                <a:schemeClr val="tx1"/>
              </a:solidFill>
            </a:endParaRPr>
          </a:p>
          <a:p>
            <a:pPr marL="174625" indent="-174625">
              <a:spcBef>
                <a:spcPts val="600"/>
              </a:spcBef>
              <a:buClr>
                <a:schemeClr val="accent4"/>
              </a:buClr>
              <a:buSzPct val="60000"/>
              <a:buFont typeface="Wingdings" pitchFamily="2" charset="2"/>
              <a:buChar char="l"/>
            </a:pPr>
            <a:r>
              <a:rPr lang="zh-CN" altLang="en-US" sz="1400">
                <a:solidFill>
                  <a:schemeClr val="tx1"/>
                </a:solidFill>
              </a:rPr>
              <a:t>如</a:t>
            </a:r>
            <a:r>
              <a:rPr lang="zh-CN" altLang="en-US" sz="1400" smtClean="0">
                <a:solidFill>
                  <a:schemeClr val="tx1"/>
                </a:solidFill>
              </a:rPr>
              <a:t>有当事人在事后实现了应得权利（公平交易），就会按照契约的本质来履约，否则就会采取投资行为来报复对方，因此，最优契约应当在</a:t>
            </a:r>
            <a:r>
              <a:rPr lang="zh-CN" altLang="en-US" sz="1400" b="1" u="sng" smtClean="0">
                <a:solidFill>
                  <a:schemeClr val="tx1"/>
                </a:solidFill>
              </a:rPr>
              <a:t>保护当事人权利刚性和灵活性</a:t>
            </a:r>
            <a:r>
              <a:rPr lang="zh-CN" altLang="en-US" sz="1400" smtClean="0">
                <a:solidFill>
                  <a:schemeClr val="tx1"/>
                </a:solidFill>
              </a:rPr>
              <a:t>（太过刚性会减少交易机会）之前权衡取舍（</a:t>
            </a:r>
            <a:r>
              <a:rPr lang="en-US" altLang="zh-CN" sz="1400" smtClean="0">
                <a:solidFill>
                  <a:schemeClr val="tx1"/>
                </a:solidFill>
              </a:rPr>
              <a:t>Hart</a:t>
            </a:r>
            <a:r>
              <a:rPr lang="zh-CN" altLang="en-US" sz="1400" smtClean="0">
                <a:solidFill>
                  <a:schemeClr val="tx1"/>
                </a:solidFill>
              </a:rPr>
              <a:t>和</a:t>
            </a:r>
            <a:r>
              <a:rPr lang="en-US" altLang="zh-CN" sz="1400" smtClean="0">
                <a:solidFill>
                  <a:schemeClr val="tx1"/>
                </a:solidFill>
              </a:rPr>
              <a:t>Moore</a:t>
            </a:r>
            <a:r>
              <a:rPr lang="zh-CN" altLang="en-US" sz="1400" smtClean="0">
                <a:solidFill>
                  <a:schemeClr val="tx1"/>
                </a:solidFill>
              </a:rPr>
              <a:t>，</a:t>
            </a:r>
            <a:r>
              <a:rPr lang="en-US" altLang="zh-CN" sz="1400" smtClean="0">
                <a:solidFill>
                  <a:schemeClr val="tx1"/>
                </a:solidFill>
              </a:rPr>
              <a:t>2008</a:t>
            </a:r>
            <a:r>
              <a:rPr lang="zh-CN" altLang="en-US" sz="1400" smtClean="0">
                <a:solidFill>
                  <a:schemeClr val="tx1"/>
                </a:solidFill>
              </a:rPr>
              <a:t>）</a:t>
            </a:r>
            <a:endParaRPr lang="en-US" altLang="zh-CN" sz="1400" smtClean="0">
              <a:solidFill>
                <a:schemeClr val="tx1"/>
              </a:solidFill>
            </a:endParaRPr>
          </a:p>
          <a:p>
            <a:pPr marL="174625" indent="-174625">
              <a:spcBef>
                <a:spcPts val="600"/>
              </a:spcBef>
              <a:buClr>
                <a:schemeClr val="accent4"/>
              </a:buClr>
              <a:buSzPct val="60000"/>
              <a:buFont typeface="Wingdings" pitchFamily="2" charset="2"/>
              <a:buChar char="l"/>
            </a:pPr>
            <a:r>
              <a:rPr lang="zh-CN" altLang="en-US" sz="1400" b="1" u="sng" smtClean="0">
                <a:solidFill>
                  <a:schemeClr val="tx1"/>
                </a:solidFill>
              </a:rPr>
              <a:t>债务契约能较好实现相机控制</a:t>
            </a:r>
            <a:r>
              <a:rPr lang="zh-CN" altLang="en-US" sz="1400" smtClean="0">
                <a:solidFill>
                  <a:schemeClr val="tx1"/>
                </a:solidFill>
              </a:rPr>
              <a:t>。比单纯的股东控制或者净利润控制都有效（</a:t>
            </a:r>
            <a:r>
              <a:rPr lang="en-US" altLang="zh-CN" sz="1400" err="1" smtClean="0">
                <a:solidFill>
                  <a:schemeClr val="tx1"/>
                </a:solidFill>
              </a:rPr>
              <a:t>Aghion</a:t>
            </a:r>
            <a:r>
              <a:rPr lang="zh-CN" altLang="en-US" sz="1400" smtClean="0">
                <a:solidFill>
                  <a:schemeClr val="tx1"/>
                </a:solidFill>
              </a:rPr>
              <a:t>和</a:t>
            </a:r>
            <a:r>
              <a:rPr lang="en-US" altLang="zh-CN" sz="1400" smtClean="0">
                <a:solidFill>
                  <a:schemeClr val="tx1"/>
                </a:solidFill>
              </a:rPr>
              <a:t>Bolton</a:t>
            </a:r>
            <a:r>
              <a:rPr lang="zh-CN" altLang="en-US" sz="1400" smtClean="0">
                <a:solidFill>
                  <a:schemeClr val="tx1"/>
                </a:solidFill>
              </a:rPr>
              <a:t>，</a:t>
            </a:r>
            <a:r>
              <a:rPr lang="en-US" altLang="zh-CN" sz="1400">
                <a:solidFill>
                  <a:schemeClr val="tx1"/>
                </a:solidFill>
              </a:rPr>
              <a:t>1</a:t>
            </a:r>
            <a:r>
              <a:rPr lang="en-US" altLang="zh-CN" sz="1400" smtClean="0">
                <a:solidFill>
                  <a:schemeClr val="tx1"/>
                </a:solidFill>
              </a:rPr>
              <a:t>992</a:t>
            </a:r>
            <a:r>
              <a:rPr lang="zh-CN" altLang="en-US" sz="1400" smtClean="0">
                <a:solidFill>
                  <a:schemeClr val="tx1"/>
                </a:solidFill>
              </a:rPr>
              <a:t>）</a:t>
            </a:r>
            <a:endParaRPr lang="zh-CN" altLang="en-US" sz="1400">
              <a:solidFill>
                <a:schemeClr val="tx1"/>
              </a:solidFill>
            </a:endParaRPr>
          </a:p>
        </p:txBody>
      </p:sp>
    </p:spTree>
    <p:extLst>
      <p:ext uri="{BB962C8B-B14F-4D97-AF65-F5344CB8AC3E}">
        <p14:creationId xmlns:p14="http://schemas.microsoft.com/office/powerpoint/2010/main" val="184806072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基于产权理论，企业的理想状态是股东与经理人合二为一</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13</a:t>
            </a:fld>
            <a:endParaRPr lang="en-US"/>
          </a:p>
        </p:txBody>
      </p:sp>
      <p:grpSp>
        <p:nvGrpSpPr>
          <p:cNvPr id="22" name="Group 21"/>
          <p:cNvGrpSpPr/>
          <p:nvPr/>
        </p:nvGrpSpPr>
        <p:grpSpPr>
          <a:xfrm>
            <a:off x="215900" y="1195954"/>
            <a:ext cx="8470901" cy="1441248"/>
            <a:chOff x="204902" y="764977"/>
            <a:chExt cx="8629261" cy="1754970"/>
          </a:xfrm>
        </p:grpSpPr>
        <p:grpSp>
          <p:nvGrpSpPr>
            <p:cNvPr id="24" name="Group 23"/>
            <p:cNvGrpSpPr/>
            <p:nvPr/>
          </p:nvGrpSpPr>
          <p:grpSpPr>
            <a:xfrm>
              <a:off x="1031763" y="764977"/>
              <a:ext cx="449132" cy="1001134"/>
              <a:chOff x="2192768" y="2037643"/>
              <a:chExt cx="269321" cy="652227"/>
            </a:xfrm>
            <a:solidFill>
              <a:schemeClr val="accent1"/>
            </a:solidFill>
          </p:grpSpPr>
          <p:sp>
            <p:nvSpPr>
              <p:cNvPr id="51" name="Freeform 5"/>
              <p:cNvSpPr/>
              <p:nvPr/>
            </p:nvSpPr>
            <p:spPr bwMode="auto">
              <a:xfrm flipH="1">
                <a:off x="2192768" y="2160867"/>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sp>
            <p:nvSpPr>
              <p:cNvPr id="52" name="Oval 6"/>
              <p:cNvSpPr>
                <a:spLocks noChangeArrowheads="1"/>
              </p:cNvSpPr>
              <p:nvPr/>
            </p:nvSpPr>
            <p:spPr bwMode="auto">
              <a:xfrm flipH="1">
                <a:off x="2275731" y="2037643"/>
                <a:ext cx="111313" cy="104388"/>
              </a:xfrm>
              <a:prstGeom prst="ellipse">
                <a:avLst/>
              </a:pr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grpSp>
        <p:sp>
          <p:nvSpPr>
            <p:cNvPr id="25" name="Rectangle 24"/>
            <p:cNvSpPr/>
            <p:nvPr/>
          </p:nvSpPr>
          <p:spPr>
            <a:xfrm>
              <a:off x="204902" y="1902023"/>
              <a:ext cx="2160000" cy="54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股东</a:t>
              </a:r>
              <a:endParaRPr lang="zh-CN" altLang="en-US" sz="1400" b="1">
                <a:solidFill>
                  <a:schemeClr val="tx1"/>
                </a:solidFill>
              </a:endParaRPr>
            </a:p>
          </p:txBody>
        </p:sp>
        <p:grpSp>
          <p:nvGrpSpPr>
            <p:cNvPr id="27" name="Group 26"/>
            <p:cNvGrpSpPr/>
            <p:nvPr/>
          </p:nvGrpSpPr>
          <p:grpSpPr>
            <a:xfrm>
              <a:off x="7414892" y="764977"/>
              <a:ext cx="449132" cy="1001134"/>
              <a:chOff x="2192768" y="2037643"/>
              <a:chExt cx="269321" cy="652227"/>
            </a:xfrm>
            <a:solidFill>
              <a:schemeClr val="accent1"/>
            </a:solidFill>
          </p:grpSpPr>
          <p:sp>
            <p:nvSpPr>
              <p:cNvPr id="49" name="Freeform 5"/>
              <p:cNvSpPr/>
              <p:nvPr/>
            </p:nvSpPr>
            <p:spPr bwMode="auto">
              <a:xfrm flipH="1">
                <a:off x="2192768" y="2160867"/>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sp>
            <p:nvSpPr>
              <p:cNvPr id="50" name="Oval 6"/>
              <p:cNvSpPr>
                <a:spLocks noChangeArrowheads="1"/>
              </p:cNvSpPr>
              <p:nvPr/>
            </p:nvSpPr>
            <p:spPr bwMode="auto">
              <a:xfrm flipH="1">
                <a:off x="2275731" y="2037643"/>
                <a:ext cx="111313" cy="104388"/>
              </a:xfrm>
              <a:prstGeom prst="ellipse">
                <a:avLst/>
              </a:prstGeom>
              <a:grp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400">
                  <a:solidFill>
                    <a:schemeClr val="bg1"/>
                  </a:solidFill>
                </a:endParaRPr>
              </a:p>
            </p:txBody>
          </p:sp>
        </p:grpSp>
        <p:sp>
          <p:nvSpPr>
            <p:cNvPr id="42" name="Rectangle 41"/>
            <p:cNvSpPr/>
            <p:nvPr/>
          </p:nvSpPr>
          <p:spPr>
            <a:xfrm>
              <a:off x="6515131" y="1902023"/>
              <a:ext cx="2319032" cy="5400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经理人</a:t>
              </a:r>
              <a:endParaRPr lang="zh-CN" altLang="en-US" sz="1400" b="1">
                <a:solidFill>
                  <a:schemeClr val="tx1"/>
                </a:solidFill>
              </a:endParaRPr>
            </a:p>
          </p:txBody>
        </p:sp>
        <p:grpSp>
          <p:nvGrpSpPr>
            <p:cNvPr id="43" name="Group 42"/>
            <p:cNvGrpSpPr/>
            <p:nvPr/>
          </p:nvGrpSpPr>
          <p:grpSpPr>
            <a:xfrm>
              <a:off x="2167984" y="1069847"/>
              <a:ext cx="4284511" cy="1113673"/>
              <a:chOff x="2326984" y="3929825"/>
              <a:chExt cx="3814605" cy="1113673"/>
            </a:xfrm>
          </p:grpSpPr>
          <p:sp>
            <p:nvSpPr>
              <p:cNvPr id="47" name="Right Arrow 46"/>
              <p:cNvSpPr/>
              <p:nvPr/>
            </p:nvSpPr>
            <p:spPr>
              <a:xfrm rot="10800000">
                <a:off x="2326984" y="4478851"/>
                <a:ext cx="3783165" cy="564647"/>
              </a:xfrm>
              <a:prstGeom prst="rightArrow">
                <a:avLst>
                  <a:gd name="adj1" fmla="val 50000"/>
                  <a:gd name="adj2" fmla="val 133501"/>
                </a:avLst>
              </a:prstGeom>
              <a:solidFill>
                <a:schemeClr val="accent1">
                  <a:lumMod val="40000"/>
                  <a:lumOff val="60000"/>
                </a:schemeClr>
              </a:solidFill>
              <a:ln>
                <a:noFill/>
              </a:ln>
              <a:effectLst>
                <a:outerShdw blurRad="12700" dist="63500" dir="3000000" algn="tl" rotWithShape="0">
                  <a:schemeClr val="accent1">
                    <a:lumMod val="40000"/>
                    <a:lumOff val="6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8" name="Right Arrow 47"/>
              <p:cNvSpPr/>
              <p:nvPr/>
            </p:nvSpPr>
            <p:spPr>
              <a:xfrm>
                <a:off x="2358424" y="3929825"/>
                <a:ext cx="3783165" cy="564647"/>
              </a:xfrm>
              <a:prstGeom prst="rightArrow">
                <a:avLst>
                  <a:gd name="adj1" fmla="val 50000"/>
                  <a:gd name="adj2" fmla="val 133501"/>
                </a:avLst>
              </a:prstGeom>
              <a:solidFill>
                <a:schemeClr val="accent1">
                  <a:lumMod val="40000"/>
                  <a:lumOff val="60000"/>
                </a:schemeClr>
              </a:solidFill>
              <a:ln>
                <a:noFill/>
              </a:ln>
              <a:effectLst>
                <a:outerShdw blurRad="38100" dist="63500" dir="18900000" algn="bl" rotWithShape="0">
                  <a:schemeClr val="accent1">
                    <a:lumMod val="20000"/>
                    <a:lumOff val="8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4" name="Rectangle 43"/>
            <p:cNvSpPr/>
            <p:nvPr/>
          </p:nvSpPr>
          <p:spPr>
            <a:xfrm>
              <a:off x="2070035" y="1375346"/>
              <a:ext cx="4382460" cy="5176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tx1"/>
                  </a:solidFill>
                </a:rPr>
                <a:t>目标：在不完备契约下寻求最优安排</a:t>
              </a:r>
              <a:endParaRPr lang="zh-CN" altLang="en-US" sz="1600" b="1">
                <a:solidFill>
                  <a:schemeClr val="tx1"/>
                </a:solidFill>
              </a:endParaRPr>
            </a:p>
          </p:txBody>
        </p:sp>
        <p:sp>
          <p:nvSpPr>
            <p:cNvPr id="45" name="Rectangle 44"/>
            <p:cNvSpPr/>
            <p:nvPr/>
          </p:nvSpPr>
          <p:spPr>
            <a:xfrm>
              <a:off x="1648240" y="768380"/>
              <a:ext cx="4178992" cy="371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accent1"/>
                  </a:solidFill>
                </a:rPr>
                <a:t>投入非人力资本（与自身可分割，即可抵押）</a:t>
              </a:r>
              <a:endParaRPr lang="zh-CN" altLang="en-US" sz="1600" b="1">
                <a:solidFill>
                  <a:schemeClr val="accent1"/>
                </a:solidFill>
              </a:endParaRPr>
            </a:p>
          </p:txBody>
        </p:sp>
        <p:sp>
          <p:nvSpPr>
            <p:cNvPr id="46" name="Rectangle 45"/>
            <p:cNvSpPr/>
            <p:nvPr/>
          </p:nvSpPr>
          <p:spPr>
            <a:xfrm>
              <a:off x="3439257" y="2148472"/>
              <a:ext cx="3536805" cy="3714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accent1"/>
                  </a:solidFill>
                </a:rPr>
                <a:t>投入与自身不可分割的人力资本</a:t>
              </a:r>
              <a:endParaRPr lang="zh-CN" altLang="en-US" sz="1600" b="1">
                <a:solidFill>
                  <a:schemeClr val="accent1"/>
                </a:solidFill>
              </a:endParaRPr>
            </a:p>
          </p:txBody>
        </p:sp>
      </p:grpSp>
      <p:sp>
        <p:nvSpPr>
          <p:cNvPr id="5" name="Down Arrow 4"/>
          <p:cNvSpPr/>
          <p:nvPr/>
        </p:nvSpPr>
        <p:spPr>
          <a:xfrm>
            <a:off x="3390900" y="2761185"/>
            <a:ext cx="1921329" cy="1964633"/>
          </a:xfrm>
          <a:prstGeom prst="downArrow">
            <a:avLst>
              <a:gd name="adj1" fmla="val 50000"/>
              <a:gd name="adj2" fmla="val 2658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3" name="Rectangle 52"/>
          <p:cNvSpPr/>
          <p:nvPr/>
        </p:nvSpPr>
        <p:spPr>
          <a:xfrm>
            <a:off x="457199" y="3082664"/>
            <a:ext cx="8229601" cy="1005229"/>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Bef>
                <a:spcPts val="600"/>
              </a:spcBef>
              <a:buClr>
                <a:schemeClr val="accent4"/>
              </a:buClr>
              <a:buSzPct val="60000"/>
              <a:buFont typeface="Wingdings" pitchFamily="2" charset="2"/>
              <a:buChar char="l"/>
            </a:pPr>
            <a:r>
              <a:rPr lang="zh-CN" altLang="en-US" sz="1400" smtClean="0">
                <a:solidFill>
                  <a:schemeClr val="tx1"/>
                </a:solidFill>
              </a:rPr>
              <a:t>非人力资本的所有者具有一定程度上对其他成员提供保险的能力，人力资本所有者不具备</a:t>
            </a:r>
            <a:endParaRPr lang="en-US" altLang="zh-CN" sz="1400" smtClean="0">
              <a:solidFill>
                <a:schemeClr val="tx1"/>
              </a:solidFill>
            </a:endParaRPr>
          </a:p>
          <a:p>
            <a:pPr marL="174625" indent="-174625">
              <a:spcBef>
                <a:spcPts val="600"/>
              </a:spcBef>
              <a:buClr>
                <a:schemeClr val="accent4"/>
              </a:buClr>
              <a:buSzPct val="60000"/>
              <a:buFont typeface="Wingdings" pitchFamily="2" charset="2"/>
              <a:buChar char="l"/>
            </a:pPr>
            <a:r>
              <a:rPr lang="zh-CN" altLang="en-US" sz="1400" smtClean="0">
                <a:solidFill>
                  <a:schemeClr val="tx1"/>
                </a:solidFill>
              </a:rPr>
              <a:t>非人力资本所有者的承诺比人力资源所有者的承诺更值得信赖（只有人力资本但没有非人力资本的人难以惩罚）</a:t>
            </a:r>
            <a:endParaRPr lang="en-US" altLang="zh-CN" sz="1400" smtClean="0">
              <a:solidFill>
                <a:schemeClr val="tx1"/>
              </a:solidFill>
            </a:endParaRPr>
          </a:p>
        </p:txBody>
      </p:sp>
      <p:sp>
        <p:nvSpPr>
          <p:cNvPr id="54" name="Rectangle 53"/>
          <p:cNvSpPr/>
          <p:nvPr/>
        </p:nvSpPr>
        <p:spPr>
          <a:xfrm>
            <a:off x="457199" y="4804228"/>
            <a:ext cx="8229601" cy="1204686"/>
          </a:xfrm>
          <a:prstGeom prst="rect">
            <a:avLst/>
          </a:prstGeom>
          <a:solidFill>
            <a:schemeClr val="bg1">
              <a:lumMod val="9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Bef>
                <a:spcPts val="600"/>
              </a:spcBef>
              <a:buClr>
                <a:schemeClr val="accent4"/>
              </a:buClr>
              <a:buSzPct val="60000"/>
              <a:buFont typeface="Wingdings" pitchFamily="2" charset="2"/>
              <a:buChar char="l"/>
            </a:pPr>
            <a:r>
              <a:rPr lang="zh-CN" altLang="en-US" sz="1600" b="1" u="sng" smtClean="0">
                <a:solidFill>
                  <a:schemeClr val="tx1"/>
                </a:solidFill>
              </a:rPr>
              <a:t>如果负责经营决策的经理人是没有非人力资本的，他就不能能成为真正意义上的风险承担者</a:t>
            </a:r>
            <a:r>
              <a:rPr lang="zh-CN" altLang="en-US" sz="1400" smtClean="0">
                <a:solidFill>
                  <a:schemeClr val="tx1"/>
                </a:solidFill>
              </a:rPr>
              <a:t>（并享受剩余索取权），由此，企业理想状态是</a:t>
            </a:r>
            <a:r>
              <a:rPr lang="zh-CN" altLang="en-US" sz="1600" b="1" u="sng" smtClean="0">
                <a:solidFill>
                  <a:schemeClr val="tx1"/>
                </a:solidFill>
              </a:rPr>
              <a:t>经理人同时是股东</a:t>
            </a:r>
            <a:endParaRPr lang="en-US" altLang="zh-CN" sz="1600" b="1" u="sng" smtClean="0">
              <a:solidFill>
                <a:schemeClr val="tx1"/>
              </a:solidFill>
            </a:endParaRPr>
          </a:p>
          <a:p>
            <a:pPr marL="174625" indent="-174625">
              <a:spcBef>
                <a:spcPts val="600"/>
              </a:spcBef>
              <a:buClr>
                <a:schemeClr val="accent4"/>
              </a:buClr>
              <a:buSzPct val="60000"/>
              <a:buFont typeface="Wingdings" pitchFamily="2" charset="2"/>
              <a:buChar char="l"/>
            </a:pPr>
            <a:r>
              <a:rPr lang="zh-CN" altLang="en-US" sz="1400" smtClean="0">
                <a:solidFill>
                  <a:schemeClr val="tx1"/>
                </a:solidFill>
              </a:rPr>
              <a:t>但实际上，具有企业家才能的人未必富有，富有的人未必具有企业家才能，因此产生两者的合作，最优安排是</a:t>
            </a:r>
            <a:r>
              <a:rPr lang="zh-CN" altLang="en-US" sz="1600" b="1" u="sng" smtClean="0">
                <a:solidFill>
                  <a:schemeClr val="tx1"/>
                </a:solidFill>
              </a:rPr>
              <a:t>经理人和股东共同分享剩余索取权</a:t>
            </a:r>
            <a:r>
              <a:rPr lang="zh-CN" altLang="en-US" sz="1400" smtClean="0">
                <a:solidFill>
                  <a:schemeClr val="tx1"/>
                </a:solidFill>
              </a:rPr>
              <a:t>（张维迎，</a:t>
            </a:r>
            <a:r>
              <a:rPr lang="en-US" altLang="zh-CN" sz="1400" smtClean="0">
                <a:solidFill>
                  <a:schemeClr val="tx1"/>
                </a:solidFill>
              </a:rPr>
              <a:t>1995</a:t>
            </a:r>
            <a:r>
              <a:rPr lang="zh-CN" altLang="en-US" sz="1400" smtClean="0">
                <a:solidFill>
                  <a:schemeClr val="tx1"/>
                </a:solidFill>
              </a:rPr>
              <a:t>）</a:t>
            </a:r>
            <a:endParaRPr lang="en-US" altLang="zh-CN" sz="1200" smtClean="0">
              <a:solidFill>
                <a:schemeClr val="tx1"/>
              </a:solidFill>
            </a:endParaRPr>
          </a:p>
        </p:txBody>
      </p:sp>
    </p:spTree>
    <p:extLst>
      <p:ext uri="{BB962C8B-B14F-4D97-AF65-F5344CB8AC3E}">
        <p14:creationId xmlns:p14="http://schemas.microsoft.com/office/powerpoint/2010/main" val="1674396397"/>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Rectangle 21"/>
          <p:cNvSpPr/>
          <p:nvPr/>
        </p:nvSpPr>
        <p:spPr>
          <a:xfrm>
            <a:off x="5714996" y="3475189"/>
            <a:ext cx="2971804" cy="2373078"/>
          </a:xfrm>
          <a:prstGeom prst="rect">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solidFill>
                  <a:schemeClr val="tx1"/>
                </a:solidFill>
                <a:latin typeface="Arial" pitchFamily="34" charset="0"/>
                <a:ea typeface="微软雅黑" panose="020b0503020204020204" pitchFamily="34" charset="-122"/>
                <a:cs typeface="Arial" pitchFamily="34" charset="0"/>
              </a:rPr>
              <a:t>通过建立核心团队管理机制，将认同公司战略与价值观的核心人才发展为</a:t>
            </a:r>
            <a:r>
              <a:rPr lang="zh-CN" altLang="en-US" sz="1400" b="1">
                <a:solidFill>
                  <a:schemeClr val="tx1"/>
                </a:solidFill>
                <a:latin typeface="Arial" pitchFamily="34" charset="0"/>
                <a:ea typeface="微软雅黑" panose="020b0503020204020204" pitchFamily="34" charset="-122"/>
                <a:cs typeface="Arial" pitchFamily="34" charset="0"/>
              </a:rPr>
              <a:t>事</a:t>
            </a:r>
            <a:r>
              <a:rPr lang="zh-CN" altLang="en-US" sz="1400" b="1" smtClean="0">
                <a:solidFill>
                  <a:schemeClr val="tx1"/>
                </a:solidFill>
                <a:latin typeface="Arial" pitchFamily="34" charset="0"/>
                <a:ea typeface="微软雅黑" panose="020b0503020204020204" pitchFamily="34" charset="-122"/>
                <a:cs typeface="Arial" pitchFamily="34" charset="0"/>
              </a:rPr>
              <a:t>业伙伴，激发</a:t>
            </a:r>
            <a:r>
              <a:rPr lang="zh-CN" altLang="en-US" sz="1400" b="1">
                <a:solidFill>
                  <a:schemeClr val="tx1"/>
                </a:solidFill>
                <a:latin typeface="Arial" pitchFamily="34" charset="0"/>
                <a:ea typeface="微软雅黑" panose="020b0503020204020204" pitchFamily="34" charset="-122"/>
                <a:cs typeface="Arial" pitchFamily="34" charset="0"/>
              </a:rPr>
              <a:t>其</a:t>
            </a:r>
            <a:r>
              <a:rPr lang="zh-CN" altLang="en-US" sz="1400" b="1" smtClean="0">
                <a:solidFill>
                  <a:schemeClr val="tx1"/>
                </a:solidFill>
                <a:latin typeface="Arial" pitchFamily="34" charset="0"/>
                <a:ea typeface="微软雅黑" panose="020b0503020204020204" pitchFamily="34" charset="-122"/>
                <a:cs typeface="Arial" pitchFamily="34" charset="0"/>
              </a:rPr>
              <a:t>创业精神</a:t>
            </a:r>
            <a:endParaRPr lang="en-US" altLang="zh-CN" sz="1400" b="1" smtClean="0">
              <a:solidFill>
                <a:schemeClr val="tx1"/>
              </a:solidFill>
              <a:latin typeface="Arial" pitchFamily="34" charset="0"/>
              <a:ea typeface="微软雅黑" panose="020b0503020204020204" pitchFamily="34" charset="-122"/>
              <a:cs typeface="Arial" pitchFamily="34" charset="0"/>
            </a:endParaRPr>
          </a:p>
          <a:p>
            <a:pPr marL="285750" indent="-285750">
              <a:buFont typeface="Arial" pitchFamily="34" charset="0"/>
              <a:buChar char="•"/>
            </a:pPr>
            <a:endParaRPr lang="en-US" altLang="zh-CN" sz="1400" smtClean="0">
              <a:solidFill>
                <a:schemeClr val="tx1"/>
              </a:solidFill>
              <a:latin typeface="Arial" pitchFamily="34" charset="0"/>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schemeClr val="tx1"/>
                </a:solidFill>
                <a:latin typeface="Arial" pitchFamily="34" charset="0"/>
                <a:ea typeface="微软雅黑" panose="020b0503020204020204" pitchFamily="34" charset="-122"/>
                <a:cs typeface="Arial" pitchFamily="34" charset="0"/>
              </a:rPr>
              <a:t>“</a:t>
            </a:r>
            <a:r>
              <a:rPr lang="zh-CN" altLang="en-US" sz="1400">
                <a:solidFill>
                  <a:schemeClr val="tx1"/>
                </a:solidFill>
                <a:latin typeface="Arial" pitchFamily="34" charset="0"/>
                <a:ea typeface="微软雅黑" panose="020b0503020204020204" pitchFamily="34" charset="-122"/>
                <a:cs typeface="Arial" pitchFamily="34" charset="0"/>
              </a:rPr>
              <a:t>创</a:t>
            </a:r>
            <a:r>
              <a:rPr lang="zh-CN" altLang="en-US" sz="1400" smtClean="0">
                <a:solidFill>
                  <a:schemeClr val="tx1"/>
                </a:solidFill>
                <a:latin typeface="Arial" pitchFamily="34" charset="0"/>
                <a:ea typeface="微软雅黑" panose="020b0503020204020204" pitchFamily="34" charset="-122"/>
                <a:cs typeface="Arial" pitchFamily="34" charset="0"/>
              </a:rPr>
              <a:t>业精神”：培养核心人员理解并逐步形成创始人意识与思维，激发创业动力</a:t>
            </a:r>
            <a:endParaRPr lang="en-US" altLang="zh-CN" sz="1400" smtClean="0">
              <a:solidFill>
                <a:schemeClr val="tx1"/>
              </a:solidFill>
              <a:latin typeface="Arial" pitchFamily="34" charset="0"/>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schemeClr val="tx1"/>
                </a:solidFill>
                <a:latin typeface="Arial" pitchFamily="34" charset="0"/>
                <a:ea typeface="微软雅黑" panose="020b0503020204020204" pitchFamily="34" charset="-122"/>
                <a:cs typeface="Arial" pitchFamily="34" charset="0"/>
              </a:rPr>
              <a:t>“利益协同”：通过机制设计实现合伙人”权责利“对等，使长期利益协同一致</a:t>
            </a:r>
            <a:endParaRPr lang="zh-CN" altLang="en-US" sz="1400">
              <a:solidFill>
                <a:schemeClr val="tx1"/>
              </a:solidFill>
              <a:latin typeface="Arial" pitchFamily="34" charset="0"/>
              <a:ea typeface="微软雅黑" panose="020b0503020204020204" pitchFamily="34" charset="-122"/>
              <a:cs typeface="Arial" pitchFamily="34" charset="0"/>
            </a:endParaRPr>
          </a:p>
        </p:txBody>
      </p:sp>
      <p:sp>
        <p:nvSpPr>
          <p:cNvPr id="20" name="Rectangle 19"/>
          <p:cNvSpPr/>
          <p:nvPr/>
        </p:nvSpPr>
        <p:spPr>
          <a:xfrm>
            <a:off x="542228" y="3562317"/>
            <a:ext cx="2971811" cy="2503333"/>
          </a:xfrm>
          <a:prstGeom prst="rect">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pPr>
            <a:r>
              <a:rPr lang="zh-CN" altLang="en-US" sz="1400" b="1" smtClean="0">
                <a:solidFill>
                  <a:schemeClr val="tx1"/>
                </a:solidFill>
                <a:latin typeface="Arial" pitchFamily="34" charset="0"/>
                <a:ea typeface="微软雅黑" panose="020b0503020204020204" pitchFamily="34" charset="-122"/>
                <a:cs typeface="Arial" pitchFamily="34" charset="0"/>
              </a:rPr>
              <a:t>通过引入“合伙人”，为经营发展提供各类资源</a:t>
            </a:r>
            <a:endParaRPr lang="en-US" altLang="zh-CN" sz="1400" smtClean="0">
              <a:solidFill>
                <a:schemeClr val="tx1"/>
              </a:solidFill>
              <a:latin typeface="Arial" pitchFamily="34" charset="0"/>
              <a:ea typeface="微软雅黑" panose="020b0503020204020204" pitchFamily="34" charset="-122"/>
              <a:cs typeface="Arial" pitchFamily="34" charset="0"/>
            </a:endParaRPr>
          </a:p>
          <a:p>
            <a:pPr marL="216000" indent="-216000">
              <a:spcBef>
                <a:spcPts val="600"/>
              </a:spcBef>
              <a:buFont typeface="Arial" pitchFamily="34" charset="0"/>
              <a:buChar char="•"/>
            </a:pPr>
            <a:r>
              <a:rPr lang="zh-CN" altLang="en-US" sz="1400" smtClean="0">
                <a:solidFill>
                  <a:schemeClr val="tx1"/>
                </a:solidFill>
                <a:latin typeface="Arial" pitchFamily="34" charset="0"/>
                <a:ea typeface="微软雅黑" panose="020b0503020204020204" pitchFamily="34" charset="-122"/>
                <a:cs typeface="Arial" pitchFamily="34" charset="0"/>
              </a:rPr>
              <a:t>“资本”：为发展提供充足、持续的资本投入</a:t>
            </a:r>
            <a:endParaRPr lang="en-US" altLang="zh-CN" sz="1400">
              <a:solidFill>
                <a:schemeClr val="tx1"/>
              </a:solidFill>
              <a:latin typeface="Arial" pitchFamily="34" charset="0"/>
              <a:ea typeface="微软雅黑" panose="020b0503020204020204" pitchFamily="34" charset="-122"/>
              <a:cs typeface="Arial" pitchFamily="34" charset="0"/>
            </a:endParaRPr>
          </a:p>
          <a:p>
            <a:pPr marL="216000" indent="-216000">
              <a:spcBef>
                <a:spcPts val="600"/>
              </a:spcBef>
              <a:buFont typeface="Arial" pitchFamily="34" charset="0"/>
              <a:buChar char="•"/>
            </a:pPr>
            <a:r>
              <a:rPr lang="zh-CN" altLang="en-US" sz="1400" smtClean="0">
                <a:solidFill>
                  <a:schemeClr val="tx1"/>
                </a:solidFill>
                <a:latin typeface="Arial" pitchFamily="34" charset="0"/>
                <a:ea typeface="微软雅黑" panose="020b0503020204020204" pitchFamily="34" charset="-122"/>
                <a:cs typeface="Arial" pitchFamily="34" charset="0"/>
              </a:rPr>
              <a:t>“业务”：为发展带来潜在的客户资源或市场机会</a:t>
            </a:r>
            <a:endParaRPr lang="en-US" altLang="zh-CN" sz="1400">
              <a:solidFill>
                <a:schemeClr val="tx1"/>
              </a:solidFill>
              <a:latin typeface="Arial" pitchFamily="34" charset="0"/>
              <a:ea typeface="微软雅黑" panose="020b0503020204020204" pitchFamily="34" charset="-122"/>
              <a:cs typeface="Arial" pitchFamily="34" charset="0"/>
            </a:endParaRPr>
          </a:p>
          <a:p>
            <a:pPr marL="216000" indent="-216000">
              <a:spcBef>
                <a:spcPts val="600"/>
              </a:spcBef>
              <a:buFont typeface="Arial" pitchFamily="34" charset="0"/>
              <a:buChar char="•"/>
            </a:pPr>
            <a:r>
              <a:rPr lang="zh-CN" altLang="en-US" sz="1400" smtClean="0">
                <a:solidFill>
                  <a:schemeClr val="tx1"/>
                </a:solidFill>
                <a:latin typeface="Arial" pitchFamily="34" charset="0"/>
                <a:ea typeface="微软雅黑" panose="020b0503020204020204" pitchFamily="34" charset="-122"/>
                <a:cs typeface="Arial" pitchFamily="34" charset="0"/>
              </a:rPr>
              <a:t>“</a:t>
            </a:r>
            <a:r>
              <a:rPr lang="zh-CN" altLang="en-US" sz="1400">
                <a:solidFill>
                  <a:schemeClr val="tx1"/>
                </a:solidFill>
                <a:latin typeface="Arial" pitchFamily="34" charset="0"/>
                <a:ea typeface="微软雅黑" panose="020b0503020204020204" pitchFamily="34" charset="-122"/>
                <a:cs typeface="Arial" pitchFamily="34" charset="0"/>
              </a:rPr>
              <a:t>智力</a:t>
            </a:r>
            <a:r>
              <a:rPr lang="zh-CN" altLang="en-US" sz="1400" smtClean="0">
                <a:solidFill>
                  <a:schemeClr val="tx1"/>
                </a:solidFill>
                <a:latin typeface="Arial" pitchFamily="34" charset="0"/>
                <a:ea typeface="微软雅黑" panose="020b0503020204020204" pitchFamily="34" charset="-122"/>
                <a:cs typeface="Arial" pitchFamily="34" charset="0"/>
              </a:rPr>
              <a:t>”：为发展提供丰富广泛的知识、经验、技能</a:t>
            </a:r>
            <a:endParaRPr lang="en-US" altLang="zh-CN" sz="1400">
              <a:solidFill>
                <a:schemeClr val="tx1"/>
              </a:solidFill>
              <a:latin typeface="Arial" pitchFamily="34" charset="0"/>
              <a:ea typeface="微软雅黑" panose="020b0503020204020204" pitchFamily="34" charset="-122"/>
              <a:cs typeface="Arial" pitchFamily="34" charset="0"/>
            </a:endParaRPr>
          </a:p>
        </p:txBody>
      </p:sp>
      <p:sp>
        <p:nvSpPr>
          <p:cNvPr id="2" name="Title 1"/>
          <p:cNvSpPr>
            <a:spLocks noGrp="1"/>
          </p:cNvSpPr>
          <p:nvPr>
            <p:ph type="title"/>
          </p:nvPr>
        </p:nvSpPr>
        <p:spPr/>
        <p:txBody>
          <a:bodyPr/>
          <a:lstStyle/>
          <a:p>
            <a:r>
              <a:rPr lang="zh-CN" altLang="en-US" smtClean="0"/>
              <a:t>基于产权理论的企业理想状态：合伙制</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a:xfrm>
            <a:off x="8292921" y="6400800"/>
            <a:ext cx="381000" cy="137160"/>
          </a:xfrm>
        </p:spPr>
        <p:txBody>
          <a:bodyPr/>
          <a:lstStyle/>
          <a:p>
            <a:fld id="{2083E393-C0BF-4ED8-8545-7E4C90AFF831}" type="slidenum">
              <a:rPr lang="en-US" smtClean="0"/>
              <a:t>14</a:t>
            </a:fld>
            <a:endParaRPr lang="en-US"/>
          </a:p>
        </p:txBody>
      </p:sp>
      <p:sp>
        <p:nvSpPr>
          <p:cNvPr id="19" name="Rectangle 18"/>
          <p:cNvSpPr/>
          <p:nvPr/>
        </p:nvSpPr>
        <p:spPr>
          <a:xfrm>
            <a:off x="427056" y="3475189"/>
            <a:ext cx="2971811" cy="33318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latin typeface="Arial" pitchFamily="34" charset="0"/>
                <a:ea typeface="微软雅黑" panose="020b0503020204020204" pitchFamily="34" charset="-122"/>
                <a:cs typeface="Arial" pitchFamily="34" charset="0"/>
              </a:rPr>
              <a:t>“资源合伙”</a:t>
            </a:r>
            <a:endParaRPr lang="en-US" altLang="zh-CN" sz="1600" b="1" smtClean="0">
              <a:latin typeface="Arial" pitchFamily="34" charset="0"/>
              <a:ea typeface="微软雅黑" panose="020b0503020204020204" pitchFamily="34" charset="-122"/>
              <a:cs typeface="Arial" pitchFamily="34" charset="0"/>
            </a:endParaRPr>
          </a:p>
        </p:txBody>
      </p:sp>
      <p:sp>
        <p:nvSpPr>
          <p:cNvPr id="21" name="Rectangle 20"/>
          <p:cNvSpPr/>
          <p:nvPr/>
        </p:nvSpPr>
        <p:spPr>
          <a:xfrm>
            <a:off x="5589870" y="5730850"/>
            <a:ext cx="2971811" cy="334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latin typeface="Arial" pitchFamily="34" charset="0"/>
                <a:ea typeface="微软雅黑" panose="020b0503020204020204" pitchFamily="34" charset="-122"/>
                <a:cs typeface="Arial" pitchFamily="34" charset="0"/>
              </a:rPr>
              <a:t>“</a:t>
            </a:r>
            <a:r>
              <a:rPr lang="zh-CN" altLang="en-US" sz="1600" b="1">
                <a:latin typeface="Arial" pitchFamily="34" charset="0"/>
                <a:ea typeface="微软雅黑" panose="020b0503020204020204" pitchFamily="34" charset="-122"/>
                <a:cs typeface="Arial" pitchFamily="34" charset="0"/>
              </a:rPr>
              <a:t>人才</a:t>
            </a:r>
            <a:r>
              <a:rPr lang="zh-CN" altLang="en-US" sz="1600" b="1" smtClean="0">
                <a:latin typeface="Arial" pitchFamily="34" charset="0"/>
                <a:ea typeface="微软雅黑" panose="020b0503020204020204" pitchFamily="34" charset="-122"/>
                <a:cs typeface="Arial" pitchFamily="34" charset="0"/>
              </a:rPr>
              <a:t>合伙”</a:t>
            </a:r>
            <a:endParaRPr lang="en-US" altLang="zh-CN" sz="1600" b="1" smtClean="0">
              <a:latin typeface="Arial" pitchFamily="34" charset="0"/>
              <a:ea typeface="微软雅黑" panose="020b0503020204020204" pitchFamily="34" charset="-122"/>
              <a:cs typeface="Arial" pitchFamily="34" charset="0"/>
            </a:endParaRPr>
          </a:p>
        </p:txBody>
      </p:sp>
      <p:graphicFrame>
        <p:nvGraphicFramePr>
          <p:cNvPr id="23" name="Diagram 22"/>
          <p:cNvGraphicFramePr/>
          <p:nvPr>
            <p:extLst>
              <p:ext uri="{D42A27DB-BD31-4B8C-83A1-F6EECF244321}">
                <p14:modId xmlns:p14="http://schemas.microsoft.com/office/powerpoint/2010/main" val="1269836513"/>
              </p:ext>
            </p:extLst>
          </p:nvPr>
        </p:nvGraphicFramePr>
        <p:xfrm>
          <a:off x="2618059" y="3364122"/>
          <a:ext cx="3696905" cy="2882132"/>
        </p:xfrm>
        <a:graphic>
          <a:graphicData uri="http://schemas.openxmlformats.org/drawingml/2006/diagram">
            <dgm:relIds xmlns:dgm="http://schemas.openxmlformats.org/drawingml/2006/diagram" r:dm="rId3" r:lo="rId4" r:qs="rId5" r:cs="rId6"/>
          </a:graphicData>
        </a:graphic>
      </p:graphicFrame>
      <p:sp>
        <p:nvSpPr>
          <p:cNvPr id="14" name="Rectangle 13"/>
          <p:cNvSpPr/>
          <p:nvPr/>
        </p:nvSpPr>
        <p:spPr>
          <a:xfrm>
            <a:off x="3179643" y="1247382"/>
            <a:ext cx="5520036" cy="625904"/>
          </a:xfrm>
          <a:prstGeom prst="rect">
            <a:avLst/>
          </a:prstGeom>
          <a:solidFill>
            <a:schemeClr val="bg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25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a:solidFill>
                  <a:sysClr val="windowText" lastClr="000000"/>
                </a:solidFill>
              </a:rPr>
              <a:t>合伙起源于家族共有，即兄弟不愿分散财力，共同经营父亲遗留的</a:t>
            </a:r>
            <a:r>
              <a:rPr lang="zh-CN" altLang="en-US" sz="1400" smtClean="0">
                <a:solidFill>
                  <a:sysClr val="windowText" lastClr="000000"/>
                </a:solidFill>
              </a:rPr>
              <a:t>旧业。早在</a:t>
            </a:r>
            <a:r>
              <a:rPr lang="zh-CN" altLang="en-US" sz="1400">
                <a:solidFill>
                  <a:sysClr val="windowText" lastClr="000000"/>
                </a:solidFill>
              </a:rPr>
              <a:t>古罗马法中</a:t>
            </a:r>
            <a:r>
              <a:rPr lang="zh-CN" altLang="en-US" sz="1400" smtClean="0">
                <a:solidFill>
                  <a:sysClr val="windowText" lastClr="000000"/>
                </a:solidFill>
              </a:rPr>
              <a:t>，就已有对</a:t>
            </a:r>
            <a:r>
              <a:rPr lang="zh-CN" altLang="en-US" sz="1400">
                <a:solidFill>
                  <a:sysClr val="windowText" lastClr="000000"/>
                </a:solidFill>
              </a:rPr>
              <a:t>合伙的性质及</a:t>
            </a:r>
            <a:r>
              <a:rPr lang="zh-CN" altLang="en-US" sz="1400" smtClean="0">
                <a:solidFill>
                  <a:sysClr val="windowText" lastClr="000000"/>
                </a:solidFill>
              </a:rPr>
              <a:t>合伙人权利</a:t>
            </a:r>
            <a:r>
              <a:rPr lang="zh-CN" altLang="en-US" sz="1400">
                <a:solidFill>
                  <a:sysClr val="windowText" lastClr="000000"/>
                </a:solidFill>
              </a:rPr>
              <a:t>、</a:t>
            </a:r>
            <a:r>
              <a:rPr lang="zh-CN" altLang="en-US" sz="1400" smtClean="0">
                <a:solidFill>
                  <a:sysClr val="windowText" lastClr="000000"/>
                </a:solidFill>
              </a:rPr>
              <a:t>义务的明确规定</a:t>
            </a:r>
            <a:endParaRPr lang="en-US" altLang="zh-CN" sz="1400">
              <a:solidFill>
                <a:sysClr val="windowText" lastClr="000000"/>
              </a:solidFill>
            </a:endParaRPr>
          </a:p>
        </p:txBody>
      </p:sp>
      <p:sp>
        <p:nvSpPr>
          <p:cNvPr id="17" name="Rectangle 16"/>
          <p:cNvSpPr/>
          <p:nvPr/>
        </p:nvSpPr>
        <p:spPr>
          <a:xfrm>
            <a:off x="3192135" y="1909926"/>
            <a:ext cx="5507544" cy="607256"/>
          </a:xfrm>
          <a:prstGeom prst="rect">
            <a:avLst/>
          </a:prstGeom>
          <a:solidFill>
            <a:schemeClr val="bg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25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ts val="600"/>
              </a:spcBef>
              <a:spcAft>
                <a:spcPts val="600"/>
              </a:spcAft>
            </a:pPr>
            <a:r>
              <a:rPr lang="zh-CN" altLang="en-US" sz="1400">
                <a:solidFill>
                  <a:sysClr val="windowText" lastClr="000000"/>
                </a:solidFill>
              </a:rPr>
              <a:t>合伙企业指由两个或两个以上合伙人拥有企业并分享公司利润，合伙人即为公司</a:t>
            </a:r>
            <a:r>
              <a:rPr lang="zh-CN" altLang="en-US" sz="1400" smtClean="0">
                <a:solidFill>
                  <a:sysClr val="windowText" lastClr="000000"/>
                </a:solidFill>
              </a:rPr>
              <a:t>主人</a:t>
            </a:r>
            <a:r>
              <a:rPr lang="en-US" altLang="zh-CN" sz="1400" smtClean="0">
                <a:solidFill>
                  <a:sysClr val="windowText" lastClr="000000"/>
                </a:solidFill>
              </a:rPr>
              <a:t>/</a:t>
            </a:r>
            <a:r>
              <a:rPr lang="zh-CN" altLang="en-US" sz="1400" smtClean="0">
                <a:solidFill>
                  <a:sysClr val="windowText" lastClr="000000"/>
                </a:solidFill>
              </a:rPr>
              <a:t>股东</a:t>
            </a:r>
            <a:r>
              <a:rPr lang="zh-CN" altLang="en-US" sz="1400">
                <a:solidFill>
                  <a:sysClr val="windowText" lastClr="000000"/>
                </a:solidFill>
              </a:rPr>
              <a:t>的</a:t>
            </a:r>
            <a:r>
              <a:rPr lang="zh-CN" altLang="en-US" sz="1400" smtClean="0">
                <a:solidFill>
                  <a:sysClr val="windowText" lastClr="000000"/>
                </a:solidFill>
              </a:rPr>
              <a:t>组织形式</a:t>
            </a:r>
            <a:endParaRPr lang="en-US" altLang="zh-CN" sz="1400">
              <a:solidFill>
                <a:schemeClr val="tx1"/>
              </a:solidFill>
            </a:endParaRPr>
          </a:p>
        </p:txBody>
      </p:sp>
      <p:sp>
        <p:nvSpPr>
          <p:cNvPr id="25" name="Rectangle 24"/>
          <p:cNvSpPr/>
          <p:nvPr/>
        </p:nvSpPr>
        <p:spPr>
          <a:xfrm>
            <a:off x="3192135" y="2558241"/>
            <a:ext cx="5507543" cy="665350"/>
          </a:xfrm>
          <a:prstGeom prst="rect">
            <a:avLst/>
          </a:prstGeom>
          <a:solidFill>
            <a:schemeClr val="bg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25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ysClr val="windowText" lastClr="000000"/>
                </a:solidFill>
              </a:rPr>
              <a:t>合伙人</a:t>
            </a:r>
            <a:r>
              <a:rPr lang="zh-CN" altLang="en-US" sz="1400">
                <a:solidFill>
                  <a:sysClr val="windowText" lastClr="000000"/>
                </a:solidFill>
              </a:rPr>
              <a:t>的本质在于建立一套企业分配机制，转变职业经理人的身份，实现利益共享、风险共担的创业机制，为人才提供创业平台，帮人才实现人生</a:t>
            </a:r>
            <a:r>
              <a:rPr lang="zh-CN" altLang="en-US" sz="1400" smtClean="0">
                <a:solidFill>
                  <a:sysClr val="windowText" lastClr="000000"/>
                </a:solidFill>
              </a:rPr>
              <a:t>价值</a:t>
            </a:r>
            <a:endParaRPr lang="zh-CN" altLang="en-US" sz="1400">
              <a:solidFill>
                <a:sysClr val="windowText" lastClr="000000"/>
              </a:solidFill>
            </a:endParaRPr>
          </a:p>
        </p:txBody>
      </p:sp>
      <p:sp>
        <p:nvSpPr>
          <p:cNvPr id="15" name="Pentagon 14"/>
          <p:cNvSpPr/>
          <p:nvPr/>
        </p:nvSpPr>
        <p:spPr>
          <a:xfrm>
            <a:off x="470078" y="1255795"/>
            <a:ext cx="2928789" cy="613039"/>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solidFill>
                  <a:schemeClr val="bg1"/>
                </a:solidFill>
              </a:rPr>
              <a:t>合伙制是一种古老的共同经营的方式</a:t>
            </a:r>
          </a:p>
        </p:txBody>
      </p:sp>
      <p:sp>
        <p:nvSpPr>
          <p:cNvPr id="16" name="Pentagon 15"/>
          <p:cNvSpPr/>
          <p:nvPr/>
        </p:nvSpPr>
        <p:spPr>
          <a:xfrm>
            <a:off x="470078" y="1913594"/>
            <a:ext cx="2928789" cy="612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solidFill>
                  <a:schemeClr val="bg1"/>
                </a:solidFill>
              </a:rPr>
              <a:t>从法律意义上，合伙制是相对于公司制来说的</a:t>
            </a:r>
          </a:p>
        </p:txBody>
      </p:sp>
      <p:sp>
        <p:nvSpPr>
          <p:cNvPr id="24" name="Pentagon 23"/>
          <p:cNvSpPr/>
          <p:nvPr/>
        </p:nvSpPr>
        <p:spPr>
          <a:xfrm>
            <a:off x="470078" y="2579633"/>
            <a:ext cx="2928789" cy="643957"/>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solidFill>
                  <a:schemeClr val="bg1"/>
                </a:solidFill>
              </a:rPr>
              <a:t>从企业管理意义上，合伙制是相对于委托代理制来说的</a:t>
            </a:r>
          </a:p>
        </p:txBody>
      </p:sp>
    </p:spTree>
    <p:extLst>
      <p:ext uri="{BB962C8B-B14F-4D97-AF65-F5344CB8AC3E}">
        <p14:creationId xmlns:p14="http://schemas.microsoft.com/office/powerpoint/2010/main" val="1193844421"/>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当前国内企业建立“合伙人机制”的内涵</a:t>
            </a:r>
            <a:endParaRPr lang="zh-CN" altLang="en-US"/>
          </a:p>
        </p:txBody>
      </p:sp>
      <p:sp>
        <p:nvSpPr>
          <p:cNvPr id="4" name="Slide Number Placeholder 3"/>
          <p:cNvSpPr>
            <a:spLocks noGrp="1"/>
          </p:cNvSpPr>
          <p:nvPr>
            <p:ph type="sldNum" sz="quarter" idx="12"/>
          </p:nvPr>
        </p:nvSpPr>
        <p:spPr/>
        <p:txBody>
          <a:bodyPr/>
          <a:lstStyle/>
          <a:p>
            <a:fld id="{2083E393-C0BF-4ED8-8545-7E4C90AFF831}" type="slidenum">
              <a:rPr lang="en-US" smtClean="0">
                <a:solidFill>
                  <a:prstClr val="black"/>
                </a:solidFill>
                <a:latin typeface="微软雅黑" panose="020b0503020204020204" pitchFamily="34" charset="-122"/>
              </a:rPr>
              <a:t>15</a:t>
            </a:fld>
            <a:endParaRPr lang="en-US">
              <a:solidFill>
                <a:prstClr val="black"/>
              </a:solidFill>
              <a:latin typeface="微软雅黑" panose="020b0503020204020204" pitchFamily="34" charset="-122"/>
            </a:endParaRPr>
          </a:p>
        </p:txBody>
      </p:sp>
      <p:sp>
        <p:nvSpPr>
          <p:cNvPr id="14" name="Rectangle 13"/>
          <p:cNvSpPr/>
          <p:nvPr/>
        </p:nvSpPr>
        <p:spPr>
          <a:xfrm>
            <a:off x="1167664" y="1780087"/>
            <a:ext cx="6884909" cy="982611"/>
          </a:xfrm>
          <a:prstGeom prst="rect">
            <a:avLst/>
          </a:prstGeom>
        </p:spPr>
        <p:style>
          <a:lnRef idx="2">
            <a:schemeClr val="accent3"/>
          </a:lnRef>
          <a:fillRef idx="1">
            <a:schemeClr val="lt1"/>
          </a:fillRef>
          <a:effectRef idx="0">
            <a:schemeClr val="accent3"/>
          </a:effectRef>
          <a:fontRef idx="minor">
            <a:schemeClr val="dk1"/>
          </a:fontRef>
        </p:style>
        <p:txBody>
          <a:bodyPr rtlCol="0" anchor="t"/>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endParaRPr lang="en-US" altLang="zh-CN" sz="1400" b="1" smtClean="0">
              <a:solidFill>
                <a:prstClr val="black"/>
              </a:solidFill>
              <a:latin typeface="微软雅黑" panose="020b0503020204020204" pitchFamily="34" charset="-122"/>
              <a:ea typeface="微软雅黑" panose="020b0503020204020204" pitchFamily="34" charset="-122"/>
              <a:cs typeface="Arial" pitchFamily="34" charset="0"/>
            </a:endParaRPr>
          </a:p>
          <a:p>
            <a:r>
              <a:rPr lang="zh-CN" altLang="en-US" sz="1400" b="1" smtClean="0">
                <a:solidFill>
                  <a:prstClr val="black"/>
                </a:solidFill>
                <a:latin typeface="微软雅黑" panose="020b0503020204020204" pitchFamily="34" charset="-122"/>
                <a:ea typeface="微软雅黑" panose="020b0503020204020204" pitchFamily="34" charset="-122"/>
                <a:cs typeface="Arial" pitchFamily="34" charset="0"/>
              </a:rPr>
              <a:t>通过建立“合伙人机制”，将认同公司战略与价值观的核心人才发展为合伙人，</a:t>
            </a:r>
            <a:r>
              <a:rPr lang="zh-CN" altLang="en-US" sz="1400" b="1">
                <a:solidFill>
                  <a:prstClr val="black"/>
                </a:solidFill>
                <a:latin typeface="微软雅黑" panose="020b0503020204020204" pitchFamily="34" charset="-122"/>
                <a:ea typeface="微软雅黑" panose="020b0503020204020204" pitchFamily="34" charset="-122"/>
                <a:cs typeface="Arial" pitchFamily="34" charset="0"/>
              </a:rPr>
              <a:t>使公司战略与</a:t>
            </a:r>
            <a:r>
              <a:rPr lang="zh-CN" altLang="en-US" sz="1400" b="1" smtClean="0">
                <a:solidFill>
                  <a:prstClr val="black"/>
                </a:solidFill>
                <a:latin typeface="微软雅黑" panose="020b0503020204020204" pitchFamily="34" charset="-122"/>
                <a:ea typeface="微软雅黑" panose="020b0503020204020204" pitchFamily="34" charset="-122"/>
                <a:cs typeface="Arial" pitchFamily="34" charset="0"/>
              </a:rPr>
              <a:t>价值观在内部得到强化，各部门能够保持内部一致及协同发展</a:t>
            </a:r>
            <a:endParaRPr lang="en-US" altLang="zh-CN" sz="1400" b="1" smtClean="0">
              <a:solidFill>
                <a:prstClr val="black"/>
              </a:solidFill>
              <a:latin typeface="微软雅黑" panose="020b0503020204020204" pitchFamily="34" charset="-122"/>
              <a:ea typeface="微软雅黑" panose="020b0503020204020204" pitchFamily="34" charset="-122"/>
              <a:cs typeface="Arial" pitchFamily="34" charset="0"/>
            </a:endParaRPr>
          </a:p>
        </p:txBody>
      </p:sp>
      <p:sp>
        <p:nvSpPr>
          <p:cNvPr id="13" name="Rectangle 12"/>
          <p:cNvSpPr/>
          <p:nvPr/>
        </p:nvSpPr>
        <p:spPr>
          <a:xfrm>
            <a:off x="960287" y="1391098"/>
            <a:ext cx="2412710" cy="50146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prstClr val="white"/>
                </a:solidFill>
                <a:latin typeface="微软雅黑" panose="020b0503020204020204" pitchFamily="34" charset="-122"/>
                <a:ea typeface="微软雅黑" panose="020b0503020204020204" pitchFamily="34" charset="-122"/>
                <a:cs typeface="Arial" pitchFamily="34" charset="0"/>
              </a:rPr>
              <a:t>“</a:t>
            </a:r>
            <a:r>
              <a:rPr lang="zh-CN" altLang="en-US" sz="1600" b="1">
                <a:solidFill>
                  <a:prstClr val="white"/>
                </a:solidFill>
                <a:latin typeface="微软雅黑" panose="020b0503020204020204" pitchFamily="34" charset="-122"/>
                <a:ea typeface="微软雅黑" panose="020b0503020204020204" pitchFamily="34" charset="-122"/>
                <a:cs typeface="Arial" pitchFamily="34" charset="0"/>
              </a:rPr>
              <a:t>人才</a:t>
            </a:r>
            <a:r>
              <a:rPr lang="zh-CN" altLang="en-US" sz="1600" b="1" smtClean="0">
                <a:solidFill>
                  <a:prstClr val="white"/>
                </a:solidFill>
                <a:latin typeface="微软雅黑" panose="020b0503020204020204" pitchFamily="34" charset="-122"/>
                <a:ea typeface="微软雅黑" panose="020b0503020204020204" pitchFamily="34" charset="-122"/>
                <a:cs typeface="Arial" pitchFamily="34" charset="0"/>
              </a:rPr>
              <a:t>合伙”</a:t>
            </a:r>
            <a:endParaRPr lang="en-US" altLang="zh-CN" sz="1600" b="1" smtClean="0">
              <a:solidFill>
                <a:prstClr val="white"/>
              </a:solidFill>
              <a:latin typeface="微软雅黑" panose="020b0503020204020204" pitchFamily="34" charset="-122"/>
              <a:ea typeface="微软雅黑" panose="020b0503020204020204" pitchFamily="34" charset="-122"/>
              <a:cs typeface="Arial" pitchFamily="34" charset="0"/>
            </a:endParaRPr>
          </a:p>
        </p:txBody>
      </p:sp>
      <p:sp>
        <p:nvSpPr>
          <p:cNvPr id="7" name="矩形 6"/>
          <p:cNvSpPr/>
          <p:nvPr/>
        </p:nvSpPr>
        <p:spPr>
          <a:xfrm>
            <a:off x="1692114" y="3058534"/>
            <a:ext cx="1653989" cy="524435"/>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cs typeface="Arial" pitchFamily="34" charset="0"/>
              </a:rPr>
              <a:t>内部一致</a:t>
            </a:r>
            <a:endParaRPr lang="zh-CN" altLang="en-US" sz="1400" b="1">
              <a:latin typeface="微软雅黑" panose="020b0503020204020204" pitchFamily="34" charset="-122"/>
              <a:ea typeface="微软雅黑" panose="020b0503020204020204" pitchFamily="34" charset="-122"/>
              <a:cs typeface="Arial" pitchFamily="34" charset="0"/>
            </a:endParaRPr>
          </a:p>
        </p:txBody>
      </p:sp>
      <p:sp>
        <p:nvSpPr>
          <p:cNvPr id="8" name="矩形 7"/>
          <p:cNvSpPr/>
          <p:nvPr/>
        </p:nvSpPr>
        <p:spPr>
          <a:xfrm>
            <a:off x="3444715" y="3044652"/>
            <a:ext cx="4571999" cy="73866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solidFill>
                  <a:prstClr val="black"/>
                </a:solidFill>
                <a:latin typeface="微软雅黑" panose="020b0503020204020204" pitchFamily="34" charset="-122"/>
                <a:ea typeface="微软雅黑" panose="020b0503020204020204" pitchFamily="34" charset="-122"/>
                <a:cs typeface="Arial" pitchFamily="34" charset="0"/>
              </a:rPr>
              <a:t>培养核心</a:t>
            </a: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人员深入理解公司战略与价值观并将其应用于工作中，</a:t>
            </a:r>
            <a:r>
              <a:rPr lang="zh-CN" altLang="en-US" sz="1400" b="1" smtClean="0">
                <a:solidFill>
                  <a:prstClr val="black"/>
                </a:solidFill>
                <a:latin typeface="微软雅黑" panose="020b0503020204020204" pitchFamily="34" charset="-122"/>
                <a:ea typeface="微软雅黑" panose="020b0503020204020204" pitchFamily="34" charset="-122"/>
                <a:cs typeface="Arial" pitchFamily="34" charset="0"/>
              </a:rPr>
              <a:t>实现各部门目标与公司整体目标一致，避免部门各自为战的情况</a:t>
            </a:r>
            <a:endParaRPr lang="en-US" altLang="zh-CN" sz="1400" b="1">
              <a:solidFill>
                <a:prstClr val="black"/>
              </a:solidFill>
              <a:latin typeface="微软雅黑" panose="020b0503020204020204" pitchFamily="34" charset="-122"/>
              <a:ea typeface="微软雅黑" panose="020b0503020204020204" pitchFamily="34" charset="-122"/>
              <a:cs typeface="Arial" pitchFamily="34" charset="0"/>
            </a:endParaRPr>
          </a:p>
        </p:txBody>
      </p:sp>
      <p:sp>
        <p:nvSpPr>
          <p:cNvPr id="15" name="矩形 14"/>
          <p:cNvSpPr/>
          <p:nvPr/>
        </p:nvSpPr>
        <p:spPr>
          <a:xfrm>
            <a:off x="1683149" y="4071545"/>
            <a:ext cx="1653989" cy="524435"/>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cs typeface="Arial" pitchFamily="34" charset="0"/>
              </a:rPr>
              <a:t>协同发展</a:t>
            </a:r>
            <a:endParaRPr lang="zh-CN" altLang="en-US" sz="1400" b="1">
              <a:latin typeface="微软雅黑" panose="020b0503020204020204" pitchFamily="34" charset="-122"/>
              <a:ea typeface="微软雅黑" panose="020b0503020204020204" pitchFamily="34" charset="-122"/>
              <a:cs typeface="Arial" pitchFamily="34" charset="0"/>
            </a:endParaRPr>
          </a:p>
        </p:txBody>
      </p:sp>
      <p:sp>
        <p:nvSpPr>
          <p:cNvPr id="17" name="矩形 16"/>
          <p:cNvSpPr/>
          <p:nvPr/>
        </p:nvSpPr>
        <p:spPr>
          <a:xfrm>
            <a:off x="3444715" y="4003875"/>
            <a:ext cx="4571999" cy="73866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solidFill>
                  <a:prstClr val="black"/>
                </a:solidFill>
                <a:latin typeface="微软雅黑" panose="020b0503020204020204" pitchFamily="34" charset="-122"/>
                <a:ea typeface="微软雅黑" panose="020b0503020204020204" pitchFamily="34" charset="-122"/>
                <a:cs typeface="Arial" pitchFamily="34" charset="0"/>
              </a:rPr>
              <a:t>通过机制设计实现合伙</a:t>
            </a: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人“权</a:t>
            </a:r>
            <a:r>
              <a:rPr lang="zh-CN" altLang="en-US" sz="1400">
                <a:solidFill>
                  <a:prstClr val="black"/>
                </a:solidFill>
                <a:latin typeface="微软雅黑" panose="020b0503020204020204" pitchFamily="34" charset="-122"/>
                <a:ea typeface="微软雅黑" panose="020b0503020204020204" pitchFamily="34" charset="-122"/>
                <a:cs typeface="Arial" pitchFamily="34" charset="0"/>
              </a:rPr>
              <a:t>责</a:t>
            </a: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利”对</a:t>
            </a:r>
            <a:r>
              <a:rPr lang="zh-CN" altLang="en-US" sz="1400">
                <a:solidFill>
                  <a:prstClr val="black"/>
                </a:solidFill>
                <a:latin typeface="微软雅黑" panose="020b0503020204020204" pitchFamily="34" charset="-122"/>
                <a:ea typeface="微软雅黑" panose="020b0503020204020204" pitchFamily="34" charset="-122"/>
                <a:cs typeface="Arial" pitchFamily="34" charset="0"/>
              </a:rPr>
              <a:t>等，</a:t>
            </a: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使</a:t>
            </a:r>
            <a:r>
              <a:rPr lang="zh-CN" altLang="en-US" sz="1400">
                <a:solidFill>
                  <a:prstClr val="black"/>
                </a:solidFill>
                <a:latin typeface="微软雅黑" panose="020b0503020204020204" pitchFamily="34" charset="-122"/>
                <a:ea typeface="微软雅黑" panose="020b0503020204020204" pitchFamily="34" charset="-122"/>
                <a:cs typeface="Arial" pitchFamily="34" charset="0"/>
              </a:rPr>
              <a:t>核心人员</a:t>
            </a: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长期</a:t>
            </a:r>
            <a:r>
              <a:rPr lang="zh-CN" altLang="en-US" sz="1400">
                <a:solidFill>
                  <a:prstClr val="black"/>
                </a:solidFill>
                <a:latin typeface="微软雅黑" panose="020b0503020204020204" pitchFamily="34" charset="-122"/>
                <a:ea typeface="微软雅黑" panose="020b0503020204020204" pitchFamily="34" charset="-122"/>
                <a:cs typeface="Arial" pitchFamily="34" charset="0"/>
              </a:rPr>
              <a:t>利益协同</a:t>
            </a: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一致，</a:t>
            </a:r>
            <a:r>
              <a:rPr lang="zh-CN" altLang="en-US" sz="1400" b="1" smtClean="0">
                <a:solidFill>
                  <a:prstClr val="black"/>
                </a:solidFill>
                <a:latin typeface="微软雅黑" panose="020b0503020204020204" pitchFamily="34" charset="-122"/>
                <a:ea typeface="微软雅黑" panose="020b0503020204020204" pitchFamily="34" charset="-122"/>
                <a:cs typeface="Arial" pitchFamily="34" charset="0"/>
              </a:rPr>
              <a:t>实现部门相互配合、协同发展，增强公司整体聚合力</a:t>
            </a:r>
            <a:endParaRPr lang="zh-CN" altLang="en-US" sz="1400" b="1">
              <a:solidFill>
                <a:prstClr val="black"/>
              </a:solidFill>
              <a:latin typeface="微软雅黑" panose="020b0503020204020204" pitchFamily="34" charset="-122"/>
              <a:ea typeface="微软雅黑" panose="020b0503020204020204" pitchFamily="34" charset="-122"/>
              <a:cs typeface="Arial" pitchFamily="34" charset="0"/>
            </a:endParaRPr>
          </a:p>
        </p:txBody>
      </p:sp>
      <p:cxnSp>
        <p:nvCxnSpPr>
          <p:cNvPr id="11" name="肘形连接符 10"/>
          <p:cNvCxnSpPr>
            <a:stCxn id="14" idx="1"/>
            <a:endCxn id="7" idx="1"/>
          </p:cNvCxnSpPr>
          <p:nvPr/>
        </p:nvCxnSpPr>
        <p:spPr>
          <a:xfrm rot="10800000" flipH="1" flipV="1">
            <a:off x="1167664" y="2271392"/>
            <a:ext cx="524450" cy="1049359"/>
          </a:xfrm>
          <a:prstGeom prst="bentConnector3">
            <a:avLst>
              <a:gd name="adj1" fmla="val -43589"/>
            </a:avLst>
          </a:prstGeom>
        </p:spPr>
        <p:style>
          <a:lnRef idx="1">
            <a:schemeClr val="accent3"/>
          </a:lnRef>
          <a:fillRef idx="0">
            <a:schemeClr val="accent3"/>
          </a:fillRef>
          <a:effectRef idx="0">
            <a:schemeClr val="accent3"/>
          </a:effectRef>
          <a:fontRef idx="minor">
            <a:schemeClr val="tx1"/>
          </a:fontRef>
        </p:style>
      </p:cxnSp>
      <p:cxnSp>
        <p:nvCxnSpPr>
          <p:cNvPr id="19" name="肘形连接符 18"/>
          <p:cNvCxnSpPr>
            <a:stCxn id="14" idx="1"/>
            <a:endCxn id="15" idx="1"/>
          </p:cNvCxnSpPr>
          <p:nvPr/>
        </p:nvCxnSpPr>
        <p:spPr>
          <a:xfrm rot="10800000" flipH="1" flipV="1">
            <a:off x="1167663" y="2271393"/>
            <a:ext cx="515485" cy="2062370"/>
          </a:xfrm>
          <a:prstGeom prst="bentConnector3">
            <a:avLst>
              <a:gd name="adj1" fmla="val -44347"/>
            </a:avLst>
          </a:prstGeom>
        </p:spPr>
        <p:style>
          <a:lnRef idx="1">
            <a:schemeClr val="accent3"/>
          </a:lnRef>
          <a:fillRef idx="0">
            <a:schemeClr val="accent3"/>
          </a:fillRef>
          <a:effectRef idx="0">
            <a:schemeClr val="accent3"/>
          </a:effectRef>
          <a:fontRef idx="minor">
            <a:schemeClr val="tx1"/>
          </a:fontRef>
        </p:style>
      </p:cxnSp>
      <p:sp>
        <p:nvSpPr>
          <p:cNvPr id="16" name="矩形 14"/>
          <p:cNvSpPr/>
          <p:nvPr/>
        </p:nvSpPr>
        <p:spPr>
          <a:xfrm>
            <a:off x="1683148" y="5084557"/>
            <a:ext cx="1653989" cy="524435"/>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400" b="1">
                <a:latin typeface="微软雅黑" panose="020b0503020204020204" pitchFamily="34" charset="-122"/>
                <a:ea typeface="微软雅黑" panose="020b0503020204020204" pitchFamily="34" charset="-122"/>
                <a:cs typeface="Arial" pitchFamily="34" charset="0"/>
              </a:rPr>
              <a:t>人</a:t>
            </a:r>
            <a:r>
              <a:rPr lang="zh-CN" altLang="en-US" sz="1400" b="1" smtClean="0">
                <a:latin typeface="微软雅黑" panose="020b0503020204020204" pitchFamily="34" charset="-122"/>
                <a:ea typeface="微软雅黑" panose="020b0503020204020204" pitchFamily="34" charset="-122"/>
                <a:cs typeface="Arial" pitchFamily="34" charset="0"/>
              </a:rPr>
              <a:t>才发展</a:t>
            </a:r>
            <a:endParaRPr lang="zh-CN" altLang="en-US" sz="1400" b="1">
              <a:latin typeface="微软雅黑" panose="020b0503020204020204" pitchFamily="34" charset="-122"/>
              <a:ea typeface="微软雅黑" panose="020b0503020204020204" pitchFamily="34" charset="-122"/>
              <a:cs typeface="Arial" pitchFamily="34" charset="0"/>
            </a:endParaRPr>
          </a:p>
        </p:txBody>
      </p:sp>
      <p:cxnSp>
        <p:nvCxnSpPr>
          <p:cNvPr id="21" name="肘形连接符 18"/>
          <p:cNvCxnSpPr>
            <a:stCxn id="14" idx="1"/>
            <a:endCxn id="16" idx="1"/>
          </p:cNvCxnSpPr>
          <p:nvPr/>
        </p:nvCxnSpPr>
        <p:spPr>
          <a:xfrm rot="10800000" flipH="1" flipV="1">
            <a:off x="1167664" y="2271393"/>
            <a:ext cx="515484" cy="3075382"/>
          </a:xfrm>
          <a:prstGeom prst="bentConnector3">
            <a:avLst>
              <a:gd name="adj1" fmla="val -44347"/>
            </a:avLst>
          </a:prstGeom>
        </p:spPr>
        <p:style>
          <a:lnRef idx="1">
            <a:schemeClr val="accent3"/>
          </a:lnRef>
          <a:fillRef idx="0">
            <a:schemeClr val="accent3"/>
          </a:fillRef>
          <a:effectRef idx="0">
            <a:schemeClr val="accent3"/>
          </a:effectRef>
          <a:fontRef idx="minor">
            <a:schemeClr val="tx1"/>
          </a:fontRef>
        </p:style>
      </p:cxnSp>
      <p:sp>
        <p:nvSpPr>
          <p:cNvPr id="22" name="矩形 16"/>
          <p:cNvSpPr/>
          <p:nvPr/>
        </p:nvSpPr>
        <p:spPr>
          <a:xfrm>
            <a:off x="3444715" y="5036016"/>
            <a:ext cx="4571999" cy="73866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smtClean="0">
                <a:solidFill>
                  <a:prstClr val="black"/>
                </a:solidFill>
                <a:latin typeface="微软雅黑" panose="020b0503020204020204" pitchFamily="34" charset="-122"/>
                <a:ea typeface="微软雅黑" panose="020b0503020204020204" pitchFamily="34" charset="-122"/>
                <a:cs typeface="Arial" pitchFamily="34" charset="0"/>
              </a:rPr>
              <a:t>通过建立合伙人机制，形成中高层核心人员在公司内部的晋升和发展通道，</a:t>
            </a:r>
            <a:r>
              <a:rPr lang="zh-CN" altLang="en-US" sz="1400" b="1" smtClean="0">
                <a:solidFill>
                  <a:prstClr val="black"/>
                </a:solidFill>
                <a:latin typeface="微软雅黑" panose="020b0503020204020204" pitchFamily="34" charset="-122"/>
                <a:ea typeface="微软雅黑" panose="020b0503020204020204" pitchFamily="34" charset="-122"/>
                <a:cs typeface="Arial" pitchFamily="34" charset="0"/>
              </a:rPr>
              <a:t>让核心人员持续积极的关注业绩和自身能力提升，践行并传承价值观</a:t>
            </a:r>
            <a:endParaRPr lang="zh-CN" altLang="en-US" sz="1400" b="1">
              <a:solidFill>
                <a:prstClr val="black"/>
              </a:solidFill>
              <a:latin typeface="微软雅黑" panose="020b0503020204020204" pitchFamily="34" charset="-122"/>
              <a:ea typeface="微软雅黑" panose="020b0503020204020204" pitchFamily="34" charset="-122"/>
              <a:cs typeface="Arial" pitchFamily="34" charset="0"/>
            </a:endParaRPr>
          </a:p>
        </p:txBody>
      </p:sp>
      <p:sp>
        <p:nvSpPr>
          <p:cNvPr id="18" name="Footer Placeholder 2"/>
          <p:cNvSpPr>
            <a:spLocks noGrp="1"/>
          </p:cNvSpPr>
          <p:nvPr>
            <p:ph type="ftr" sz="quarter" idx="11"/>
          </p:nvPr>
        </p:nvSpPr>
        <p:spPr>
          <a:xfrm>
            <a:off x="457199" y="6400800"/>
            <a:ext cx="5277853" cy="92333"/>
          </a:xfrm>
        </p:spPr>
        <p:txBody>
          <a:bodyPr/>
          <a:lstStyle/>
          <a:p>
            <a:r>
              <a:rPr lang="en-US" smtClean="0"/>
              <a:t>© 2017 Willis Towers Watson. All rights reserved. Proprietary and Confidential. For Willis Towers Watson and Willis Towers Watson client use only.</a:t>
            </a:r>
            <a:endParaRPr lang="en-US"/>
          </a:p>
        </p:txBody>
      </p:sp>
    </p:spTree>
    <p:extLst>
      <p:ext uri="{BB962C8B-B14F-4D97-AF65-F5344CB8AC3E}">
        <p14:creationId xmlns:p14="http://schemas.microsoft.com/office/powerpoint/2010/main" val="603149652"/>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rPr>
              <a:t>合伙</a:t>
            </a:r>
            <a:r>
              <a:rPr lang="zh-CN" altLang="en-US" smtClean="0">
                <a:latin typeface="微软雅黑" panose="020b0503020204020204" pitchFamily="34" charset="-122"/>
              </a:rPr>
              <a:t>制的关键要素</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16</a:t>
            </a:fld>
            <a:endParaRPr lang="en-US"/>
          </a:p>
        </p:txBody>
      </p:sp>
      <p:sp>
        <p:nvSpPr>
          <p:cNvPr id="5" name="Text Placeholder 4"/>
          <p:cNvSpPr>
            <a:spLocks noGrp="1"/>
          </p:cNvSpPr>
          <p:nvPr>
            <p:ph type="body" sz="quarter" idx="13"/>
          </p:nvPr>
        </p:nvSpPr>
        <p:spPr/>
        <p:txBody>
          <a:bodyPr/>
          <a:lstStyle/>
          <a:p>
            <a:r>
              <a:rPr lang="zh-CN" altLang="en-US" smtClean="0"/>
              <a:t>选拔标准：识别人力资本</a:t>
            </a:r>
            <a:endParaRPr lang="zh-CN" altLang="en-US"/>
          </a:p>
        </p:txBody>
      </p:sp>
      <p:sp>
        <p:nvSpPr>
          <p:cNvPr id="7" name="矩形 10"/>
          <p:cNvSpPr/>
          <p:nvPr/>
        </p:nvSpPr>
        <p:spPr>
          <a:xfrm>
            <a:off x="1100842" y="2318122"/>
            <a:ext cx="1296000" cy="540000"/>
          </a:xfrm>
          <a:prstGeom prst="rect">
            <a:avLst/>
          </a:prstGeom>
          <a:solidFill>
            <a:srgbClr val="00A0D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b="1" smtClean="0">
                <a:solidFill>
                  <a:schemeClr val="tx1"/>
                </a:solidFill>
                <a:latin typeface="Arial" pitchFamily="34" charset="0"/>
                <a:ea typeface="微软雅黑" panose="020b0503020204020204" pitchFamily="34" charset="-122"/>
                <a:cs typeface="Arial" pitchFamily="34" charset="0"/>
              </a:rPr>
              <a:t>岗位</a:t>
            </a:r>
            <a:r>
              <a:rPr lang="zh-CN" altLang="en-US" sz="1600" b="1">
                <a:solidFill>
                  <a:schemeClr val="tx1"/>
                </a:solidFill>
                <a:latin typeface="Arial" pitchFamily="34" charset="0"/>
                <a:ea typeface="微软雅黑" panose="020b0503020204020204" pitchFamily="34" charset="-122"/>
                <a:cs typeface="Arial" pitchFamily="34" charset="0"/>
              </a:rPr>
              <a:t>级别</a:t>
            </a:r>
          </a:p>
        </p:txBody>
      </p:sp>
      <p:sp>
        <p:nvSpPr>
          <p:cNvPr id="8" name="矩形 11"/>
          <p:cNvSpPr/>
          <p:nvPr/>
        </p:nvSpPr>
        <p:spPr>
          <a:xfrm>
            <a:off x="1100842" y="3124970"/>
            <a:ext cx="1296000" cy="540000"/>
          </a:xfrm>
          <a:prstGeom prst="rect">
            <a:avLst/>
          </a:prstGeom>
          <a:solidFill>
            <a:srgbClr val="00A0D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b="1" smtClean="0">
                <a:solidFill>
                  <a:schemeClr val="tx1"/>
                </a:solidFill>
                <a:latin typeface="Arial" pitchFamily="34" charset="0"/>
                <a:ea typeface="微软雅黑" panose="020b0503020204020204" pitchFamily="34" charset="-122"/>
                <a:cs typeface="Arial" pitchFamily="34" charset="0"/>
              </a:rPr>
              <a:t>业绩贡献</a:t>
            </a:r>
            <a:endParaRPr lang="zh-CN" altLang="en-US" sz="1600" b="1">
              <a:solidFill>
                <a:schemeClr val="tx1"/>
              </a:solidFill>
              <a:latin typeface="Arial" pitchFamily="34" charset="0"/>
              <a:ea typeface="微软雅黑" panose="020b0503020204020204" pitchFamily="34" charset="-122"/>
              <a:cs typeface="Arial" pitchFamily="34" charset="0"/>
            </a:endParaRPr>
          </a:p>
        </p:txBody>
      </p:sp>
      <p:sp>
        <p:nvSpPr>
          <p:cNvPr id="9" name="矩形 12"/>
          <p:cNvSpPr/>
          <p:nvPr/>
        </p:nvSpPr>
        <p:spPr>
          <a:xfrm>
            <a:off x="1100842" y="4153249"/>
            <a:ext cx="1296000" cy="540000"/>
          </a:xfrm>
          <a:prstGeom prst="rect">
            <a:avLst/>
          </a:prstGeom>
          <a:solidFill>
            <a:srgbClr val="00A0D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smtClean="0">
                <a:solidFill>
                  <a:schemeClr val="tx1"/>
                </a:solidFill>
                <a:latin typeface="Arial" pitchFamily="34" charset="0"/>
                <a:ea typeface="微软雅黑" panose="020b0503020204020204" pitchFamily="34" charset="-122"/>
                <a:cs typeface="Arial" pitchFamily="34" charset="0"/>
              </a:rPr>
              <a:t>组织级别</a:t>
            </a:r>
            <a:endParaRPr lang="zh-CN" altLang="en-US" sz="1600">
              <a:solidFill>
                <a:schemeClr val="tx1"/>
              </a:solidFill>
              <a:latin typeface="Arial" pitchFamily="34" charset="0"/>
              <a:ea typeface="微软雅黑" panose="020b0503020204020204" pitchFamily="34" charset="-122"/>
              <a:cs typeface="Arial" pitchFamily="34" charset="0"/>
            </a:endParaRPr>
          </a:p>
        </p:txBody>
      </p:sp>
      <p:sp>
        <p:nvSpPr>
          <p:cNvPr id="10" name="矩形 13"/>
          <p:cNvSpPr/>
          <p:nvPr/>
        </p:nvSpPr>
        <p:spPr>
          <a:xfrm>
            <a:off x="1100842" y="4980183"/>
            <a:ext cx="1296000" cy="540000"/>
          </a:xfrm>
          <a:prstGeom prst="rect">
            <a:avLst/>
          </a:prstGeom>
          <a:solidFill>
            <a:srgbClr val="00A0D2">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a:solidFill>
                  <a:schemeClr val="tx1"/>
                </a:solidFill>
                <a:latin typeface="Arial" pitchFamily="34" charset="0"/>
                <a:ea typeface="微软雅黑" panose="020b0503020204020204" pitchFamily="34" charset="-122"/>
                <a:cs typeface="Arial" pitchFamily="34" charset="0"/>
              </a:rPr>
              <a:t>服</a:t>
            </a:r>
            <a:r>
              <a:rPr lang="zh-CN" altLang="en-US" sz="1600" smtClean="0">
                <a:solidFill>
                  <a:schemeClr val="tx1"/>
                </a:solidFill>
                <a:latin typeface="Arial" pitchFamily="34" charset="0"/>
                <a:ea typeface="微软雅黑" panose="020b0503020204020204" pitchFamily="34" charset="-122"/>
                <a:cs typeface="Arial" pitchFamily="34" charset="0"/>
              </a:rPr>
              <a:t>务年限</a:t>
            </a:r>
            <a:endParaRPr lang="zh-CN" altLang="en-US" sz="1600">
              <a:solidFill>
                <a:schemeClr val="tx1"/>
              </a:solidFill>
              <a:latin typeface="Arial" pitchFamily="34" charset="0"/>
              <a:ea typeface="微软雅黑" panose="020b0503020204020204" pitchFamily="34" charset="-122"/>
              <a:cs typeface="Arial" pitchFamily="34" charset="0"/>
            </a:endParaRPr>
          </a:p>
        </p:txBody>
      </p:sp>
      <p:sp>
        <p:nvSpPr>
          <p:cNvPr id="11" name="文本框 15"/>
          <p:cNvSpPr txBox="1"/>
          <p:nvPr/>
        </p:nvSpPr>
        <p:spPr>
          <a:xfrm>
            <a:off x="594334" y="2519001"/>
            <a:ext cx="430887" cy="1019001"/>
          </a:xfrm>
          <a:prstGeom prst="rect">
            <a:avLst/>
          </a:prstGeom>
          <a:noFill/>
        </p:spPr>
        <p:txBody>
          <a:bodyPr vert="eaVert"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Arial" pitchFamily="34" charset="0"/>
                <a:ea typeface="微软雅黑" panose="020b0503020204020204" pitchFamily="34" charset="-122"/>
                <a:cs typeface="Arial" pitchFamily="34" charset="0"/>
              </a:rPr>
              <a:t>常用</a:t>
            </a:r>
            <a:r>
              <a:rPr lang="zh-CN" altLang="en-US" sz="1600" b="1" smtClean="0">
                <a:latin typeface="Arial" pitchFamily="34" charset="0"/>
                <a:ea typeface="微软雅黑" panose="020b0503020204020204" pitchFamily="34" charset="-122"/>
                <a:cs typeface="Arial" pitchFamily="34" charset="0"/>
              </a:rPr>
              <a:t>维</a:t>
            </a:r>
            <a:r>
              <a:rPr lang="zh-CN" altLang="en-US" sz="1600" b="1">
                <a:latin typeface="Arial" pitchFamily="34" charset="0"/>
                <a:ea typeface="微软雅黑" panose="020b0503020204020204" pitchFamily="34" charset="-122"/>
                <a:cs typeface="Arial" pitchFamily="34" charset="0"/>
              </a:rPr>
              <a:t>度</a:t>
            </a:r>
          </a:p>
        </p:txBody>
      </p:sp>
      <p:sp>
        <p:nvSpPr>
          <p:cNvPr id="12" name="矩形标注 17"/>
          <p:cNvSpPr/>
          <p:nvPr/>
        </p:nvSpPr>
        <p:spPr>
          <a:xfrm>
            <a:off x="2536337" y="2318122"/>
            <a:ext cx="1675814" cy="648000"/>
          </a:xfrm>
          <a:prstGeom prst="wedgeRectCallout">
            <a:avLst>
              <a:gd name="adj1" fmla="val -59632"/>
              <a:gd name="adj2" fmla="val -15966"/>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b="1" smtClean="0">
                <a:solidFill>
                  <a:schemeClr val="tx1"/>
                </a:solidFill>
                <a:latin typeface="Arial" pitchFamily="34" charset="0"/>
                <a:ea typeface="微软雅黑" panose="020b0503020204020204" pitchFamily="34" charset="-122"/>
                <a:cs typeface="Arial" pitchFamily="34" charset="0"/>
              </a:rPr>
              <a:t>具备一定的工作能力以及资源</a:t>
            </a:r>
            <a:endParaRPr lang="zh-CN" altLang="en-US" sz="1250" b="1">
              <a:solidFill>
                <a:schemeClr val="tx1"/>
              </a:solidFill>
              <a:latin typeface="Arial" pitchFamily="34" charset="0"/>
              <a:ea typeface="微软雅黑" panose="020b0503020204020204" pitchFamily="34" charset="-122"/>
              <a:cs typeface="Arial" pitchFamily="34" charset="0"/>
            </a:endParaRPr>
          </a:p>
        </p:txBody>
      </p:sp>
      <p:sp>
        <p:nvSpPr>
          <p:cNvPr id="13" name="矩形标注 18"/>
          <p:cNvSpPr/>
          <p:nvPr/>
        </p:nvSpPr>
        <p:spPr>
          <a:xfrm>
            <a:off x="2540818" y="3124970"/>
            <a:ext cx="1675814" cy="648000"/>
          </a:xfrm>
          <a:prstGeom prst="wedgeRectCallout">
            <a:avLst>
              <a:gd name="adj1" fmla="val -59582"/>
              <a:gd name="adj2" fmla="val -17269"/>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b="1" smtClean="0">
                <a:solidFill>
                  <a:schemeClr val="tx1"/>
                </a:solidFill>
                <a:latin typeface="Arial" pitchFamily="34" charset="0"/>
                <a:ea typeface="微软雅黑" panose="020b0503020204020204" pitchFamily="34" charset="-122"/>
                <a:cs typeface="Arial" pitchFamily="34" charset="0"/>
              </a:rPr>
              <a:t>工作能力的量化表现</a:t>
            </a:r>
            <a:endParaRPr lang="zh-CN" altLang="en-US" sz="1250" b="1">
              <a:solidFill>
                <a:schemeClr val="tx1"/>
              </a:solidFill>
              <a:latin typeface="Arial" pitchFamily="34" charset="0"/>
              <a:ea typeface="微软雅黑" panose="020b0503020204020204" pitchFamily="34" charset="-122"/>
              <a:cs typeface="Arial" pitchFamily="34" charset="0"/>
            </a:endParaRPr>
          </a:p>
        </p:txBody>
      </p:sp>
      <p:cxnSp>
        <p:nvCxnSpPr>
          <p:cNvPr id="14" name="直接连接符 23"/>
          <p:cNvCxnSpPr/>
          <p:nvPr/>
        </p:nvCxnSpPr>
        <p:spPr>
          <a:xfrm>
            <a:off x="737770" y="4000799"/>
            <a:ext cx="3617260" cy="0"/>
          </a:xfrm>
          <a:prstGeom prst="line">
            <a:avLst/>
          </a:prstGeom>
          <a:ln w="44450" cmpd="dbl">
            <a:solidFill>
              <a:schemeClr val="accent3"/>
            </a:solidFill>
          </a:ln>
        </p:spPr>
        <p:style>
          <a:lnRef idx="1">
            <a:schemeClr val="accent1"/>
          </a:lnRef>
          <a:fillRef idx="0">
            <a:schemeClr val="accent1"/>
          </a:fillRef>
          <a:effectRef idx="0">
            <a:schemeClr val="accent1"/>
          </a:effectRef>
          <a:fontRef idx="minor">
            <a:schemeClr val="tx1"/>
          </a:fontRef>
        </p:style>
      </p:cxnSp>
      <p:sp>
        <p:nvSpPr>
          <p:cNvPr id="15" name="矩形 24"/>
          <p:cNvSpPr/>
          <p:nvPr/>
        </p:nvSpPr>
        <p:spPr>
          <a:xfrm>
            <a:off x="589852" y="2043598"/>
            <a:ext cx="3872753" cy="3695114"/>
          </a:xfrm>
          <a:prstGeom prst="rect">
            <a:avLst/>
          </a:prstGeom>
          <a:noFill/>
          <a:ln w="6350">
            <a:solidFill>
              <a:schemeClr val="accent3"/>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Arial" pitchFamily="34" charset="0"/>
              <a:ea typeface="微软雅黑" panose="020b0503020204020204" pitchFamily="34" charset="-122"/>
              <a:cs typeface="Arial" pitchFamily="34" charset="0"/>
            </a:endParaRPr>
          </a:p>
        </p:txBody>
      </p:sp>
      <p:sp>
        <p:nvSpPr>
          <p:cNvPr id="16" name="对角圆角矩形 8"/>
          <p:cNvSpPr/>
          <p:nvPr/>
        </p:nvSpPr>
        <p:spPr>
          <a:xfrm>
            <a:off x="576402" y="1631393"/>
            <a:ext cx="3913095" cy="360000"/>
          </a:xfrm>
          <a:prstGeom prst="round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b="1" smtClean="0">
                <a:solidFill>
                  <a:schemeClr val="bg1"/>
                </a:solidFill>
                <a:latin typeface="Arial" pitchFamily="34" charset="0"/>
                <a:ea typeface="微软雅黑" panose="020b0503020204020204" pitchFamily="34" charset="-122"/>
                <a:cs typeface="Arial" pitchFamily="34" charset="0"/>
              </a:rPr>
              <a:t>硬性</a:t>
            </a:r>
            <a:r>
              <a:rPr lang="zh-CN" altLang="en-US" sz="1600" b="1">
                <a:solidFill>
                  <a:schemeClr val="bg1"/>
                </a:solidFill>
                <a:latin typeface="Arial" pitchFamily="34" charset="0"/>
                <a:ea typeface="微软雅黑" panose="020b0503020204020204" pitchFamily="34" charset="-122"/>
                <a:cs typeface="Arial" pitchFamily="34" charset="0"/>
              </a:rPr>
              <a:t>标准</a:t>
            </a:r>
            <a:r>
              <a:rPr lang="zh-CN" altLang="en-US" sz="1600" b="1" smtClean="0">
                <a:solidFill>
                  <a:schemeClr val="bg1"/>
                </a:solidFill>
                <a:latin typeface="Arial" pitchFamily="34" charset="0"/>
                <a:ea typeface="微软雅黑" panose="020b0503020204020204" pitchFamily="34" charset="-122"/>
                <a:cs typeface="Arial" pitchFamily="34" charset="0"/>
              </a:rPr>
              <a:t>（门槛）</a:t>
            </a:r>
            <a:endParaRPr lang="zh-CN" altLang="en-US" sz="1600" b="1">
              <a:solidFill>
                <a:schemeClr val="bg1"/>
              </a:solidFill>
              <a:latin typeface="Arial" pitchFamily="34" charset="0"/>
              <a:ea typeface="微软雅黑" panose="020b0503020204020204" pitchFamily="34" charset="-122"/>
              <a:cs typeface="Arial" pitchFamily="34" charset="0"/>
            </a:endParaRPr>
          </a:p>
        </p:txBody>
      </p:sp>
      <p:sp>
        <p:nvSpPr>
          <p:cNvPr id="17" name="文本框 25"/>
          <p:cNvSpPr txBox="1"/>
          <p:nvPr/>
        </p:nvSpPr>
        <p:spPr>
          <a:xfrm>
            <a:off x="594334" y="4413022"/>
            <a:ext cx="430887" cy="1019001"/>
          </a:xfrm>
          <a:prstGeom prst="rect">
            <a:avLst/>
          </a:prstGeom>
          <a:noFill/>
        </p:spPr>
        <p:txBody>
          <a:bodyPr vert="eaVert"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Arial" pitchFamily="34" charset="0"/>
                <a:ea typeface="微软雅黑" panose="020b0503020204020204" pitchFamily="34" charset="-122"/>
                <a:cs typeface="Arial" pitchFamily="34" charset="0"/>
              </a:rPr>
              <a:t>其他</a:t>
            </a:r>
            <a:r>
              <a:rPr lang="zh-CN" altLang="en-US" sz="1600" b="1">
                <a:latin typeface="Arial" pitchFamily="34" charset="0"/>
                <a:ea typeface="微软雅黑" panose="020b0503020204020204" pitchFamily="34" charset="-122"/>
                <a:cs typeface="Arial" pitchFamily="34" charset="0"/>
              </a:rPr>
              <a:t>维度</a:t>
            </a:r>
          </a:p>
        </p:txBody>
      </p:sp>
      <p:sp>
        <p:nvSpPr>
          <p:cNvPr id="18" name="矩形 43"/>
          <p:cNvSpPr/>
          <p:nvPr/>
        </p:nvSpPr>
        <p:spPr>
          <a:xfrm>
            <a:off x="5178942" y="2318122"/>
            <a:ext cx="1296000" cy="540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b="1" smtClean="0">
                <a:solidFill>
                  <a:schemeClr val="tx1"/>
                </a:solidFill>
                <a:latin typeface="Arial" pitchFamily="34" charset="0"/>
                <a:ea typeface="微软雅黑" panose="020b0503020204020204" pitchFamily="34" charset="-122"/>
                <a:cs typeface="Arial" pitchFamily="34" charset="0"/>
              </a:rPr>
              <a:t>愿景一致</a:t>
            </a:r>
            <a:endParaRPr lang="zh-CN" altLang="en-US" sz="1600" b="1">
              <a:solidFill>
                <a:schemeClr val="tx1"/>
              </a:solidFill>
              <a:latin typeface="Arial" pitchFamily="34" charset="0"/>
              <a:ea typeface="微软雅黑" panose="020b0503020204020204" pitchFamily="34" charset="-122"/>
              <a:cs typeface="Arial" pitchFamily="34" charset="0"/>
            </a:endParaRPr>
          </a:p>
        </p:txBody>
      </p:sp>
      <p:sp>
        <p:nvSpPr>
          <p:cNvPr id="19" name="矩形 44"/>
          <p:cNvSpPr/>
          <p:nvPr/>
        </p:nvSpPr>
        <p:spPr>
          <a:xfrm>
            <a:off x="5196871" y="3124970"/>
            <a:ext cx="1296000" cy="540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b="1" smtClean="0">
                <a:solidFill>
                  <a:schemeClr val="tx1"/>
                </a:solidFill>
                <a:latin typeface="Arial" pitchFamily="34" charset="0"/>
                <a:ea typeface="微软雅黑" panose="020b0503020204020204" pitchFamily="34" charset="-122"/>
                <a:cs typeface="Arial" pitchFamily="34" charset="0"/>
              </a:rPr>
              <a:t>价值观一致</a:t>
            </a:r>
            <a:endParaRPr lang="zh-CN" altLang="en-US" sz="1600" b="1">
              <a:solidFill>
                <a:schemeClr val="tx1"/>
              </a:solidFill>
              <a:latin typeface="Arial" pitchFamily="34" charset="0"/>
              <a:ea typeface="微软雅黑" panose="020b0503020204020204" pitchFamily="34" charset="-122"/>
              <a:cs typeface="Arial" pitchFamily="34" charset="0"/>
            </a:endParaRPr>
          </a:p>
        </p:txBody>
      </p:sp>
      <p:sp>
        <p:nvSpPr>
          <p:cNvPr id="20" name="矩形 45"/>
          <p:cNvSpPr/>
          <p:nvPr/>
        </p:nvSpPr>
        <p:spPr>
          <a:xfrm>
            <a:off x="5196870" y="4596167"/>
            <a:ext cx="1296000" cy="540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a:solidFill>
                  <a:schemeClr val="tx1"/>
                </a:solidFill>
                <a:latin typeface="Arial" pitchFamily="34" charset="0"/>
                <a:ea typeface="微软雅黑" panose="020b0503020204020204" pitchFamily="34" charset="-122"/>
                <a:cs typeface="Arial" pitchFamily="34" charset="0"/>
              </a:rPr>
              <a:t>企</a:t>
            </a:r>
            <a:r>
              <a:rPr lang="zh-CN" altLang="en-US" sz="1600" smtClean="0">
                <a:solidFill>
                  <a:schemeClr val="tx1"/>
                </a:solidFill>
                <a:latin typeface="Arial" pitchFamily="34" charset="0"/>
                <a:ea typeface="微软雅黑" panose="020b0503020204020204" pitchFamily="34" charset="-122"/>
                <a:cs typeface="Arial" pitchFamily="34" charset="0"/>
              </a:rPr>
              <a:t>业家精神</a:t>
            </a:r>
            <a:endParaRPr lang="zh-CN" altLang="en-US" sz="1600">
              <a:solidFill>
                <a:schemeClr val="tx1"/>
              </a:solidFill>
              <a:latin typeface="Arial" pitchFamily="34" charset="0"/>
              <a:ea typeface="微软雅黑" panose="020b0503020204020204" pitchFamily="34" charset="-122"/>
              <a:cs typeface="Arial" pitchFamily="34" charset="0"/>
            </a:endParaRPr>
          </a:p>
        </p:txBody>
      </p:sp>
      <p:sp>
        <p:nvSpPr>
          <p:cNvPr id="21" name="文本框 48"/>
          <p:cNvSpPr txBox="1"/>
          <p:nvPr/>
        </p:nvSpPr>
        <p:spPr>
          <a:xfrm>
            <a:off x="4672434" y="2519001"/>
            <a:ext cx="430887" cy="1019001"/>
          </a:xfrm>
          <a:prstGeom prst="rect">
            <a:avLst/>
          </a:prstGeom>
          <a:noFill/>
        </p:spPr>
        <p:txBody>
          <a:bodyPr vert="eaVert"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Arial" pitchFamily="34" charset="0"/>
                <a:ea typeface="微软雅黑" panose="020b0503020204020204" pitchFamily="34" charset="-122"/>
                <a:cs typeface="Arial" pitchFamily="34" charset="0"/>
              </a:rPr>
              <a:t>常用</a:t>
            </a:r>
            <a:r>
              <a:rPr lang="zh-CN" altLang="en-US" sz="1600" b="1" smtClean="0">
                <a:latin typeface="Arial" pitchFamily="34" charset="0"/>
                <a:ea typeface="微软雅黑" panose="020b0503020204020204" pitchFamily="34" charset="-122"/>
                <a:cs typeface="Arial" pitchFamily="34" charset="0"/>
              </a:rPr>
              <a:t>维</a:t>
            </a:r>
            <a:r>
              <a:rPr lang="zh-CN" altLang="en-US" sz="1600" b="1">
                <a:latin typeface="Arial" pitchFamily="34" charset="0"/>
                <a:ea typeface="微软雅黑" panose="020b0503020204020204" pitchFamily="34" charset="-122"/>
                <a:cs typeface="Arial" pitchFamily="34" charset="0"/>
              </a:rPr>
              <a:t>度</a:t>
            </a:r>
          </a:p>
        </p:txBody>
      </p:sp>
      <p:cxnSp>
        <p:nvCxnSpPr>
          <p:cNvPr id="22" name="直接连接符 54"/>
          <p:cNvCxnSpPr/>
          <p:nvPr/>
        </p:nvCxnSpPr>
        <p:spPr>
          <a:xfrm>
            <a:off x="4815870" y="4000799"/>
            <a:ext cx="3617260" cy="0"/>
          </a:xfrm>
          <a:prstGeom prst="line">
            <a:avLst/>
          </a:prstGeom>
          <a:ln w="44450" cmpd="dbl">
            <a:solidFill>
              <a:schemeClr val="accent2"/>
            </a:solidFill>
          </a:ln>
        </p:spPr>
        <p:style>
          <a:lnRef idx="1">
            <a:schemeClr val="accent1"/>
          </a:lnRef>
          <a:fillRef idx="0">
            <a:schemeClr val="accent1"/>
          </a:fillRef>
          <a:effectRef idx="0">
            <a:schemeClr val="accent1"/>
          </a:effectRef>
          <a:fontRef idx="minor">
            <a:schemeClr val="tx1"/>
          </a:fontRef>
        </p:style>
      </p:cxnSp>
      <p:sp>
        <p:nvSpPr>
          <p:cNvPr id="23" name="矩形 55"/>
          <p:cNvSpPr/>
          <p:nvPr/>
        </p:nvSpPr>
        <p:spPr>
          <a:xfrm>
            <a:off x="4667952" y="2043596"/>
            <a:ext cx="3872753" cy="3709954"/>
          </a:xfrm>
          <a:prstGeom prst="rect">
            <a:avLst/>
          </a:prstGeom>
          <a:noFill/>
          <a:ln w="6350">
            <a:solidFill>
              <a:schemeClr val="accent2"/>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Arial" pitchFamily="34" charset="0"/>
              <a:ea typeface="微软雅黑" panose="020b0503020204020204" pitchFamily="34" charset="-122"/>
              <a:cs typeface="Arial" pitchFamily="34" charset="0"/>
            </a:endParaRPr>
          </a:p>
        </p:txBody>
      </p:sp>
      <p:sp>
        <p:nvSpPr>
          <p:cNvPr id="24" name="文本框 57"/>
          <p:cNvSpPr txBox="1"/>
          <p:nvPr/>
        </p:nvSpPr>
        <p:spPr>
          <a:xfrm>
            <a:off x="4672434" y="4462488"/>
            <a:ext cx="430887" cy="1019001"/>
          </a:xfrm>
          <a:prstGeom prst="rect">
            <a:avLst/>
          </a:prstGeom>
          <a:noFill/>
        </p:spPr>
        <p:txBody>
          <a:bodyPr vert="eaVert"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Arial" pitchFamily="34" charset="0"/>
                <a:ea typeface="微软雅黑" panose="020b0503020204020204" pitchFamily="34" charset="-122"/>
                <a:cs typeface="Arial" pitchFamily="34" charset="0"/>
              </a:rPr>
              <a:t>其他</a:t>
            </a:r>
            <a:r>
              <a:rPr lang="zh-CN" altLang="en-US" sz="1600" b="1">
                <a:latin typeface="Arial" pitchFamily="34" charset="0"/>
                <a:ea typeface="微软雅黑" panose="020b0503020204020204" pitchFamily="34" charset="-122"/>
                <a:cs typeface="Arial" pitchFamily="34" charset="0"/>
              </a:rPr>
              <a:t>维度</a:t>
            </a:r>
          </a:p>
        </p:txBody>
      </p:sp>
      <p:sp>
        <p:nvSpPr>
          <p:cNvPr id="25" name="对角圆角矩形 58"/>
          <p:cNvSpPr/>
          <p:nvPr/>
        </p:nvSpPr>
        <p:spPr>
          <a:xfrm>
            <a:off x="4654502" y="1631393"/>
            <a:ext cx="3913095" cy="360000"/>
          </a:xfrm>
          <a:prstGeom prst="round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1600" b="1" smtClean="0">
                <a:solidFill>
                  <a:schemeClr val="bg1"/>
                </a:solidFill>
                <a:latin typeface="Arial" pitchFamily="34" charset="0"/>
                <a:ea typeface="微软雅黑" panose="020b0503020204020204" pitchFamily="34" charset="-122"/>
                <a:cs typeface="Arial" pitchFamily="34" charset="0"/>
              </a:rPr>
              <a:t>软性标准</a:t>
            </a:r>
            <a:endParaRPr lang="zh-CN" altLang="en-US" sz="1600" b="1">
              <a:solidFill>
                <a:schemeClr val="bg1"/>
              </a:solidFill>
              <a:latin typeface="Arial" pitchFamily="34" charset="0"/>
              <a:ea typeface="微软雅黑" panose="020b0503020204020204" pitchFamily="34" charset="-122"/>
              <a:cs typeface="Arial" pitchFamily="34" charset="0"/>
            </a:endParaRPr>
          </a:p>
        </p:txBody>
      </p:sp>
      <p:sp>
        <p:nvSpPr>
          <p:cNvPr id="26" name="矩形标注 18"/>
          <p:cNvSpPr/>
          <p:nvPr/>
        </p:nvSpPr>
        <p:spPr>
          <a:xfrm>
            <a:off x="2551220" y="4153249"/>
            <a:ext cx="1675814" cy="648000"/>
          </a:xfrm>
          <a:prstGeom prst="wedgeRectCallout">
            <a:avLst>
              <a:gd name="adj1" fmla="val -59582"/>
              <a:gd name="adj2" fmla="val -17269"/>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a:solidFill>
                  <a:schemeClr val="tx1"/>
                </a:solidFill>
                <a:latin typeface="Arial" pitchFamily="34" charset="0"/>
                <a:ea typeface="微软雅黑" panose="020b0503020204020204" pitchFamily="34" charset="-122"/>
                <a:cs typeface="Arial" pitchFamily="34" charset="0"/>
              </a:rPr>
              <a:t>取</a:t>
            </a:r>
            <a:r>
              <a:rPr lang="zh-CN" altLang="en-US" sz="1250" smtClean="0">
                <a:solidFill>
                  <a:schemeClr val="tx1"/>
                </a:solidFill>
                <a:latin typeface="Arial" pitchFamily="34" charset="0"/>
                <a:ea typeface="微软雅黑" panose="020b0503020204020204" pitchFamily="34" charset="-122"/>
                <a:cs typeface="Arial" pitchFamily="34" charset="0"/>
              </a:rPr>
              <a:t>决于协同发展要求（集团或高协同业务）</a:t>
            </a:r>
            <a:endParaRPr lang="zh-CN" altLang="en-US" sz="1250">
              <a:solidFill>
                <a:schemeClr val="tx1"/>
              </a:solidFill>
              <a:latin typeface="Arial" pitchFamily="34" charset="0"/>
              <a:ea typeface="微软雅黑" panose="020b0503020204020204" pitchFamily="34" charset="-122"/>
              <a:cs typeface="Arial" pitchFamily="34" charset="0"/>
            </a:endParaRPr>
          </a:p>
        </p:txBody>
      </p:sp>
      <p:sp>
        <p:nvSpPr>
          <p:cNvPr id="27" name="矩形标注 18"/>
          <p:cNvSpPr/>
          <p:nvPr/>
        </p:nvSpPr>
        <p:spPr>
          <a:xfrm>
            <a:off x="2551220" y="4980183"/>
            <a:ext cx="1675814" cy="648000"/>
          </a:xfrm>
          <a:prstGeom prst="wedgeRectCallout">
            <a:avLst>
              <a:gd name="adj1" fmla="val -59582"/>
              <a:gd name="adj2" fmla="val -17269"/>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smtClean="0">
                <a:solidFill>
                  <a:schemeClr val="tx1"/>
                </a:solidFill>
                <a:latin typeface="Arial" pitchFamily="34" charset="0"/>
                <a:ea typeface="微软雅黑" panose="020b0503020204020204" pitchFamily="34" charset="-122"/>
                <a:cs typeface="Arial" pitchFamily="34" charset="0"/>
              </a:rPr>
              <a:t>对愿景和价值观的理解相对较深</a:t>
            </a:r>
            <a:endParaRPr lang="zh-CN" altLang="en-US" sz="1250">
              <a:solidFill>
                <a:schemeClr val="tx1"/>
              </a:solidFill>
              <a:latin typeface="Arial" pitchFamily="34" charset="0"/>
              <a:ea typeface="微软雅黑" panose="020b0503020204020204" pitchFamily="34" charset="-122"/>
              <a:cs typeface="Arial" pitchFamily="34" charset="0"/>
            </a:endParaRPr>
          </a:p>
        </p:txBody>
      </p:sp>
      <p:sp>
        <p:nvSpPr>
          <p:cNvPr id="28" name="矩形标注 17"/>
          <p:cNvSpPr/>
          <p:nvPr/>
        </p:nvSpPr>
        <p:spPr>
          <a:xfrm>
            <a:off x="6640788" y="2318122"/>
            <a:ext cx="1675814" cy="648000"/>
          </a:xfrm>
          <a:prstGeom prst="wedgeRectCallout">
            <a:avLst>
              <a:gd name="adj1" fmla="val -59632"/>
              <a:gd name="adj2" fmla="val -15966"/>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b="1" smtClean="0">
                <a:solidFill>
                  <a:schemeClr val="tx1"/>
                </a:solidFill>
                <a:latin typeface="Arial" pitchFamily="34" charset="0"/>
                <a:ea typeface="微软雅黑" panose="020b0503020204020204" pitchFamily="34" charset="-122"/>
                <a:cs typeface="Arial" pitchFamily="34" charset="0"/>
              </a:rPr>
              <a:t>高度理解与认同公司使命与战略，引导向共同目标奋斗</a:t>
            </a:r>
            <a:endParaRPr lang="zh-CN" altLang="en-US" sz="1250" b="1">
              <a:solidFill>
                <a:schemeClr val="tx1"/>
              </a:solidFill>
              <a:latin typeface="Arial" pitchFamily="34" charset="0"/>
              <a:ea typeface="微软雅黑" panose="020b0503020204020204" pitchFamily="34" charset="-122"/>
              <a:cs typeface="Arial" pitchFamily="34" charset="0"/>
            </a:endParaRPr>
          </a:p>
        </p:txBody>
      </p:sp>
      <p:sp>
        <p:nvSpPr>
          <p:cNvPr id="29" name="矩形标注 18"/>
          <p:cNvSpPr/>
          <p:nvPr/>
        </p:nvSpPr>
        <p:spPr>
          <a:xfrm>
            <a:off x="6645269" y="3124970"/>
            <a:ext cx="1675814" cy="648000"/>
          </a:xfrm>
          <a:prstGeom prst="wedgeRectCallout">
            <a:avLst>
              <a:gd name="adj1" fmla="val -59582"/>
              <a:gd name="adj2" fmla="val -17269"/>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b="1" smtClean="0">
                <a:solidFill>
                  <a:schemeClr val="tx1"/>
                </a:solidFill>
                <a:latin typeface="Arial" pitchFamily="34" charset="0"/>
                <a:ea typeface="微软雅黑" panose="020b0503020204020204" pitchFamily="34" charset="-122"/>
                <a:cs typeface="Arial" pitchFamily="34" charset="0"/>
              </a:rPr>
              <a:t>引导相近的是非判断标准与行为方式，实现文化传承</a:t>
            </a:r>
            <a:endParaRPr lang="zh-CN" altLang="en-US" sz="1250" b="1">
              <a:solidFill>
                <a:schemeClr val="tx1"/>
              </a:solidFill>
              <a:latin typeface="Arial" pitchFamily="34" charset="0"/>
              <a:ea typeface="微软雅黑" panose="020b0503020204020204" pitchFamily="34" charset="-122"/>
              <a:cs typeface="Arial" pitchFamily="34" charset="0"/>
            </a:endParaRPr>
          </a:p>
        </p:txBody>
      </p:sp>
      <p:sp>
        <p:nvSpPr>
          <p:cNvPr id="30" name="矩形标注 18"/>
          <p:cNvSpPr/>
          <p:nvPr/>
        </p:nvSpPr>
        <p:spPr>
          <a:xfrm>
            <a:off x="6655671" y="4596167"/>
            <a:ext cx="1675814" cy="648000"/>
          </a:xfrm>
          <a:prstGeom prst="wedgeRectCallout">
            <a:avLst>
              <a:gd name="adj1" fmla="val -59582"/>
              <a:gd name="adj2" fmla="val -17269"/>
            </a:avLst>
          </a:prstGeom>
          <a:noFill/>
          <a:ln w="12700">
            <a:solidFill>
              <a:schemeClr val="bg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250" smtClean="0">
                <a:solidFill>
                  <a:schemeClr val="tx1"/>
                </a:solidFill>
                <a:latin typeface="Arial" pitchFamily="34" charset="0"/>
                <a:ea typeface="微软雅黑" panose="020b0503020204020204" pitchFamily="34" charset="-122"/>
                <a:cs typeface="Arial" pitchFamily="34" charset="0"/>
              </a:rPr>
              <a:t>事业抱负和情怀，持续创业、不断创新</a:t>
            </a:r>
            <a:endParaRPr lang="zh-CN" altLang="en-US" sz="1250">
              <a:solidFill>
                <a:schemeClr val="tx1"/>
              </a:solidFill>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882816254"/>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rPr>
              <a:t>合伙制的关键要素（</a:t>
            </a:r>
            <a:r>
              <a:rPr lang="zh-CN" altLang="en-US" smtClean="0">
                <a:latin typeface="微软雅黑" panose="020b0503020204020204" pitchFamily="34" charset="-122"/>
              </a:rPr>
              <a:t>续）</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17</a:t>
            </a:fld>
            <a:endParaRPr lang="en-US"/>
          </a:p>
        </p:txBody>
      </p:sp>
      <p:sp>
        <p:nvSpPr>
          <p:cNvPr id="5" name="Text Placeholder 4"/>
          <p:cNvSpPr>
            <a:spLocks noGrp="1"/>
          </p:cNvSpPr>
          <p:nvPr>
            <p:ph type="body" sz="quarter" idx="13"/>
          </p:nvPr>
        </p:nvSpPr>
        <p:spPr/>
        <p:txBody>
          <a:bodyPr/>
          <a:lstStyle/>
          <a:p>
            <a:r>
              <a:rPr lang="zh-CN" altLang="en-US" smtClean="0"/>
              <a:t>决策权利</a:t>
            </a:r>
            <a:endParaRPr lang="zh-CN" altLang="en-US"/>
          </a:p>
        </p:txBody>
      </p:sp>
      <p:sp>
        <p:nvSpPr>
          <p:cNvPr id="7" name="Rectangle 6"/>
          <p:cNvSpPr/>
          <p:nvPr/>
        </p:nvSpPr>
        <p:spPr>
          <a:xfrm>
            <a:off x="449262" y="1664181"/>
            <a:ext cx="8226743" cy="3925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b="1" smtClean="0">
                <a:latin typeface="Arial" pitchFamily="34" charset="0"/>
                <a:ea typeface="微软雅黑" panose="020b0503020204020204" pitchFamily="34" charset="-122"/>
                <a:cs typeface="Arial" pitchFamily="34" charset="0"/>
              </a:rPr>
              <a:t>合伙人决策权利主要体现为参与重大事项讨论及参与合伙事务，不影响公司治理结构</a:t>
            </a:r>
            <a:endParaRPr lang="zh-CN" altLang="en-US" sz="1600" b="1">
              <a:latin typeface="Arial" pitchFamily="34" charset="0"/>
              <a:ea typeface="微软雅黑" panose="020b0503020204020204" pitchFamily="34" charset="-122"/>
              <a:cs typeface="Arial" pitchFamily="34" charset="0"/>
            </a:endParaRPr>
          </a:p>
        </p:txBody>
      </p:sp>
      <p:sp>
        <p:nvSpPr>
          <p:cNvPr id="8" name="Isosceles Triangle 7"/>
          <p:cNvSpPr/>
          <p:nvPr/>
        </p:nvSpPr>
        <p:spPr>
          <a:xfrm>
            <a:off x="1677521" y="2279584"/>
            <a:ext cx="5823372" cy="741082"/>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latin typeface="Arial" pitchFamily="34" charset="0"/>
                <a:ea typeface="微软雅黑" panose="020b0503020204020204" pitchFamily="34" charset="-122"/>
                <a:cs typeface="Arial" pitchFamily="34" charset="0"/>
              </a:rPr>
              <a:t>合伙人的决策权利</a:t>
            </a:r>
            <a:endParaRPr lang="zh-CN" altLang="en-US" sz="1600" b="1">
              <a:latin typeface="Arial" pitchFamily="34" charset="0"/>
              <a:ea typeface="微软雅黑" panose="020b0503020204020204" pitchFamily="34" charset="-122"/>
              <a:cs typeface="Arial" pitchFamily="34" charset="0"/>
            </a:endParaRPr>
          </a:p>
        </p:txBody>
      </p:sp>
      <p:sp>
        <p:nvSpPr>
          <p:cNvPr id="9" name="Rectangle 8"/>
          <p:cNvSpPr/>
          <p:nvPr/>
        </p:nvSpPr>
        <p:spPr>
          <a:xfrm>
            <a:off x="948619" y="4242792"/>
            <a:ext cx="2176980" cy="1341809"/>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spcBef>
                <a:spcPts val="600"/>
              </a:spcBef>
              <a:buFont typeface="Arial" pitchFamily="34" charset="0"/>
              <a:buChar char="•"/>
            </a:pPr>
            <a:r>
              <a:rPr lang="zh-CN" altLang="en-US" sz="1400">
                <a:solidFill>
                  <a:schemeClr val="tx1"/>
                </a:solidFill>
                <a:latin typeface="Arial" pitchFamily="34" charset="0"/>
                <a:ea typeface="微软雅黑" panose="020b0503020204020204" pitchFamily="34" charset="-122"/>
                <a:cs typeface="Arial" pitchFamily="34" charset="0"/>
              </a:rPr>
              <a:t>定</a:t>
            </a:r>
            <a:r>
              <a:rPr lang="zh-CN" altLang="en-US" sz="1400" smtClean="0">
                <a:solidFill>
                  <a:schemeClr val="tx1"/>
                </a:solidFill>
                <a:latin typeface="Arial" pitchFamily="34" charset="0"/>
                <a:ea typeface="微软雅黑" panose="020b0503020204020204" pitchFamily="34" charset="-122"/>
                <a:cs typeface="Arial" pitchFamily="34" charset="0"/>
              </a:rPr>
              <a:t>期召开会议，</a:t>
            </a:r>
            <a:r>
              <a:rPr lang="zh-CN" altLang="en-US" sz="1400">
                <a:solidFill>
                  <a:schemeClr val="tx1"/>
                </a:solidFill>
                <a:latin typeface="Arial" pitchFamily="34" charset="0"/>
                <a:ea typeface="微软雅黑" panose="020b0503020204020204" pitchFamily="34" charset="-122"/>
                <a:cs typeface="Arial" pitchFamily="34" charset="0"/>
              </a:rPr>
              <a:t>共</a:t>
            </a:r>
            <a:r>
              <a:rPr lang="zh-CN" altLang="en-US" sz="1400" smtClean="0">
                <a:solidFill>
                  <a:schemeClr val="tx1"/>
                </a:solidFill>
                <a:latin typeface="Arial" pitchFamily="34" charset="0"/>
                <a:ea typeface="微软雅黑" panose="020b0503020204020204" pitchFamily="34" charset="-122"/>
                <a:cs typeface="Arial" pitchFamily="34" charset="0"/>
              </a:rPr>
              <a:t>同讨论</a:t>
            </a:r>
            <a:r>
              <a:rPr lang="zh-CN" altLang="en-US" sz="1400">
                <a:solidFill>
                  <a:schemeClr val="tx1"/>
                </a:solidFill>
                <a:latin typeface="Arial" pitchFamily="34" charset="0"/>
                <a:ea typeface="微软雅黑" panose="020b0503020204020204" pitchFamily="34" charset="-122"/>
                <a:cs typeface="Arial" pitchFamily="34" charset="0"/>
              </a:rPr>
              <a:t>集团</a:t>
            </a:r>
            <a:r>
              <a:rPr lang="zh-CN" altLang="en-US" sz="1400" smtClean="0">
                <a:solidFill>
                  <a:schemeClr val="tx1"/>
                </a:solidFill>
                <a:latin typeface="Arial" pitchFamily="34" charset="0"/>
                <a:ea typeface="微软雅黑" panose="020b0503020204020204" pitchFamily="34" charset="-122"/>
                <a:cs typeface="Arial" pitchFamily="34" charset="0"/>
              </a:rPr>
              <a:t>战略等重大事项，可以发表个人观点</a:t>
            </a:r>
            <a:endParaRPr lang="en-US" altLang="zh-CN" sz="1400" smtClean="0">
              <a:solidFill>
                <a:schemeClr val="tx1"/>
              </a:solidFill>
              <a:latin typeface="Arial" pitchFamily="34" charset="0"/>
              <a:ea typeface="微软雅黑" panose="020b0503020204020204" pitchFamily="34" charset="-122"/>
              <a:cs typeface="Arial" pitchFamily="34" charset="0"/>
            </a:endParaRPr>
          </a:p>
        </p:txBody>
      </p:sp>
      <p:sp>
        <p:nvSpPr>
          <p:cNvPr id="10" name="Rectangle 9"/>
          <p:cNvSpPr/>
          <p:nvPr/>
        </p:nvSpPr>
        <p:spPr>
          <a:xfrm>
            <a:off x="3495852" y="4242792"/>
            <a:ext cx="2176983" cy="1341809"/>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spcBef>
                <a:spcPts val="600"/>
              </a:spcBef>
              <a:buFont typeface="Arial" pitchFamily="34" charset="0"/>
              <a:buChar char="•"/>
            </a:pPr>
            <a:r>
              <a:rPr lang="zh-CN" altLang="en-US" sz="1400">
                <a:solidFill>
                  <a:schemeClr val="tx1"/>
                </a:solidFill>
                <a:latin typeface="Arial" pitchFamily="34" charset="0"/>
                <a:ea typeface="微软雅黑" panose="020b0503020204020204" pitchFamily="34" charset="-122"/>
                <a:cs typeface="Arial" pitchFamily="34" charset="0"/>
              </a:rPr>
              <a:t>同级</a:t>
            </a:r>
            <a:r>
              <a:rPr lang="zh-CN" altLang="en-US" sz="1400" smtClean="0">
                <a:solidFill>
                  <a:schemeClr val="tx1"/>
                </a:solidFill>
                <a:latin typeface="Arial" pitchFamily="34" charset="0"/>
                <a:ea typeface="微软雅黑" panose="020b0503020204020204" pitchFamily="34" charset="-122"/>
                <a:cs typeface="Arial" pitchFamily="34" charset="0"/>
              </a:rPr>
              <a:t>别中，合伙人相比</a:t>
            </a:r>
            <a:r>
              <a:rPr lang="zh-CN" altLang="en-US" sz="1400">
                <a:solidFill>
                  <a:schemeClr val="tx1"/>
                </a:solidFill>
                <a:latin typeface="Arial" pitchFamily="34" charset="0"/>
                <a:ea typeface="微软雅黑" panose="020b0503020204020204" pitchFamily="34" charset="-122"/>
                <a:cs typeface="Arial" pitchFamily="34" charset="0"/>
              </a:rPr>
              <a:t>其</a:t>
            </a:r>
            <a:r>
              <a:rPr lang="zh-CN" altLang="en-US" sz="1400" smtClean="0">
                <a:solidFill>
                  <a:schemeClr val="tx1"/>
                </a:solidFill>
                <a:latin typeface="Arial" pitchFamily="34" charset="0"/>
                <a:ea typeface="微软雅黑" panose="020b0503020204020204" pitchFamily="34" charset="-122"/>
                <a:cs typeface="Arial" pitchFamily="34" charset="0"/>
              </a:rPr>
              <a:t>他员工享有更高的经营授权（如，授权额度等）</a:t>
            </a:r>
            <a:endParaRPr lang="zh-CN" altLang="en-US" sz="1400">
              <a:solidFill>
                <a:schemeClr val="tx1"/>
              </a:solidFill>
              <a:latin typeface="Arial" pitchFamily="34" charset="0"/>
              <a:ea typeface="微软雅黑" panose="020b0503020204020204" pitchFamily="34" charset="-122"/>
              <a:cs typeface="Arial" pitchFamily="34" charset="0"/>
            </a:endParaRPr>
          </a:p>
        </p:txBody>
      </p:sp>
      <p:sp>
        <p:nvSpPr>
          <p:cNvPr id="11" name="Rectangle 10"/>
          <p:cNvSpPr/>
          <p:nvPr/>
        </p:nvSpPr>
        <p:spPr>
          <a:xfrm>
            <a:off x="6043090" y="4242792"/>
            <a:ext cx="2176983" cy="1341809"/>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spcBef>
                <a:spcPts val="600"/>
              </a:spcBef>
              <a:buFont typeface="Arial" pitchFamily="34" charset="0"/>
              <a:buChar char="•"/>
            </a:pPr>
            <a:r>
              <a:rPr lang="zh-CN" altLang="en-US" sz="1400" smtClean="0">
                <a:solidFill>
                  <a:schemeClr val="tx1"/>
                </a:solidFill>
                <a:latin typeface="Arial" pitchFamily="34" charset="0"/>
                <a:ea typeface="微软雅黑" panose="020b0503020204020204" pitchFamily="34" charset="-122"/>
                <a:cs typeface="Arial" pitchFamily="34" charset="0"/>
              </a:rPr>
              <a:t>举荐</a:t>
            </a:r>
            <a:r>
              <a:rPr lang="en-US" altLang="zh-CN" sz="1400">
                <a:solidFill>
                  <a:schemeClr val="tx1"/>
                </a:solidFill>
                <a:latin typeface="Arial" pitchFamily="34" charset="0"/>
                <a:ea typeface="微软雅黑" panose="020b0503020204020204" pitchFamily="34" charset="-122"/>
                <a:cs typeface="Arial" pitchFamily="34" charset="0"/>
              </a:rPr>
              <a:t>/</a:t>
            </a:r>
            <a:r>
              <a:rPr lang="zh-CN" altLang="en-US" sz="1400" smtClean="0">
                <a:solidFill>
                  <a:schemeClr val="tx1"/>
                </a:solidFill>
                <a:latin typeface="Arial" pitchFamily="34" charset="0"/>
                <a:ea typeface="微软雅黑" panose="020b0503020204020204" pitchFamily="34" charset="-122"/>
                <a:cs typeface="Arial" pitchFamily="34" charset="0"/>
              </a:rPr>
              <a:t>投票选举</a:t>
            </a:r>
            <a:endParaRPr lang="en-US" altLang="zh-CN" sz="1400" smtClean="0">
              <a:solidFill>
                <a:schemeClr val="tx1"/>
              </a:solidFill>
              <a:latin typeface="Arial" pitchFamily="34" charset="0"/>
              <a:ea typeface="微软雅黑" panose="020b0503020204020204" pitchFamily="34" charset="-122"/>
              <a:cs typeface="Arial" pitchFamily="34" charset="0"/>
            </a:endParaRPr>
          </a:p>
          <a:p>
            <a:pPr marL="285750" indent="-285750">
              <a:spcBef>
                <a:spcPts val="600"/>
              </a:spcBef>
              <a:buFont typeface="Arial" pitchFamily="34" charset="0"/>
              <a:buChar char="•"/>
            </a:pPr>
            <a:r>
              <a:rPr lang="zh-CN" altLang="en-US" sz="1400">
                <a:solidFill>
                  <a:schemeClr val="tx1"/>
                </a:solidFill>
                <a:latin typeface="Arial" pitchFamily="34" charset="0"/>
                <a:ea typeface="微软雅黑" panose="020b0503020204020204" pitchFamily="34" charset="-122"/>
                <a:cs typeface="Arial" pitchFamily="34" charset="0"/>
              </a:rPr>
              <a:t>提</a:t>
            </a:r>
            <a:r>
              <a:rPr lang="zh-CN" altLang="en-US" sz="1400" smtClean="0">
                <a:solidFill>
                  <a:schemeClr val="tx1"/>
                </a:solidFill>
                <a:latin typeface="Arial" pitchFamily="34" charset="0"/>
                <a:ea typeface="微软雅黑" panose="020b0503020204020204" pitchFamily="34" charset="-122"/>
                <a:cs typeface="Arial" pitchFamily="34" charset="0"/>
              </a:rPr>
              <a:t>议</a:t>
            </a:r>
            <a:r>
              <a:rPr lang="en-US" altLang="zh-CN" sz="1400" smtClean="0">
                <a:solidFill>
                  <a:schemeClr val="tx1"/>
                </a:solidFill>
                <a:latin typeface="Arial" pitchFamily="34" charset="0"/>
                <a:ea typeface="微软雅黑" panose="020b0503020204020204" pitchFamily="34" charset="-122"/>
                <a:cs typeface="Arial" pitchFamily="34" charset="0"/>
              </a:rPr>
              <a:t>/</a:t>
            </a:r>
            <a:r>
              <a:rPr lang="zh-CN" altLang="en-US" sz="1400" smtClean="0">
                <a:solidFill>
                  <a:schemeClr val="tx1"/>
                </a:solidFill>
                <a:latin typeface="Arial" pitchFamily="34" charset="0"/>
                <a:ea typeface="微软雅黑" panose="020b0503020204020204" pitchFamily="34" charset="-122"/>
                <a:cs typeface="Arial" pitchFamily="34" charset="0"/>
              </a:rPr>
              <a:t>投票除名</a:t>
            </a:r>
            <a:endParaRPr lang="en-US" altLang="zh-CN" sz="1400" smtClean="0">
              <a:solidFill>
                <a:schemeClr val="tx1"/>
              </a:solidFill>
              <a:latin typeface="Arial" pitchFamily="34" charset="0"/>
              <a:ea typeface="微软雅黑" panose="020b0503020204020204" pitchFamily="34" charset="-122"/>
              <a:cs typeface="Arial" pitchFamily="34" charset="0"/>
            </a:endParaRPr>
          </a:p>
          <a:p>
            <a:pPr>
              <a:spcBef>
                <a:spcPts val="600"/>
              </a:spcBef>
            </a:pPr>
            <a:endParaRPr lang="en-US" altLang="zh-CN" sz="1400" smtClean="0">
              <a:solidFill>
                <a:schemeClr val="tx1"/>
              </a:solidFill>
              <a:latin typeface="Arial" pitchFamily="34" charset="0"/>
              <a:ea typeface="微软雅黑" panose="020b0503020204020204" pitchFamily="34" charset="-122"/>
              <a:cs typeface="Arial" pitchFamily="34" charset="0"/>
            </a:endParaRPr>
          </a:p>
        </p:txBody>
      </p:sp>
      <p:cxnSp>
        <p:nvCxnSpPr>
          <p:cNvPr id="12" name="Elbow Connector 11"/>
          <p:cNvCxnSpPr>
            <a:stCxn id="8" idx="3"/>
            <a:endCxn id="15" idx="0"/>
          </p:cNvCxnSpPr>
          <p:nvPr/>
        </p:nvCxnSpPr>
        <p:spPr>
          <a:xfrm rot="5400000">
            <a:off x="3207006" y="1850772"/>
            <a:ext cx="212309" cy="2552097"/>
          </a:xfrm>
          <a:prstGeom prst="bentConnector3">
            <a:avLst>
              <a:gd name="adj1" fmla="val 50000"/>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Elbow Connector 12"/>
          <p:cNvCxnSpPr>
            <a:stCxn id="8" idx="3"/>
            <a:endCxn id="17" idx="0"/>
          </p:cNvCxnSpPr>
          <p:nvPr/>
        </p:nvCxnSpPr>
        <p:spPr>
          <a:xfrm rot="16200000" flipH="1">
            <a:off x="5754241" y="1855633"/>
            <a:ext cx="212309" cy="2542374"/>
          </a:xfrm>
          <a:prstGeom prst="bentConnector3">
            <a:avLst>
              <a:gd name="adj1" fmla="val 50000"/>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8" idx="3"/>
            <a:endCxn id="16" idx="0"/>
          </p:cNvCxnSpPr>
          <p:nvPr/>
        </p:nvCxnSpPr>
        <p:spPr>
          <a:xfrm flipH="1">
            <a:off x="4584347" y="3020666"/>
            <a:ext cx="4862" cy="21230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948619" y="3232975"/>
            <a:ext cx="2176983" cy="647865"/>
          </a:xfrm>
          <a:prstGeom prst="rect">
            <a:avLst/>
          </a:pr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参与重</a:t>
            </a:r>
            <a:r>
              <a:rPr lang="zh-CN" altLang="en-US" sz="1400" b="1">
                <a:solidFill>
                  <a:schemeClr val="bg1"/>
                </a:solidFill>
                <a:latin typeface="Arial" pitchFamily="34" charset="0"/>
                <a:ea typeface="微软雅黑" panose="020b0503020204020204" pitchFamily="34" charset="-122"/>
                <a:cs typeface="Arial" pitchFamily="34" charset="0"/>
              </a:rPr>
              <a:t>大</a:t>
            </a:r>
            <a:r>
              <a:rPr lang="zh-CN" altLang="en-US" sz="1400" b="1" smtClean="0">
                <a:solidFill>
                  <a:schemeClr val="bg1"/>
                </a:solidFill>
                <a:latin typeface="Arial" pitchFamily="34" charset="0"/>
                <a:ea typeface="微软雅黑" panose="020b0503020204020204" pitchFamily="34" charset="-122"/>
                <a:cs typeface="Arial" pitchFamily="34" charset="0"/>
              </a:rPr>
              <a:t>决策讨论</a:t>
            </a:r>
            <a:endParaRPr lang="zh-CN" altLang="en-US" sz="1400" b="1">
              <a:solidFill>
                <a:schemeClr val="bg1"/>
              </a:solidFill>
              <a:latin typeface="Arial" pitchFamily="34" charset="0"/>
              <a:ea typeface="微软雅黑" panose="020b0503020204020204" pitchFamily="34" charset="-122"/>
              <a:cs typeface="Arial" pitchFamily="34" charset="0"/>
            </a:endParaRPr>
          </a:p>
        </p:txBody>
      </p:sp>
      <p:sp>
        <p:nvSpPr>
          <p:cNvPr id="16" name="Rectangle 15"/>
          <p:cNvSpPr/>
          <p:nvPr/>
        </p:nvSpPr>
        <p:spPr>
          <a:xfrm>
            <a:off x="3495855" y="3232975"/>
            <a:ext cx="2176983" cy="647865"/>
          </a:xfrm>
          <a:prstGeom prst="rect">
            <a:avLst/>
          </a:pr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拥有更高经营授权</a:t>
            </a:r>
            <a:endParaRPr lang="zh-CN" altLang="en-US" sz="1400" b="1">
              <a:solidFill>
                <a:schemeClr val="bg1"/>
              </a:solidFill>
              <a:latin typeface="Arial" pitchFamily="34" charset="0"/>
              <a:ea typeface="微软雅黑" panose="020b0503020204020204" pitchFamily="34" charset="-122"/>
              <a:cs typeface="Arial" pitchFamily="34" charset="0"/>
            </a:endParaRPr>
          </a:p>
        </p:txBody>
      </p:sp>
      <p:sp>
        <p:nvSpPr>
          <p:cNvPr id="17" name="Rectangle 16"/>
          <p:cNvSpPr/>
          <p:nvPr/>
        </p:nvSpPr>
        <p:spPr>
          <a:xfrm>
            <a:off x="6043090" y="3232975"/>
            <a:ext cx="2176983" cy="647865"/>
          </a:xfrm>
          <a:prstGeom prst="rect">
            <a:avLst/>
          </a:pr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参与合伙事务</a:t>
            </a:r>
            <a:endParaRPr lang="zh-CN" altLang="en-US" sz="1400" b="1">
              <a:solidFill>
                <a:schemeClr val="bg1"/>
              </a:solidFill>
              <a:latin typeface="Arial" pitchFamily="34" charset="0"/>
              <a:ea typeface="微软雅黑" panose="020b0503020204020204" pitchFamily="34" charset="-122"/>
              <a:cs typeface="Arial" pitchFamily="34" charset="0"/>
            </a:endParaRPr>
          </a:p>
        </p:txBody>
      </p:sp>
      <p:sp>
        <p:nvSpPr>
          <p:cNvPr id="18" name="Down Arrow 17"/>
          <p:cNvSpPr/>
          <p:nvPr/>
        </p:nvSpPr>
        <p:spPr>
          <a:xfrm>
            <a:off x="1677521" y="3766539"/>
            <a:ext cx="719177" cy="571110"/>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a:latin typeface="Arial" pitchFamily="34" charset="0"/>
              <a:ea typeface="微软雅黑" panose="020b0503020204020204" pitchFamily="34" charset="-122"/>
              <a:cs typeface="Arial" pitchFamily="34" charset="0"/>
            </a:endParaRPr>
          </a:p>
        </p:txBody>
      </p:sp>
      <p:sp>
        <p:nvSpPr>
          <p:cNvPr id="19" name="Down Arrow 18"/>
          <p:cNvSpPr/>
          <p:nvPr/>
        </p:nvSpPr>
        <p:spPr>
          <a:xfrm>
            <a:off x="4224756" y="3766539"/>
            <a:ext cx="719177" cy="571110"/>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a:latin typeface="Arial" pitchFamily="34" charset="0"/>
              <a:ea typeface="微软雅黑" panose="020b0503020204020204" pitchFamily="34" charset="-122"/>
              <a:cs typeface="Arial" pitchFamily="34" charset="0"/>
            </a:endParaRPr>
          </a:p>
        </p:txBody>
      </p:sp>
      <p:sp>
        <p:nvSpPr>
          <p:cNvPr id="20" name="Down Arrow 19"/>
          <p:cNvSpPr/>
          <p:nvPr/>
        </p:nvSpPr>
        <p:spPr>
          <a:xfrm>
            <a:off x="6771991" y="3766539"/>
            <a:ext cx="719177" cy="571110"/>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a:latin typeface="Arial" pitchFamily="34" charset="0"/>
              <a:ea typeface="微软雅黑" panose="020b0503020204020204" pitchFamily="34" charset="-122"/>
              <a:cs typeface="Arial" pitchFamily="34" charset="0"/>
            </a:endParaRPr>
          </a:p>
        </p:txBody>
      </p:sp>
      <p:sp>
        <p:nvSpPr>
          <p:cNvPr id="21" name="Oval 20"/>
          <p:cNvSpPr/>
          <p:nvPr/>
        </p:nvSpPr>
        <p:spPr>
          <a:xfrm>
            <a:off x="948619" y="3412897"/>
            <a:ext cx="297457" cy="28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600" b="1" smtClean="0">
                <a:solidFill>
                  <a:schemeClr val="tx1"/>
                </a:solidFill>
                <a:latin typeface="Arial" pitchFamily="34" charset="0"/>
                <a:ea typeface="微软雅黑" panose="020b0503020204020204" pitchFamily="34" charset="-122"/>
                <a:cs typeface="Arial" pitchFamily="34" charset="0"/>
              </a:rPr>
              <a:t>1</a:t>
            </a:r>
            <a:endParaRPr lang="zh-CN" altLang="en-US" sz="1600" b="1">
              <a:solidFill>
                <a:schemeClr val="tx1"/>
              </a:solidFill>
              <a:latin typeface="Arial" pitchFamily="34" charset="0"/>
              <a:ea typeface="微软雅黑" panose="020b0503020204020204" pitchFamily="34" charset="-122"/>
              <a:cs typeface="Arial" pitchFamily="34" charset="0"/>
            </a:endParaRPr>
          </a:p>
        </p:txBody>
      </p:sp>
      <p:sp>
        <p:nvSpPr>
          <p:cNvPr id="22" name="Oval 21"/>
          <p:cNvSpPr/>
          <p:nvPr/>
        </p:nvSpPr>
        <p:spPr>
          <a:xfrm>
            <a:off x="3495852" y="3421299"/>
            <a:ext cx="297457" cy="28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600" b="1" smtClean="0">
                <a:solidFill>
                  <a:schemeClr val="tx1"/>
                </a:solidFill>
                <a:latin typeface="Arial" pitchFamily="34" charset="0"/>
                <a:ea typeface="微软雅黑" panose="020b0503020204020204" pitchFamily="34" charset="-122"/>
                <a:cs typeface="Arial" pitchFamily="34" charset="0"/>
              </a:rPr>
              <a:t>2</a:t>
            </a:r>
            <a:endParaRPr lang="zh-CN" altLang="en-US" sz="1600" b="1">
              <a:solidFill>
                <a:schemeClr val="tx1"/>
              </a:solidFill>
              <a:latin typeface="Arial" pitchFamily="34" charset="0"/>
              <a:ea typeface="微软雅黑" panose="020b0503020204020204" pitchFamily="34" charset="-122"/>
              <a:cs typeface="Arial" pitchFamily="34" charset="0"/>
            </a:endParaRPr>
          </a:p>
        </p:txBody>
      </p:sp>
      <p:sp>
        <p:nvSpPr>
          <p:cNvPr id="23" name="Oval 22"/>
          <p:cNvSpPr/>
          <p:nvPr/>
        </p:nvSpPr>
        <p:spPr>
          <a:xfrm>
            <a:off x="6047749" y="3421299"/>
            <a:ext cx="297457" cy="288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600" b="1" smtClean="0">
                <a:solidFill>
                  <a:schemeClr val="tx1"/>
                </a:solidFill>
                <a:latin typeface="Arial" pitchFamily="34" charset="0"/>
                <a:ea typeface="微软雅黑" panose="020b0503020204020204" pitchFamily="34" charset="-122"/>
                <a:cs typeface="Arial" pitchFamily="34" charset="0"/>
              </a:rPr>
              <a:t>3</a:t>
            </a:r>
            <a:endParaRPr lang="zh-CN" altLang="en-US" sz="1600" b="1">
              <a:solidFill>
                <a:schemeClr val="tx1"/>
              </a:solidFill>
              <a:latin typeface="Arial" pitchFamily="34" charset="0"/>
              <a:ea typeface="微软雅黑" panose="020b0503020204020204" pitchFamily="34" charset="-122"/>
              <a:cs typeface="Arial" pitchFamily="34" charset="0"/>
            </a:endParaRPr>
          </a:p>
        </p:txBody>
      </p:sp>
      <p:sp>
        <p:nvSpPr>
          <p:cNvPr id="24" name="Rectangle 23"/>
          <p:cNvSpPr/>
          <p:nvPr/>
        </p:nvSpPr>
        <p:spPr>
          <a:xfrm>
            <a:off x="7113722" y="2235028"/>
            <a:ext cx="1038387" cy="5269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smtClean="0">
                <a:solidFill>
                  <a:schemeClr val="accent1"/>
                </a:solidFill>
                <a:latin typeface="Arial" pitchFamily="34" charset="0"/>
                <a:ea typeface="微软雅黑" panose="020b0503020204020204" pitchFamily="34" charset="-122"/>
                <a:cs typeface="Arial" pitchFamily="34" charset="0"/>
              </a:rPr>
              <a:t>示例</a:t>
            </a:r>
            <a:endParaRPr lang="zh-CN" altLang="en-US" sz="2000" b="1">
              <a:solidFill>
                <a:schemeClr val="accent1"/>
              </a:solidFill>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110554798"/>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rPr>
              <a:t>合伙制的关键要素（</a:t>
            </a:r>
            <a:r>
              <a:rPr lang="zh-CN" altLang="en-US" smtClean="0">
                <a:latin typeface="微软雅黑" panose="020b0503020204020204" pitchFamily="34" charset="-122"/>
              </a:rPr>
              <a:t>续）</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18</a:t>
            </a:fld>
            <a:endParaRPr lang="en-US"/>
          </a:p>
        </p:txBody>
      </p:sp>
      <p:sp>
        <p:nvSpPr>
          <p:cNvPr id="5" name="Text Placeholder 4"/>
          <p:cNvSpPr>
            <a:spLocks noGrp="1"/>
          </p:cNvSpPr>
          <p:nvPr>
            <p:ph type="body" sz="quarter" idx="13"/>
          </p:nvPr>
        </p:nvSpPr>
        <p:spPr/>
        <p:txBody>
          <a:bodyPr/>
          <a:lstStyle/>
          <a:p>
            <a:r>
              <a:rPr lang="zh-CN" altLang="en-US" smtClean="0"/>
              <a:t>经济权利</a:t>
            </a:r>
            <a:endParaRPr lang="zh-CN" altLang="en-US"/>
          </a:p>
        </p:txBody>
      </p:sp>
      <p:graphicFrame>
        <p:nvGraphicFramePr>
          <p:cNvPr id="7" name="Table 6"/>
          <p:cNvGraphicFramePr>
            <a:graphicFrameLocks noGrp="1"/>
          </p:cNvGraphicFramePr>
          <p:nvPr>
            <p:extLst>
              <p:ext uri="{D42A27DB-BD31-4B8C-83A1-F6EECF244321}">
                <p14:modId xmlns:p14="http://schemas.microsoft.com/office/powerpoint/2010/main" val="2101549036"/>
              </p:ext>
            </p:extLst>
          </p:nvPr>
        </p:nvGraphicFramePr>
        <p:xfrm>
          <a:off x="416270" y="4128791"/>
          <a:ext cx="4024064" cy="1942121"/>
        </p:xfrm>
        <a:graphic>
          <a:graphicData uri="http://schemas.openxmlformats.org/drawingml/2006/table">
            <a:tbl>
              <a:tblPr firstRow="1" bandRow="1">
                <a:tableStyleId>{F5AB1C69-6EDB-4FF4-983F-18BD219EF322}</a:tableStyleId>
              </a:tblPr>
              <a:tblGrid>
                <a:gridCol w="2600327"/>
                <a:gridCol w="1423737"/>
              </a:tblGrid>
              <a:tr h="343939">
                <a:tc gridSpan="2">
                  <a:txBody>
                    <a:bodyPr vert="horz" wrap="square"/>
                    <a:lstStyle/>
                    <a:p>
                      <a:pPr algn="l"/>
                      <a:endParaRPr lang="zh-CN" altLang="en-US" sz="1350" b="1">
                        <a:latin typeface="Arial" pitchFamily="34" charset="0"/>
                        <a:ea typeface="微软雅黑" panose="020b0503020204020204" pitchFamily="34" charset="-122"/>
                        <a:cs typeface="Arial" pitchFamily="34" charset="0"/>
                      </a:endParaRPr>
                    </a:p>
                  </a:txBody>
                  <a:tcPr anchor="ctr">
                    <a:noFill/>
                  </a:tcPr>
                </a:tc>
                <a:tc hMerge="1">
                  <a:txBody>
                    <a:bodyPr vert="horz" wrap="square"/>
                    <a:lstStyle/>
                    <a:p>
                      <a:pPr algn="ctr"/>
                      <a:endParaRPr lang="zh-CN" altLang="en-US" sz="1250" b="1">
                        <a:latin typeface="+mj-lt"/>
                        <a:ea typeface="楷体_GB2312" panose="02010609030101010101" pitchFamily="49" charset="-122"/>
                        <a:cs typeface="Arial" pitchFamily="34" charset="0"/>
                      </a:endParaRPr>
                    </a:p>
                  </a:txBody>
                  <a:tcPr anchor="ctr"/>
                </a:tc>
              </a:tr>
              <a:tr h="1598182">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350" b="1" smtClean="0">
                          <a:latin typeface="Arial" pitchFamily="34" charset="0"/>
                          <a:ea typeface="微软雅黑" panose="020b0503020204020204" pitchFamily="34" charset="-122"/>
                          <a:cs typeface="Arial" pitchFamily="34" charset="0"/>
                        </a:rPr>
                        <a:t>员工薪酬总量（不含上述额度）</a:t>
                      </a:r>
                      <a:r>
                        <a:rPr lang="zh-CN" altLang="en-US" sz="1350" b="0" smtClean="0">
                          <a:latin typeface="Arial" pitchFamily="34" charset="0"/>
                          <a:ea typeface="微软雅黑" panose="020b0503020204020204" pitchFamily="34" charset="-122"/>
                          <a:cs typeface="Arial" pitchFamily="34" charset="0"/>
                        </a:rPr>
                        <a:t>占税前薪酬前利润的比例：</a:t>
                      </a:r>
                    </a:p>
                  </a:txBody>
                  <a:tcPr anchor="ctr"/>
                </a:tc>
                <a:tc>
                  <a:txBody>
                    <a:bodyPr vert="horz" wrap="square"/>
                    <a:lstStyle/>
                    <a:p>
                      <a:pPr marL="0" marR="0" indent="0" algn="r" defTabSz="914400" rtl="0" eaLnBrk="1" fontAlgn="auto" latinLnBrk="0" hangingPunct="1">
                        <a:lnSpc>
                          <a:spcPct val="100000"/>
                        </a:lnSpc>
                        <a:spcBef>
                          <a:spcPct val="0"/>
                        </a:spcBef>
                        <a:spcAft>
                          <a:spcPct val="0"/>
                        </a:spcAft>
                        <a:buClrTx/>
                        <a:buSzTx/>
                        <a:buFontTx/>
                        <a:buNone/>
                        <a:defRPr/>
                      </a:pPr>
                      <a:r>
                        <a:rPr lang="en-US" altLang="zh-CN" sz="1350" b="1" i="1" u="none" smtClean="0">
                          <a:solidFill>
                            <a:schemeClr val="tx1"/>
                          </a:solidFill>
                          <a:latin typeface="Arial" pitchFamily="34" charset="0"/>
                          <a:ea typeface="微软雅黑" panose="020b0503020204020204" pitchFamily="34" charset="-122"/>
                          <a:cs typeface="Arial" pitchFamily="34" charset="0"/>
                        </a:rPr>
                        <a:t>30%-40%</a:t>
                      </a:r>
                    </a:p>
                    <a:p>
                      <a:pPr marL="0" marR="0" indent="0" algn="r" defTabSz="914400" rtl="0" eaLnBrk="1" fontAlgn="auto" latinLnBrk="0" hangingPunct="1">
                        <a:lnSpc>
                          <a:spcPct val="100000"/>
                        </a:lnSpc>
                        <a:spcBef>
                          <a:spcPct val="0"/>
                        </a:spcBef>
                        <a:spcAft>
                          <a:spcPct val="0"/>
                        </a:spcAft>
                        <a:buClrTx/>
                        <a:buSzTx/>
                        <a:buFontTx/>
                        <a:buNone/>
                        <a:defRPr/>
                      </a:pPr>
                      <a:r>
                        <a:rPr lang="zh-CN" altLang="en-US" sz="1350" b="1" i="1" u="none" smtClean="0">
                          <a:solidFill>
                            <a:schemeClr val="tx1"/>
                          </a:solidFill>
                          <a:latin typeface="Arial" pitchFamily="34" charset="0"/>
                          <a:ea typeface="微软雅黑" panose="020b0503020204020204" pitchFamily="34" charset="-122"/>
                          <a:cs typeface="Arial" pitchFamily="34" charset="0"/>
                        </a:rPr>
                        <a:t>（根据业绩调整）</a:t>
                      </a:r>
                      <a:endParaRPr lang="en-US" altLang="zh-CN" sz="1350" b="1" i="1" u="none" smtClean="0">
                        <a:solidFill>
                          <a:schemeClr val="tx1"/>
                        </a:solidFill>
                        <a:latin typeface="Arial" pitchFamily="34" charset="0"/>
                        <a:ea typeface="微软雅黑" panose="020b0503020204020204" pitchFamily="34" charset="-122"/>
                        <a:cs typeface="Arial" pitchFamily="34" charset="0"/>
                      </a:endParaRPr>
                    </a:p>
                  </a:txBody>
                  <a:tcPr anchor="ctr"/>
                </a:tc>
              </a:tr>
            </a:tbl>
          </a:graphicData>
        </a:graphic>
      </p:graphicFrame>
      <p:sp>
        <p:nvSpPr>
          <p:cNvPr id="8" name="Rectangle 7"/>
          <p:cNvSpPr/>
          <p:nvPr/>
        </p:nvSpPr>
        <p:spPr>
          <a:xfrm>
            <a:off x="408334" y="2496355"/>
            <a:ext cx="4032000" cy="3925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b="1">
                <a:latin typeface="Arial" pitchFamily="34" charset="0"/>
                <a:ea typeface="微软雅黑" panose="020b0503020204020204" pitchFamily="34" charset="-122"/>
                <a:cs typeface="Arial" pitchFamily="34" charset="0"/>
              </a:rPr>
              <a:t>示例</a:t>
            </a:r>
            <a:r>
              <a:rPr lang="en-US" altLang="zh-CN" sz="1600" b="1" smtClean="0">
                <a:latin typeface="Arial" pitchFamily="34" charset="0"/>
                <a:ea typeface="微软雅黑" panose="020b0503020204020204" pitchFamily="34" charset="-122"/>
                <a:cs typeface="Arial" pitchFamily="34" charset="0"/>
              </a:rPr>
              <a:t>1</a:t>
            </a:r>
            <a:r>
              <a:rPr lang="zh-CN" altLang="en-US" sz="1600" b="1" smtClean="0">
                <a:latin typeface="Arial" pitchFamily="34" charset="0"/>
                <a:ea typeface="微软雅黑" panose="020b0503020204020204" pitchFamily="34" charset="-122"/>
                <a:cs typeface="Arial" pitchFamily="34" charset="0"/>
              </a:rPr>
              <a:t>：合伙人享有额外长期激励池</a:t>
            </a:r>
            <a:endParaRPr lang="zh-CN" altLang="en-US" sz="1600" b="1">
              <a:latin typeface="Arial" pitchFamily="34" charset="0"/>
              <a:ea typeface="微软雅黑" panose="020b0503020204020204" pitchFamily="34" charset="-122"/>
              <a:cs typeface="Arial" pitchFamily="34" charset="0"/>
            </a:endParaRPr>
          </a:p>
        </p:txBody>
      </p:sp>
      <p:sp>
        <p:nvSpPr>
          <p:cNvPr id="9" name="Rectangle 8"/>
          <p:cNvSpPr/>
          <p:nvPr/>
        </p:nvSpPr>
        <p:spPr>
          <a:xfrm>
            <a:off x="4616797" y="2496355"/>
            <a:ext cx="4032000" cy="3925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b="1">
                <a:latin typeface="Arial" pitchFamily="34" charset="0"/>
                <a:ea typeface="微软雅黑" panose="020b0503020204020204" pitchFamily="34" charset="-122"/>
                <a:cs typeface="Arial" pitchFamily="34" charset="0"/>
              </a:rPr>
              <a:t>示例</a:t>
            </a:r>
            <a:r>
              <a:rPr lang="en-US" altLang="zh-CN" sz="1600" b="1" smtClean="0">
                <a:latin typeface="Arial" pitchFamily="34" charset="0"/>
                <a:ea typeface="微软雅黑" panose="020b0503020204020204" pitchFamily="34" charset="-122"/>
                <a:cs typeface="Arial" pitchFamily="34" charset="0"/>
              </a:rPr>
              <a:t>2</a:t>
            </a:r>
            <a:r>
              <a:rPr lang="zh-CN" altLang="en-US" sz="1600" b="1" smtClean="0">
                <a:latin typeface="Arial" pitchFamily="34" charset="0"/>
                <a:ea typeface="微软雅黑" panose="020b0503020204020204" pitchFamily="34" charset="-122"/>
                <a:cs typeface="Arial" pitchFamily="34" charset="0"/>
              </a:rPr>
              <a:t>：同</a:t>
            </a:r>
            <a:r>
              <a:rPr lang="zh-CN" altLang="en-US" sz="1600" b="1">
                <a:latin typeface="Arial" pitchFamily="34" charset="0"/>
                <a:ea typeface="微软雅黑" panose="020b0503020204020204" pitchFamily="34" charset="-122"/>
                <a:cs typeface="Arial" pitchFamily="34" charset="0"/>
              </a:rPr>
              <a:t>级</a:t>
            </a:r>
            <a:r>
              <a:rPr lang="zh-CN" altLang="en-US" sz="1600" b="1" smtClean="0">
                <a:latin typeface="Arial" pitchFamily="34" charset="0"/>
                <a:ea typeface="微软雅黑" panose="020b0503020204020204" pitchFamily="34" charset="-122"/>
                <a:cs typeface="Arial" pitchFamily="34" charset="0"/>
              </a:rPr>
              <a:t>别合伙人享有更高的激励水平</a:t>
            </a:r>
            <a:endParaRPr lang="zh-CN" altLang="en-US" sz="1600" b="1">
              <a:latin typeface="Arial" pitchFamily="34" charset="0"/>
              <a:ea typeface="微软雅黑" panose="020b0503020204020204" pitchFamily="34" charset="-122"/>
              <a:cs typeface="Arial" pitchFamily="34" charset="0"/>
            </a:endParaRPr>
          </a:p>
        </p:txBody>
      </p:sp>
      <p:sp>
        <p:nvSpPr>
          <p:cNvPr id="10" name="TextBox 6"/>
          <p:cNvSpPr txBox="1"/>
          <p:nvPr/>
        </p:nvSpPr>
        <p:spPr>
          <a:xfrm>
            <a:off x="6111974" y="3164712"/>
            <a:ext cx="1044000" cy="964079"/>
          </a:xfrm>
          <a:prstGeom prst="rect">
            <a:avLst/>
          </a:prstGeom>
          <a:solidFill>
            <a:schemeClr val="bg1">
              <a:lumMod val="85000"/>
            </a:schemeClr>
          </a:solidFill>
          <a:ln>
            <a:noFill/>
          </a:ln>
        </p:spPr>
        <p:txBody>
          <a:bodyPr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350" b="1" smtClean="0">
                <a:latin typeface="Arial" pitchFamily="34" charset="0"/>
                <a:ea typeface="微软雅黑" panose="020b0503020204020204" pitchFamily="34" charset="-122"/>
                <a:cs typeface="Arial" pitchFamily="34" charset="0"/>
              </a:rPr>
              <a:t>股权激励层级标准</a:t>
            </a:r>
            <a:endParaRPr lang="zh-CN" altLang="en-US" sz="1350" b="1">
              <a:latin typeface="Arial" pitchFamily="34" charset="0"/>
              <a:ea typeface="微软雅黑" panose="020b0503020204020204" pitchFamily="34" charset="-122"/>
              <a:cs typeface="Arial" pitchFamily="34" charset="0"/>
            </a:endParaRPr>
          </a:p>
        </p:txBody>
      </p:sp>
      <p:sp>
        <p:nvSpPr>
          <p:cNvPr id="11" name="Plus 102"/>
          <p:cNvSpPr/>
          <p:nvPr/>
        </p:nvSpPr>
        <p:spPr bwMode="auto">
          <a:xfrm rot="18925292">
            <a:off x="7160195" y="3456590"/>
            <a:ext cx="432000" cy="432000"/>
          </a:xfrm>
          <a:prstGeom prst="mathPlus">
            <a:avLst/>
          </a:prstGeom>
          <a:solidFill>
            <a:schemeClr val="bg1">
              <a:lumMod val="50000"/>
            </a:schemeClr>
          </a:solidFill>
          <a:ln>
            <a:noFill/>
          </a:ln>
          <a:effectLs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kumimoji="0" lang="zh-CN" altLang="en-US" sz="1350" b="1" i="0" u="none" strike="noStrike" cap="none" normalizeH="0" baseline="0" smtClean="0">
              <a:ln>
                <a:noFill/>
              </a:ln>
              <a:solidFill>
                <a:schemeClr val="bg1"/>
              </a:solidFill>
              <a:effectLst/>
              <a:latin typeface="Arial" pitchFamily="34" charset="0"/>
              <a:ea typeface="微软雅黑" panose="020b0503020204020204" pitchFamily="34" charset="-122"/>
              <a:cs typeface="Arial" pitchFamily="34" charset="0"/>
            </a:endParaRPr>
          </a:p>
        </p:txBody>
      </p:sp>
      <p:sp>
        <p:nvSpPr>
          <p:cNvPr id="12" name="Equal 115"/>
          <p:cNvSpPr/>
          <p:nvPr/>
        </p:nvSpPr>
        <p:spPr bwMode="auto">
          <a:xfrm>
            <a:off x="5702432" y="3424280"/>
            <a:ext cx="432000" cy="432000"/>
          </a:xfrm>
          <a:prstGeom prst="mathEqual">
            <a:avLst/>
          </a:prstGeom>
          <a:solidFill>
            <a:schemeClr val="bg1">
              <a:lumMod val="50000"/>
            </a:schemeClr>
          </a:solidFill>
          <a:ln>
            <a:noFill/>
          </a:ln>
          <a:effectLst/>
          <a:extLst/>
        </p:spPr>
        <p:txBody>
          <a:bodyPr vert="horz" wrap="squar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kumimoji="0" lang="zh-CN" altLang="en-US" sz="1350" b="1" i="0" u="none" strike="noStrike" cap="none" normalizeH="0" baseline="0" smtClean="0">
              <a:ln>
                <a:noFill/>
              </a:ln>
              <a:solidFill>
                <a:schemeClr val="bg1"/>
              </a:solidFill>
              <a:effectLst/>
              <a:latin typeface="Arial" pitchFamily="34" charset="0"/>
              <a:ea typeface="微软雅黑" panose="020b0503020204020204" pitchFamily="34" charset="-122"/>
              <a:cs typeface="Arial" pitchFamily="34" charset="0"/>
            </a:endParaRPr>
          </a:p>
        </p:txBody>
      </p:sp>
      <p:sp>
        <p:nvSpPr>
          <p:cNvPr id="13" name="TextBox 116"/>
          <p:cNvSpPr txBox="1"/>
          <p:nvPr/>
        </p:nvSpPr>
        <p:spPr>
          <a:xfrm>
            <a:off x="4628159" y="3164712"/>
            <a:ext cx="1044000" cy="964079"/>
          </a:xfrm>
          <a:prstGeom prst="rect">
            <a:avLst/>
          </a:prstGeom>
          <a:solidFill>
            <a:schemeClr val="accent3"/>
          </a:solidFill>
          <a:ln>
            <a:noFill/>
          </a:ln>
        </p:spPr>
        <p:txBody>
          <a:bodyPr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350" b="1">
                <a:solidFill>
                  <a:schemeClr val="bg1"/>
                </a:solidFill>
                <a:latin typeface="Arial" pitchFamily="34" charset="0"/>
                <a:ea typeface="微软雅黑" panose="020b0503020204020204" pitchFamily="34" charset="-122"/>
                <a:cs typeface="Arial" pitchFamily="34" charset="0"/>
              </a:rPr>
              <a:t>合伙人</a:t>
            </a:r>
            <a:r>
              <a:rPr lang="zh-CN" altLang="en-US" sz="1350" b="1" smtClean="0">
                <a:solidFill>
                  <a:schemeClr val="bg1"/>
                </a:solidFill>
                <a:latin typeface="Arial" pitchFamily="34" charset="0"/>
                <a:ea typeface="微软雅黑" panose="020b0503020204020204" pitchFamily="34" charset="-122"/>
                <a:cs typeface="Arial" pitchFamily="34" charset="0"/>
              </a:rPr>
              <a:t>股权激励标准</a:t>
            </a:r>
            <a:endParaRPr lang="zh-CN" altLang="en-US" sz="1350" b="1">
              <a:solidFill>
                <a:schemeClr val="bg1"/>
              </a:solidFill>
              <a:latin typeface="Arial" pitchFamily="34" charset="0"/>
              <a:ea typeface="微软雅黑" panose="020b0503020204020204" pitchFamily="34" charset="-122"/>
              <a:cs typeface="Arial" pitchFamily="34" charset="0"/>
            </a:endParaRPr>
          </a:p>
        </p:txBody>
      </p:sp>
      <p:sp>
        <p:nvSpPr>
          <p:cNvPr id="14" name="TextBox 117"/>
          <p:cNvSpPr txBox="1"/>
          <p:nvPr/>
        </p:nvSpPr>
        <p:spPr>
          <a:xfrm>
            <a:off x="7595789" y="3164712"/>
            <a:ext cx="1044000" cy="964079"/>
          </a:xfrm>
          <a:prstGeom prst="rect">
            <a:avLst/>
          </a:prstGeom>
          <a:solidFill>
            <a:schemeClr val="accent2"/>
          </a:solidFill>
          <a:ln>
            <a:noFill/>
          </a:ln>
        </p:spPr>
        <p:txBody>
          <a:bodyPr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350" b="1" smtClean="0">
                <a:solidFill>
                  <a:schemeClr val="bg1"/>
                </a:solidFill>
                <a:latin typeface="Arial" pitchFamily="34" charset="0"/>
                <a:ea typeface="微软雅黑" panose="020b0503020204020204" pitchFamily="34" charset="-122"/>
                <a:cs typeface="Arial" pitchFamily="34" charset="0"/>
              </a:rPr>
              <a:t>合伙人分</a:t>
            </a:r>
            <a:r>
              <a:rPr lang="zh-CN" altLang="en-US" sz="1350" b="1">
                <a:solidFill>
                  <a:schemeClr val="bg1"/>
                </a:solidFill>
                <a:latin typeface="Arial" pitchFamily="34" charset="0"/>
                <a:ea typeface="微软雅黑" panose="020b0503020204020204" pitchFamily="34" charset="-122"/>
                <a:cs typeface="Arial" pitchFamily="34" charset="0"/>
              </a:rPr>
              <a:t>享</a:t>
            </a:r>
            <a:r>
              <a:rPr lang="zh-CN" altLang="en-US" sz="1350" b="1" smtClean="0">
                <a:solidFill>
                  <a:schemeClr val="bg1"/>
                </a:solidFill>
                <a:latin typeface="Arial" pitchFamily="34" charset="0"/>
                <a:ea typeface="微软雅黑" panose="020b0503020204020204" pitchFamily="34" charset="-122"/>
                <a:cs typeface="Arial" pitchFamily="34" charset="0"/>
              </a:rPr>
              <a:t>系数</a:t>
            </a:r>
            <a:endParaRPr lang="zh-CN" altLang="en-US" sz="1350" b="1">
              <a:solidFill>
                <a:schemeClr val="bg1"/>
              </a:solidFill>
              <a:latin typeface="Arial" pitchFamily="34" charset="0"/>
              <a:ea typeface="微软雅黑" panose="020b0503020204020204" pitchFamily="34" charset="-122"/>
              <a:cs typeface="Arial" pitchFamily="34" charset="0"/>
            </a:endParaRPr>
          </a:p>
        </p:txBody>
      </p:sp>
      <p:graphicFrame>
        <p:nvGraphicFramePr>
          <p:cNvPr id="15" name="Table 61"/>
          <p:cNvGraphicFramePr>
            <a:graphicFrameLocks noGrp="1"/>
          </p:cNvGraphicFramePr>
          <p:nvPr>
            <p:extLst>
              <p:ext uri="{D42A27DB-BD31-4B8C-83A1-F6EECF244321}">
                <p14:modId xmlns:p14="http://schemas.microsoft.com/office/powerpoint/2010/main" val="3826429578"/>
              </p:ext>
            </p:extLst>
          </p:nvPr>
        </p:nvGraphicFramePr>
        <p:xfrm>
          <a:off x="4613871" y="4476944"/>
          <a:ext cx="4072929" cy="1611595"/>
        </p:xfrm>
        <a:graphic>
          <a:graphicData uri="http://schemas.openxmlformats.org/drawingml/2006/table">
            <a:tbl>
              <a:tblPr firstRow="1" bandRow="1">
                <a:tableStyleId>{21E4AEA4-8DFA-4A89-87EB-49C32662AFE0}</a:tableStyleId>
              </a:tblPr>
              <a:tblGrid>
                <a:gridCol w="1819155"/>
                <a:gridCol w="2253774"/>
              </a:tblGrid>
              <a:tr h="422875">
                <a:tc>
                  <a:txBody>
                    <a:bodyPr vert="horz" wrap="square"/>
                    <a:lstStyle/>
                    <a:p>
                      <a:pPr algn="ctr"/>
                      <a:r>
                        <a:rPr lang="zh-CN" altLang="en-US" sz="1350" smtClean="0">
                          <a:latin typeface="Arial" pitchFamily="34" charset="0"/>
                          <a:ea typeface="微软雅黑" panose="020b0503020204020204" pitchFamily="34" charset="-122"/>
                          <a:cs typeface="Arial" pitchFamily="34" charset="0"/>
                        </a:rPr>
                        <a:t>合伙人级别</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c>
                  <a:txBody>
                    <a:bodyPr vert="horz" wrap="square"/>
                    <a:lstStyle/>
                    <a:p>
                      <a:pPr algn="ctr"/>
                      <a:r>
                        <a:rPr lang="zh-CN" altLang="en-US" sz="1350" smtClean="0">
                          <a:latin typeface="Arial" pitchFamily="34" charset="0"/>
                          <a:ea typeface="微软雅黑" panose="020b0503020204020204" pitchFamily="34" charset="-122"/>
                          <a:cs typeface="Arial" pitchFamily="34" charset="0"/>
                        </a:rPr>
                        <a:t>合伙人分享系数</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r>
              <a:tr h="253725">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XX</a:t>
                      </a:r>
                      <a:r>
                        <a:rPr lang="zh-CN" altLang="en-US" sz="1350" smtClean="0">
                          <a:latin typeface="Arial" pitchFamily="34" charset="0"/>
                          <a:ea typeface="微软雅黑" panose="020b0503020204020204" pitchFamily="34" charset="-122"/>
                          <a:cs typeface="Arial" pitchFamily="34" charset="0"/>
                        </a:rPr>
                        <a:t>合伙人 </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140%</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r>
              <a:tr h="253725">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XX</a:t>
                      </a:r>
                      <a:r>
                        <a:rPr lang="zh-CN" altLang="en-US" sz="1350" smtClean="0">
                          <a:latin typeface="Arial" pitchFamily="34" charset="0"/>
                          <a:ea typeface="微软雅黑" panose="020b0503020204020204" pitchFamily="34" charset="-122"/>
                          <a:cs typeface="Arial" pitchFamily="34" charset="0"/>
                        </a:rPr>
                        <a:t>合伙人</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130%</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r>
              <a:tr h="253725">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XX</a:t>
                      </a:r>
                      <a:r>
                        <a:rPr lang="zh-CN" altLang="en-US" sz="1350" smtClean="0">
                          <a:latin typeface="Arial" pitchFamily="34" charset="0"/>
                          <a:ea typeface="微软雅黑" panose="020b0503020204020204" pitchFamily="34" charset="-122"/>
                          <a:cs typeface="Arial" pitchFamily="34" charset="0"/>
                        </a:rPr>
                        <a:t>合伙人</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120%</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r>
              <a:tr h="253725">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XX</a:t>
                      </a:r>
                      <a:r>
                        <a:rPr lang="zh-CN" altLang="en-US" sz="1350" smtClean="0">
                          <a:latin typeface="Arial" pitchFamily="34" charset="0"/>
                          <a:ea typeface="微软雅黑" panose="020b0503020204020204" pitchFamily="34" charset="-122"/>
                          <a:cs typeface="Arial" pitchFamily="34" charset="0"/>
                        </a:rPr>
                        <a:t>合伙人</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c>
                  <a:txBody>
                    <a:bodyPr vert="horz" wrap="square"/>
                    <a:lstStyle/>
                    <a:p>
                      <a:pPr algn="ctr"/>
                      <a:r>
                        <a:rPr lang="en-US" altLang="zh-CN" sz="1350" smtClean="0">
                          <a:latin typeface="Arial" pitchFamily="34" charset="0"/>
                          <a:ea typeface="微软雅黑" panose="020b0503020204020204" pitchFamily="34" charset="-122"/>
                          <a:cs typeface="Arial" pitchFamily="34" charset="0"/>
                        </a:rPr>
                        <a:t>110%</a:t>
                      </a:r>
                      <a:endParaRPr lang="zh-CN" altLang="en-US" sz="1350" b="1">
                        <a:solidFill>
                          <a:schemeClr val="tx1"/>
                        </a:solidFill>
                        <a:latin typeface="Arial" pitchFamily="34" charset="0"/>
                        <a:ea typeface="微软雅黑" panose="020b0503020204020204" pitchFamily="34" charset="-122"/>
                        <a:cs typeface="Arial" pitchFamily="34" charset="0"/>
                      </a:endParaRPr>
                    </a:p>
                  </a:txBody>
                  <a:tcPr anchor="ctr"/>
                </a:tc>
              </a:tr>
            </a:tbl>
          </a:graphicData>
        </a:graphic>
      </p:graphicFrame>
      <p:graphicFrame>
        <p:nvGraphicFramePr>
          <p:cNvPr id="16" name="Chart 15"/>
          <p:cNvGraphicFramePr/>
          <p:nvPr>
            <p:extLst>
              <p:ext uri="{D42A27DB-BD31-4B8C-83A1-F6EECF244321}">
                <p14:modId xmlns:p14="http://schemas.microsoft.com/office/powerpoint/2010/main" val="4045686528"/>
              </p:ext>
            </p:extLst>
          </p:nvPr>
        </p:nvGraphicFramePr>
        <p:xfrm>
          <a:off x="2938898" y="2642872"/>
          <a:ext cx="1613389" cy="1594173"/>
        </p:xfrm>
        <a:graphic>
          <a:graphicData uri="http://schemas.openxmlformats.org/drawingml/2006/chart">
            <c:chart xmlns:c="http://schemas.openxmlformats.org/drawingml/2006/chart" r:id="rId2"/>
          </a:graphicData>
        </a:graphic>
      </p:graphicFrame>
      <p:sp>
        <p:nvSpPr>
          <p:cNvPr id="17" name="Rectangle 16"/>
          <p:cNvSpPr/>
          <p:nvPr/>
        </p:nvSpPr>
        <p:spPr>
          <a:xfrm>
            <a:off x="429476" y="3062981"/>
            <a:ext cx="2625721" cy="925964"/>
          </a:xfrm>
          <a:prstGeom prst="rect">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solidFill>
                  <a:schemeClr val="tx1"/>
                </a:solidFill>
                <a:latin typeface="Arial" pitchFamily="34" charset="0"/>
                <a:ea typeface="微软雅黑" panose="020b0503020204020204" pitchFamily="34" charset="-122"/>
                <a:cs typeface="Arial" pitchFamily="34" charset="0"/>
              </a:rPr>
              <a:t>合伙人长期激励计划奖金池：</a:t>
            </a:r>
            <a:endParaRPr lang="en-US" altLang="zh-CN" sz="1400" b="1" smtClean="0">
              <a:solidFill>
                <a:schemeClr val="tx1"/>
              </a:solidFill>
              <a:latin typeface="Arial" pitchFamily="34" charset="0"/>
              <a:ea typeface="微软雅黑" panose="020b0503020204020204" pitchFamily="34" charset="-122"/>
              <a:cs typeface="Arial" pitchFamily="34" charset="0"/>
            </a:endParaRPr>
          </a:p>
          <a:p>
            <a:r>
              <a:rPr lang="zh-CN" altLang="en-US" sz="1400" b="1" u="sng">
                <a:solidFill>
                  <a:schemeClr val="tx1"/>
                </a:solidFill>
                <a:latin typeface="Arial" pitchFamily="34" charset="0"/>
                <a:ea typeface="微软雅黑" panose="020b0503020204020204" pitchFamily="34" charset="-122"/>
                <a:cs typeface="Arial" pitchFamily="34" charset="0"/>
              </a:rPr>
              <a:t>年</a:t>
            </a:r>
            <a:r>
              <a:rPr lang="zh-CN" altLang="en-US" sz="1400" b="1" u="sng" smtClean="0">
                <a:solidFill>
                  <a:schemeClr val="tx1"/>
                </a:solidFill>
                <a:latin typeface="Arial" pitchFamily="34" charset="0"/>
                <a:ea typeface="微软雅黑" panose="020b0503020204020204" pitchFamily="34" charset="-122"/>
                <a:cs typeface="Arial" pitchFamily="34" charset="0"/>
              </a:rPr>
              <a:t>度净利润的</a:t>
            </a:r>
            <a:r>
              <a:rPr lang="en-US" altLang="zh-CN" sz="1400" b="1" u="sng">
                <a:solidFill>
                  <a:schemeClr val="tx1"/>
                </a:solidFill>
                <a:latin typeface="Arial" pitchFamily="34" charset="0"/>
                <a:ea typeface="微软雅黑" panose="020b0503020204020204" pitchFamily="34" charset="-122"/>
                <a:cs typeface="Arial" pitchFamily="34" charset="0"/>
              </a:rPr>
              <a:t>X</a:t>
            </a:r>
            <a:r>
              <a:rPr lang="en-US" altLang="zh-CN" sz="1400" b="1" u="sng" smtClean="0">
                <a:solidFill>
                  <a:schemeClr val="tx1"/>
                </a:solidFill>
                <a:latin typeface="Arial" pitchFamily="34" charset="0"/>
                <a:ea typeface="微软雅黑" panose="020b0503020204020204" pitchFamily="34" charset="-122"/>
                <a:cs typeface="Arial" pitchFamily="34" charset="0"/>
              </a:rPr>
              <a:t>%</a:t>
            </a:r>
            <a:r>
              <a:rPr lang="zh-CN" altLang="en-US" sz="1400" b="1" u="sng" smtClean="0">
                <a:solidFill>
                  <a:schemeClr val="tx1"/>
                </a:solidFill>
                <a:latin typeface="Arial" pitchFamily="34" charset="0"/>
                <a:ea typeface="微软雅黑" panose="020b0503020204020204" pitchFamily="34" charset="-122"/>
                <a:cs typeface="Arial" pitchFamily="34" charset="0"/>
              </a:rPr>
              <a:t>（在税前作为费用</a:t>
            </a:r>
            <a:r>
              <a:rPr lang="zh-CN" altLang="en-US" sz="1400" b="1" u="sng">
                <a:solidFill>
                  <a:schemeClr val="tx1"/>
                </a:solidFill>
                <a:latin typeface="Arial" pitchFamily="34" charset="0"/>
                <a:ea typeface="微软雅黑" panose="020b0503020204020204" pitchFamily="34" charset="-122"/>
                <a:cs typeface="Arial" pitchFamily="34" charset="0"/>
              </a:rPr>
              <a:t>提取</a:t>
            </a:r>
            <a:r>
              <a:rPr lang="zh-CN" altLang="en-US" sz="1400" b="1" u="sng" smtClean="0">
                <a:solidFill>
                  <a:schemeClr val="tx1"/>
                </a:solidFill>
                <a:latin typeface="Arial" pitchFamily="34" charset="0"/>
                <a:ea typeface="微软雅黑" panose="020b0503020204020204" pitchFamily="34" charset="-122"/>
                <a:cs typeface="Arial" pitchFamily="34" charset="0"/>
              </a:rPr>
              <a:t>）</a:t>
            </a:r>
            <a:endParaRPr lang="en-US" altLang="zh-CN" sz="1400" b="1" u="sng" smtClean="0">
              <a:solidFill>
                <a:schemeClr val="tx1"/>
              </a:solidFill>
              <a:latin typeface="Arial" pitchFamily="34" charset="0"/>
              <a:ea typeface="微软雅黑" panose="020b0503020204020204" pitchFamily="34" charset="-122"/>
              <a:cs typeface="Arial" pitchFamily="34" charset="0"/>
            </a:endParaRPr>
          </a:p>
        </p:txBody>
      </p:sp>
      <p:sp>
        <p:nvSpPr>
          <p:cNvPr id="18" name="Rectangle 17"/>
          <p:cNvSpPr/>
          <p:nvPr/>
        </p:nvSpPr>
        <p:spPr>
          <a:xfrm>
            <a:off x="3434918" y="3551897"/>
            <a:ext cx="1057275" cy="367059"/>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schemeClr val="tx1"/>
                </a:solidFill>
                <a:latin typeface="Arial" pitchFamily="34" charset="0"/>
                <a:ea typeface="微软雅黑" panose="020b0503020204020204" pitchFamily="34" charset="-122"/>
                <a:cs typeface="Arial" pitchFamily="34" charset="0"/>
              </a:rPr>
              <a:t>净利润</a:t>
            </a:r>
            <a:endParaRPr lang="zh-CN" altLang="en-US" sz="1400">
              <a:solidFill>
                <a:schemeClr val="tx1"/>
              </a:solidFill>
              <a:latin typeface="Arial" pitchFamily="34" charset="0"/>
              <a:ea typeface="微软雅黑" panose="020b0503020204020204" pitchFamily="34" charset="-122"/>
              <a:cs typeface="Arial" pitchFamily="34" charset="0"/>
            </a:endParaRPr>
          </a:p>
        </p:txBody>
      </p:sp>
      <p:sp>
        <p:nvSpPr>
          <p:cNvPr id="6" name="Rectangle 5"/>
          <p:cNvSpPr/>
          <p:nvPr/>
        </p:nvSpPr>
        <p:spPr>
          <a:xfrm>
            <a:off x="408335" y="2017059"/>
            <a:ext cx="8240462" cy="3765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现金类的经济权利：受薪合伙人（</a:t>
            </a:r>
            <a:r>
              <a:rPr lang="en-US" altLang="zh-CN" smtClean="0"/>
              <a:t>salary partner</a:t>
            </a:r>
            <a:r>
              <a:rPr lang="zh-CN" altLang="en-US" smtClean="0"/>
              <a:t>）的薪酬激励</a:t>
            </a:r>
            <a:endParaRPr lang="zh-CN" altLang="en-US"/>
          </a:p>
        </p:txBody>
      </p:sp>
      <p:sp>
        <p:nvSpPr>
          <p:cNvPr id="19" name="Rectangle 18"/>
          <p:cNvSpPr/>
          <p:nvPr/>
        </p:nvSpPr>
        <p:spPr>
          <a:xfrm>
            <a:off x="408334" y="1141650"/>
            <a:ext cx="8240463" cy="3765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t>股权类的经济权利：权益合伙人（</a:t>
            </a:r>
            <a:r>
              <a:rPr lang="en-US" altLang="zh-CN" smtClean="0"/>
              <a:t>equity partner</a:t>
            </a:r>
            <a:r>
              <a:rPr lang="zh-CN" altLang="en-US" smtClean="0"/>
              <a:t>）</a:t>
            </a:r>
            <a:endParaRPr lang="zh-CN" altLang="en-US"/>
          </a:p>
        </p:txBody>
      </p:sp>
      <p:sp>
        <p:nvSpPr>
          <p:cNvPr id="20" name="Rectangle 19"/>
          <p:cNvSpPr/>
          <p:nvPr/>
        </p:nvSpPr>
        <p:spPr>
          <a:xfrm>
            <a:off x="416270" y="1532838"/>
            <a:ext cx="8232527" cy="380862"/>
          </a:xfrm>
          <a:prstGeom prst="rect">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solidFill>
                  <a:schemeClr val="tx1"/>
                </a:solidFill>
                <a:latin typeface="Arial" pitchFamily="34" charset="0"/>
                <a:ea typeface="微软雅黑" panose="020b0503020204020204" pitchFamily="34" charset="-122"/>
                <a:cs typeface="Arial" pitchFamily="34" charset="0"/>
              </a:rPr>
              <a:t>合伙人持有公司股份，享受公司分红和价值增长带来的收益</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2364312394"/>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latin typeface="微软雅黑" panose="020b0503020204020204" pitchFamily="34" charset="-122"/>
              </a:rPr>
              <a:t>合伙制的关键要素（续）</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19</a:t>
            </a:fld>
            <a:endParaRPr lang="en-US"/>
          </a:p>
        </p:txBody>
      </p:sp>
      <p:sp>
        <p:nvSpPr>
          <p:cNvPr id="5" name="Text Placeholder 4"/>
          <p:cNvSpPr>
            <a:spLocks noGrp="1"/>
          </p:cNvSpPr>
          <p:nvPr>
            <p:ph type="body" sz="quarter" idx="13"/>
          </p:nvPr>
        </p:nvSpPr>
        <p:spPr/>
        <p:txBody>
          <a:bodyPr/>
          <a:lstStyle/>
          <a:p>
            <a:r>
              <a:rPr lang="zh-CN" altLang="en-US" smtClean="0"/>
              <a:t>动态管理机制</a:t>
            </a:r>
            <a:endParaRPr lang="zh-CN" altLang="en-US"/>
          </a:p>
        </p:txBody>
      </p:sp>
      <p:sp>
        <p:nvSpPr>
          <p:cNvPr id="7" name="Rectangle 6"/>
          <p:cNvSpPr/>
          <p:nvPr/>
        </p:nvSpPr>
        <p:spPr>
          <a:xfrm>
            <a:off x="457200" y="1460331"/>
            <a:ext cx="3971926" cy="211959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600" b="1" u="sng" smtClean="0">
                <a:solidFill>
                  <a:prstClr val="white"/>
                </a:solidFill>
                <a:latin typeface="微软雅黑" panose="020b0503020204020204" pitchFamily="34" charset="-122"/>
                <a:ea typeface="微软雅黑" panose="020b0503020204020204" pitchFamily="34" charset="-122"/>
                <a:cs typeface="Arial" pitchFamily="34" charset="0"/>
              </a:rPr>
              <a:t>合伙人决策与管理主体</a:t>
            </a:r>
            <a:endParaRPr lang="en-US" altLang="zh-CN" sz="1600" b="1" u="sng" smtClean="0">
              <a:solidFill>
                <a:prstClr val="white"/>
              </a:solidFill>
              <a:latin typeface="微软雅黑" panose="020b0503020204020204" pitchFamily="34" charset="-122"/>
              <a:ea typeface="微软雅黑" panose="020b0503020204020204" pitchFamily="34" charset="-122"/>
              <a:cs typeface="Arial" pitchFamily="34" charset="0"/>
            </a:endParaRPr>
          </a:p>
          <a:p>
            <a:endParaRPr lang="en-US" altLang="zh-CN" sz="140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设立合伙人大会作为最高</a:t>
            </a:r>
            <a:r>
              <a:rPr lang="zh-CN" altLang="en-US" sz="1400">
                <a:solidFill>
                  <a:prstClr val="white"/>
                </a:solidFill>
                <a:latin typeface="微软雅黑" panose="020b0503020204020204" pitchFamily="34" charset="-122"/>
                <a:ea typeface="微软雅黑" panose="020b0503020204020204" pitchFamily="34" charset="-122"/>
                <a:cs typeface="Arial" pitchFamily="34" charset="0"/>
              </a:rPr>
              <a:t>决</a:t>
            </a: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策机构</a:t>
            </a:r>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endParaRPr lang="en-US" altLang="zh-CN" sz="140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选举合伙人委员会作为主要管理机构，在合伙人大会授权范围内主要负责制定合伙人管理制度、组织合伙人大会等</a:t>
            </a:r>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endParaRPr lang="en-US" altLang="zh-CN" sz="1400">
              <a:solidFill>
                <a:prstClr val="white"/>
              </a:solidFill>
              <a:latin typeface="微软雅黑" panose="020b0503020204020204" pitchFamily="34" charset="-122"/>
              <a:ea typeface="微软雅黑" panose="020b0503020204020204" pitchFamily="34" charset="-122"/>
              <a:cs typeface="Arial" pitchFamily="34" charset="0"/>
            </a:endParaRPr>
          </a:p>
        </p:txBody>
      </p:sp>
      <p:sp>
        <p:nvSpPr>
          <p:cNvPr id="8" name="Rectangle 7"/>
          <p:cNvSpPr/>
          <p:nvPr/>
        </p:nvSpPr>
        <p:spPr>
          <a:xfrm>
            <a:off x="4714875" y="1460331"/>
            <a:ext cx="3971926" cy="211959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600" b="1" u="sng">
                <a:solidFill>
                  <a:prstClr val="white"/>
                </a:solidFill>
                <a:latin typeface="微软雅黑" panose="020b0503020204020204" pitchFamily="34" charset="-122"/>
                <a:ea typeface="微软雅黑" panose="020b0503020204020204" pitchFamily="34" charset="-122"/>
                <a:cs typeface="Arial" pitchFamily="34" charset="0"/>
              </a:rPr>
              <a:t>合伙人分层与发展</a:t>
            </a:r>
            <a:endParaRPr lang="en-US" altLang="zh-CN" sz="1600" b="1" u="sng">
              <a:solidFill>
                <a:prstClr val="white"/>
              </a:solidFill>
              <a:latin typeface="微软雅黑" panose="020b0503020204020204" pitchFamily="34" charset="-122"/>
              <a:ea typeface="微软雅黑" panose="020b0503020204020204" pitchFamily="34" charset="-122"/>
              <a:cs typeface="Arial" pitchFamily="34" charset="0"/>
            </a:endParaRPr>
          </a:p>
          <a:p>
            <a:endParaRPr lang="en-US" altLang="zh-CN" sz="140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根据合伙人</a:t>
            </a:r>
            <a:r>
              <a:rPr lang="zh-CN" altLang="en-US" sz="1400" u="sng" smtClean="0">
                <a:solidFill>
                  <a:prstClr val="white"/>
                </a:solidFill>
                <a:latin typeface="微软雅黑" panose="020b0503020204020204" pitchFamily="34" charset="-122"/>
                <a:ea typeface="微软雅黑" panose="020b0503020204020204" pitchFamily="34" charset="-122"/>
                <a:cs typeface="Arial" pitchFamily="34" charset="0"/>
              </a:rPr>
              <a:t>人数与岗位层级</a:t>
            </a: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确定是否需要对合伙人进行必要的分层</a:t>
            </a:r>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明确各层级合伙人的标准、权利与义务</a:t>
            </a:r>
            <a:r>
              <a:rPr lang="zh-CN" altLang="en-US" sz="1400">
                <a:solidFill>
                  <a:prstClr val="white"/>
                </a:solidFill>
                <a:latin typeface="微软雅黑" panose="020b0503020204020204" pitchFamily="34" charset="-122"/>
                <a:ea typeface="微软雅黑" panose="020b0503020204020204" pitchFamily="34" charset="-122"/>
                <a:cs typeface="Arial" pitchFamily="34" charset="0"/>
              </a:rPr>
              <a:t>，</a:t>
            </a: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明确不同层级合伙人之间的发展通道</a:t>
            </a:r>
            <a:endParaRPr lang="zh-CN" altLang="en-US" sz="1400">
              <a:solidFill>
                <a:prstClr val="white"/>
              </a:solidFill>
              <a:latin typeface="微软雅黑" panose="020b0503020204020204" pitchFamily="34" charset="-122"/>
              <a:ea typeface="微软雅黑" panose="020b0503020204020204" pitchFamily="34" charset="-122"/>
              <a:cs typeface="Arial" pitchFamily="34" charset="0"/>
            </a:endParaRPr>
          </a:p>
        </p:txBody>
      </p:sp>
      <p:sp>
        <p:nvSpPr>
          <p:cNvPr id="9" name="Rectangle 8"/>
          <p:cNvSpPr/>
          <p:nvPr/>
        </p:nvSpPr>
        <p:spPr>
          <a:xfrm>
            <a:off x="457200" y="3878154"/>
            <a:ext cx="3971926" cy="211959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600" b="1" u="sng" smtClean="0">
                <a:solidFill>
                  <a:schemeClr val="bg1"/>
                </a:solidFill>
                <a:latin typeface="微软雅黑" panose="020b0503020204020204" pitchFamily="34" charset="-122"/>
                <a:ea typeface="微软雅黑" panose="020b0503020204020204" pitchFamily="34" charset="-122"/>
                <a:cs typeface="Arial" pitchFamily="34" charset="0"/>
              </a:rPr>
              <a:t>合伙人进入与退出</a:t>
            </a:r>
            <a:endParaRPr lang="en-US" altLang="zh-CN" sz="1600" b="1" u="sng" smtClean="0">
              <a:solidFill>
                <a:schemeClr val="bg1"/>
              </a:solidFill>
              <a:latin typeface="微软雅黑" panose="020b0503020204020204" pitchFamily="34" charset="-122"/>
              <a:ea typeface="微软雅黑" panose="020b0503020204020204" pitchFamily="34" charset="-122"/>
              <a:cs typeface="Arial" pitchFamily="34" charset="0"/>
            </a:endParaRPr>
          </a:p>
          <a:p>
            <a:endParaRPr lang="en-US" altLang="zh-CN" sz="1400">
              <a:solidFill>
                <a:schemeClr val="bg1"/>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a:solidFill>
                  <a:schemeClr val="bg1"/>
                </a:solidFill>
                <a:latin typeface="微软雅黑" panose="020b0503020204020204" pitchFamily="34" charset="-122"/>
                <a:ea typeface="微软雅黑" panose="020b0503020204020204" pitchFamily="34" charset="-122"/>
                <a:cs typeface="Arial" pitchFamily="34" charset="0"/>
              </a:rPr>
              <a:t>明确</a:t>
            </a:r>
            <a:r>
              <a:rPr lang="zh-CN" altLang="en-US" sz="1400" smtClean="0">
                <a:solidFill>
                  <a:schemeClr val="bg1"/>
                </a:solidFill>
                <a:latin typeface="微软雅黑" panose="020b0503020204020204" pitchFamily="34" charset="-122"/>
                <a:ea typeface="微软雅黑" panose="020b0503020204020204" pitchFamily="34" charset="-122"/>
                <a:cs typeface="Arial" pitchFamily="34" charset="0"/>
              </a:rPr>
              <a:t>合伙人选拔</a:t>
            </a:r>
            <a:r>
              <a:rPr lang="en-US" altLang="zh-CN" sz="1400" smtClean="0">
                <a:solidFill>
                  <a:schemeClr val="bg1"/>
                </a:solidFill>
                <a:latin typeface="微软雅黑" panose="020b0503020204020204" pitchFamily="34" charset="-122"/>
                <a:ea typeface="微软雅黑" panose="020b0503020204020204" pitchFamily="34" charset="-122"/>
                <a:cs typeface="Arial" pitchFamily="34" charset="0"/>
              </a:rPr>
              <a:t>/</a:t>
            </a:r>
            <a:r>
              <a:rPr lang="zh-CN" altLang="en-US" sz="1400" smtClean="0">
                <a:solidFill>
                  <a:schemeClr val="bg1"/>
                </a:solidFill>
                <a:latin typeface="微软雅黑" panose="020b0503020204020204" pitchFamily="34" charset="-122"/>
                <a:ea typeface="微软雅黑" panose="020b0503020204020204" pitchFamily="34" charset="-122"/>
                <a:cs typeface="Arial" pitchFamily="34" charset="0"/>
              </a:rPr>
              <a:t>晋升、除名</a:t>
            </a:r>
            <a:r>
              <a:rPr lang="en-US" altLang="zh-CN" sz="1400" smtClean="0">
                <a:solidFill>
                  <a:schemeClr val="bg1"/>
                </a:solidFill>
                <a:latin typeface="微软雅黑" panose="020b0503020204020204" pitchFamily="34" charset="-122"/>
                <a:ea typeface="微软雅黑" panose="020b0503020204020204" pitchFamily="34" charset="-122"/>
                <a:cs typeface="Arial" pitchFamily="34" charset="0"/>
              </a:rPr>
              <a:t>/</a:t>
            </a:r>
            <a:r>
              <a:rPr lang="zh-CN" altLang="en-US" sz="1400" smtClean="0">
                <a:solidFill>
                  <a:schemeClr val="bg1"/>
                </a:solidFill>
                <a:latin typeface="微软雅黑" panose="020b0503020204020204" pitchFamily="34" charset="-122"/>
                <a:ea typeface="微软雅黑" panose="020b0503020204020204" pitchFamily="34" charset="-122"/>
                <a:cs typeface="Arial" pitchFamily="34" charset="0"/>
              </a:rPr>
              <a:t>退伙等流程，以及任职周期</a:t>
            </a:r>
            <a:endParaRPr lang="en-US" altLang="zh-CN" sz="1400" smtClean="0">
              <a:solidFill>
                <a:schemeClr val="bg1"/>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endParaRPr lang="en-US" altLang="zh-CN" sz="1400">
              <a:solidFill>
                <a:schemeClr val="bg1"/>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a:solidFill>
                  <a:schemeClr val="bg1"/>
                </a:solidFill>
                <a:latin typeface="微软雅黑" panose="020b0503020204020204" pitchFamily="34" charset="-122"/>
                <a:ea typeface="微软雅黑" panose="020b0503020204020204" pitchFamily="34" charset="-122"/>
                <a:cs typeface="Arial" pitchFamily="34" charset="0"/>
              </a:rPr>
              <a:t>明</a:t>
            </a:r>
            <a:r>
              <a:rPr lang="zh-CN" altLang="en-US" sz="1400" smtClean="0">
                <a:solidFill>
                  <a:schemeClr val="bg1"/>
                </a:solidFill>
                <a:latin typeface="微软雅黑" panose="020b0503020204020204" pitchFamily="34" charset="-122"/>
                <a:ea typeface="微软雅黑" panose="020b0503020204020204" pitchFamily="34" charset="-122"/>
                <a:cs typeface="Arial" pitchFamily="34" charset="0"/>
              </a:rPr>
              <a:t>确合伙人委员会的进出流程，以及任职周期</a:t>
            </a:r>
            <a:endParaRPr lang="en-US" altLang="zh-CN" sz="1400" smtClean="0">
              <a:solidFill>
                <a:schemeClr val="bg1"/>
              </a:solidFill>
              <a:latin typeface="微软雅黑" panose="020b0503020204020204" pitchFamily="34" charset="-122"/>
              <a:ea typeface="微软雅黑" panose="020b0503020204020204" pitchFamily="34" charset="-122"/>
              <a:cs typeface="Arial" pitchFamily="34" charset="0"/>
            </a:endParaRPr>
          </a:p>
        </p:txBody>
      </p:sp>
      <p:sp>
        <p:nvSpPr>
          <p:cNvPr id="10" name="Rectangle 9"/>
          <p:cNvSpPr/>
          <p:nvPr/>
        </p:nvSpPr>
        <p:spPr>
          <a:xfrm>
            <a:off x="4714874" y="3878153"/>
            <a:ext cx="3971926" cy="211959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z="1600" b="1" u="sng" smtClean="0">
                <a:solidFill>
                  <a:prstClr val="white"/>
                </a:solidFill>
                <a:latin typeface="微软雅黑" panose="020b0503020204020204" pitchFamily="34" charset="-122"/>
                <a:ea typeface="微软雅黑" panose="020b0503020204020204" pitchFamily="34" charset="-122"/>
                <a:cs typeface="Arial" pitchFamily="34" charset="0"/>
              </a:rPr>
              <a:t>合伙人议事规则</a:t>
            </a:r>
            <a:endParaRPr lang="en-US" altLang="zh-CN" sz="1600" b="1" u="sng" smtClean="0">
              <a:solidFill>
                <a:prstClr val="white"/>
              </a:solidFill>
              <a:latin typeface="微软雅黑" panose="020b0503020204020204" pitchFamily="34" charset="-122"/>
              <a:ea typeface="微软雅黑" panose="020b0503020204020204" pitchFamily="34" charset="-122"/>
              <a:cs typeface="Arial" pitchFamily="34" charset="0"/>
            </a:endParaRPr>
          </a:p>
          <a:p>
            <a:endParaRPr lang="en-US" altLang="zh-CN" sz="140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a:solidFill>
                  <a:prstClr val="white"/>
                </a:solidFill>
                <a:latin typeface="微软雅黑" panose="020b0503020204020204" pitchFamily="34" charset="-122"/>
                <a:ea typeface="微软雅黑" panose="020b0503020204020204" pitchFamily="34" charset="-122"/>
                <a:cs typeface="Arial" pitchFamily="34" charset="0"/>
              </a:rPr>
              <a:t>明</a:t>
            </a: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确合伙人大会共同决策方式，表决或投票，以及决策通过的标准</a:t>
            </a:r>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endParaRPr lang="en-US" altLang="zh-CN" sz="1400">
              <a:solidFill>
                <a:prstClr val="white"/>
              </a:solidFill>
              <a:latin typeface="微软雅黑" panose="020b0503020204020204" pitchFamily="34" charset="-122"/>
              <a:ea typeface="微软雅黑" panose="020b0503020204020204" pitchFamily="34" charset="-122"/>
              <a:cs typeface="Arial" pitchFamily="34" charset="0"/>
            </a:endParaRPr>
          </a:p>
          <a:p>
            <a:pPr marL="285750" indent="-285750">
              <a:buFont typeface="Arial" pitchFamily="34" charset="0"/>
              <a:buChar char="•"/>
            </a:pPr>
            <a:r>
              <a:rPr lang="zh-CN" altLang="en-US" sz="1400" smtClean="0">
                <a:solidFill>
                  <a:prstClr val="white"/>
                </a:solidFill>
                <a:latin typeface="微软雅黑" panose="020b0503020204020204" pitchFamily="34" charset="-122"/>
                <a:ea typeface="微软雅黑" panose="020b0503020204020204" pitchFamily="34" charset="-122"/>
                <a:cs typeface="Arial" pitchFamily="34" charset="0"/>
              </a:rPr>
              <a:t>明确合伙人大会对合伙人委员会的授权范围</a:t>
            </a:r>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endParaRPr lang="en-US" altLang="zh-CN" sz="1400" smtClean="0">
              <a:solidFill>
                <a:prstClr val="white"/>
              </a:solidFill>
              <a:latin typeface="微软雅黑" panose="020b0503020204020204" pitchFamily="34" charset="-122"/>
              <a:ea typeface="微软雅黑" panose="020b0503020204020204" pitchFamily="34" charset="-122"/>
              <a:cs typeface="Arial" pitchFamily="34" charset="0"/>
            </a:endParaRPr>
          </a:p>
          <a:p>
            <a:endParaRPr lang="zh-CN" altLang="en-US" sz="1400">
              <a:solidFill>
                <a:prstClr val="white"/>
              </a:solidFill>
              <a:latin typeface="微软雅黑" panose="020b0503020204020204" pitchFamily="34" charset="-122"/>
              <a:ea typeface="微软雅黑" panose="020b0503020204020204" pitchFamily="34" charset="-122"/>
              <a:cs typeface="Arial" pitchFamily="34" charset="0"/>
            </a:endParaRPr>
          </a:p>
        </p:txBody>
      </p:sp>
    </p:spTree>
    <p:extLst>
      <p:ext uri="{BB962C8B-B14F-4D97-AF65-F5344CB8AC3E}">
        <p14:creationId xmlns:p14="http://schemas.microsoft.com/office/powerpoint/2010/main" val="2964793323"/>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rcRect l="40236"/>
          <a:stretch>
            <a:fillRect/>
          </a:stretch>
        </p:blipFill>
        <p:spPr>
          <a:xfrm>
            <a:off x="581862" y="1830843"/>
            <a:ext cx="2456332" cy="3191829"/>
          </a:xfrm>
          <a:prstGeom prst="rect">
            <a:avLst/>
          </a:prstGeom>
        </p:spPr>
      </p:pic>
      <p:sp>
        <p:nvSpPr>
          <p:cNvPr id="2" name="标题 1"/>
          <p:cNvSpPr>
            <a:spLocks noGrp="1"/>
          </p:cNvSpPr>
          <p:nvPr>
            <p:ph type="title"/>
          </p:nvPr>
        </p:nvSpPr>
        <p:spPr/>
        <p:txBody>
          <a:bodyPr/>
          <a:lstStyle/>
          <a:p>
            <a:r>
              <a:rPr lang="zh-CN" altLang="en-US"/>
              <a:t>目录</a:t>
            </a:r>
          </a:p>
        </p:txBody>
      </p:sp>
      <p:sp>
        <p:nvSpPr>
          <p:cNvPr id="6"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5" name="Text Placeholder 4"/>
          <p:cNvSpPr>
            <a:spLocks noGrp="1"/>
          </p:cNvSpPr>
          <p:nvPr>
            <p:ph type="body" sz="quarter" idx="13"/>
          </p:nvPr>
        </p:nvSpPr>
        <p:spPr/>
        <p:txBody>
          <a:bodyPr/>
          <a:lstStyle/>
          <a:p>
            <a:r>
              <a:rPr lang="en-US" altLang="zh-CN" smtClean="0"/>
              <a:t>Table of Content</a:t>
            </a:r>
            <a:endParaRPr lang="zh-CN" altLang="en-US"/>
          </a:p>
        </p:txBody>
      </p:sp>
      <p:sp>
        <p:nvSpPr>
          <p:cNvPr id="7" name="Rectangle 4"/>
          <p:cNvSpPr>
            <a:spLocks noChangeArrowheads="1"/>
          </p:cNvSpPr>
          <p:nvPr/>
        </p:nvSpPr>
        <p:spPr bwMode="auto">
          <a:xfrm>
            <a:off x="3428809" y="1830843"/>
            <a:ext cx="5004000" cy="756000"/>
          </a:xfrm>
          <a:prstGeom prst="rect">
            <a:avLst/>
          </a:prstGeom>
          <a:solidFill>
            <a:schemeClr val="accent1"/>
          </a:solidFill>
          <a:ln w="9525" algn="ctr">
            <a:solidFill>
              <a:schemeClr val="accent1"/>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smtClean="0">
                <a:solidFill>
                  <a:schemeClr val="bg1"/>
                </a:solidFill>
                <a:latin typeface="+mn-ea"/>
              </a:rPr>
              <a:t>一、激励模式</a:t>
            </a:r>
            <a:r>
              <a:rPr kumimoji="1" lang="en-US" altLang="zh-CN" b="1" smtClean="0">
                <a:solidFill>
                  <a:schemeClr val="bg1"/>
                </a:solidFill>
                <a:latin typeface="+mn-ea"/>
              </a:rPr>
              <a:t>——</a:t>
            </a:r>
            <a:r>
              <a:rPr kumimoji="1" lang="zh-CN" altLang="en-US" b="1" smtClean="0">
                <a:solidFill>
                  <a:schemeClr val="bg1"/>
                </a:solidFill>
                <a:latin typeface="+mn-ea"/>
              </a:rPr>
              <a:t>宏观模式</a:t>
            </a:r>
            <a:endParaRPr kumimoji="1" lang="zh-CN" altLang="en-US" b="1">
              <a:solidFill>
                <a:schemeClr val="bg1"/>
              </a:solidFill>
              <a:latin typeface="+mn-ea"/>
            </a:endParaRPr>
          </a:p>
        </p:txBody>
      </p:sp>
      <p:sp>
        <p:nvSpPr>
          <p:cNvPr id="8" name="Rectangle 4"/>
          <p:cNvSpPr>
            <a:spLocks noChangeArrowheads="1"/>
          </p:cNvSpPr>
          <p:nvPr/>
        </p:nvSpPr>
        <p:spPr bwMode="auto">
          <a:xfrm>
            <a:off x="3428809" y="4266672"/>
            <a:ext cx="5004000" cy="756000"/>
          </a:xfrm>
          <a:prstGeom prst="rect">
            <a:avLst/>
          </a:prstGeom>
          <a:solidFill>
            <a:schemeClr val="bg1"/>
          </a:solidFill>
          <a:ln w="9525" algn="ctr">
            <a:solidFill>
              <a:schemeClr val="accent1">
                <a:lumMod val="20000"/>
                <a:lumOff val="80000"/>
              </a:schemeClr>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smtClean="0">
                <a:latin typeface="+mn-ea"/>
              </a:rPr>
              <a:t>二、激励模式</a:t>
            </a:r>
            <a:r>
              <a:rPr kumimoji="1" lang="en-US" altLang="zh-CN" b="1" smtClean="0">
                <a:latin typeface="+mn-ea"/>
              </a:rPr>
              <a:t>——</a:t>
            </a:r>
            <a:r>
              <a:rPr kumimoji="1" lang="zh-CN" altLang="en-US" b="1" smtClean="0">
                <a:latin typeface="+mn-ea"/>
              </a:rPr>
              <a:t>微观</a:t>
            </a:r>
            <a:r>
              <a:rPr kumimoji="1" lang="zh-CN" altLang="en-US" b="1">
                <a:latin typeface="+mn-ea"/>
              </a:rPr>
              <a:t>模式</a:t>
            </a:r>
          </a:p>
        </p:txBody>
      </p:sp>
      <p:sp>
        <p:nvSpPr>
          <p:cNvPr id="9" name="Rectangle 4"/>
          <p:cNvSpPr>
            <a:spLocks noChangeArrowheads="1"/>
          </p:cNvSpPr>
          <p:nvPr/>
        </p:nvSpPr>
        <p:spPr bwMode="auto">
          <a:xfrm>
            <a:off x="4141694" y="2668623"/>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smtClean="0">
                <a:latin typeface="+mn-ea"/>
              </a:rPr>
              <a:t>宏观模式</a:t>
            </a:r>
            <a:r>
              <a:rPr kumimoji="1" lang="zh-CN" altLang="en-US" sz="1600" b="1">
                <a:latin typeface="+mn-ea"/>
              </a:rPr>
              <a:t>简介</a:t>
            </a:r>
          </a:p>
        </p:txBody>
      </p:sp>
      <p:sp>
        <p:nvSpPr>
          <p:cNvPr id="11" name="Rectangle 4"/>
          <p:cNvSpPr>
            <a:spLocks noChangeArrowheads="1"/>
          </p:cNvSpPr>
          <p:nvPr/>
        </p:nvSpPr>
        <p:spPr bwMode="auto">
          <a:xfrm>
            <a:off x="4141692" y="3202790"/>
            <a:ext cx="4291115" cy="432000"/>
          </a:xfrm>
          <a:prstGeom prst="rect">
            <a:avLst/>
          </a:prstGeom>
          <a:solidFill>
            <a:srgbClr val="702082"/>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solidFill>
                  <a:schemeClr val="bg1"/>
                </a:solidFill>
                <a:latin typeface="+mn-ea"/>
              </a:rPr>
              <a:t>——</a:t>
            </a:r>
            <a:r>
              <a:rPr kumimoji="1" lang="zh-CN" altLang="en-US" sz="1600" b="1">
                <a:solidFill>
                  <a:schemeClr val="bg1"/>
                </a:solidFill>
                <a:latin typeface="+mn-ea"/>
              </a:rPr>
              <a:t>宏观模式比较分析</a:t>
            </a:r>
          </a:p>
        </p:txBody>
      </p:sp>
      <p:sp>
        <p:nvSpPr>
          <p:cNvPr id="12" name="Rectangle 4"/>
          <p:cNvSpPr>
            <a:spLocks noChangeArrowheads="1"/>
          </p:cNvSpPr>
          <p:nvPr/>
        </p:nvSpPr>
        <p:spPr bwMode="auto">
          <a:xfrm>
            <a:off x="4141692" y="3738216"/>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smtClean="0">
                <a:latin typeface="+mn-ea"/>
              </a:rPr>
              <a:t>宏观模式案例分享</a:t>
            </a:r>
            <a:endParaRPr kumimoji="1" lang="zh-CN" altLang="en-US" sz="1600" b="1">
              <a:latin typeface="+mn-ea"/>
            </a:endParaRPr>
          </a:p>
        </p:txBody>
      </p:sp>
    </p:spTree>
    <p:extLst>
      <p:ext uri="{BB962C8B-B14F-4D97-AF65-F5344CB8AC3E}">
        <p14:creationId xmlns:p14="http://schemas.microsoft.com/office/powerpoint/2010/main" val="3229732507"/>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委托代理制与合伙制的适用性</a:t>
            </a:r>
            <a:r>
              <a:rPr lang="zh-CN" altLang="en-US"/>
              <a:t>分析</a:t>
            </a:r>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21</a:t>
            </a:fld>
            <a:endParaRPr lang="en-US"/>
          </a:p>
        </p:txBody>
      </p:sp>
      <p:sp>
        <p:nvSpPr>
          <p:cNvPr id="20" name="Rectangle 19"/>
          <p:cNvSpPr/>
          <p:nvPr/>
        </p:nvSpPr>
        <p:spPr>
          <a:xfrm>
            <a:off x="1625177" y="2174701"/>
            <a:ext cx="2129618" cy="1548000"/>
          </a:xfrm>
          <a:prstGeom prst="rect">
            <a:avLst/>
          </a:prstGeom>
          <a:solidFill>
            <a:schemeClr val="accent4">
              <a:lumMod val="20000"/>
              <a:lumOff val="8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1" fontAlgn="base">
              <a:spcAft>
                <a:spcPts val="600"/>
              </a:spcAft>
            </a:pPr>
            <a:r>
              <a:rPr lang="zh-CN" altLang="en-US" sz="1400" b="1" smtClean="0">
                <a:solidFill>
                  <a:schemeClr val="tx1"/>
                </a:solidFill>
              </a:rPr>
              <a:t>企业扩张与成熟期。</a:t>
            </a:r>
            <a:r>
              <a:rPr lang="zh-CN" altLang="en-US" sz="1400" smtClean="0">
                <a:solidFill>
                  <a:schemeClr val="tx1"/>
                </a:solidFill>
              </a:rPr>
              <a:t>企业不断扩张，同时随着多轮融资进入，所有权</a:t>
            </a:r>
            <a:r>
              <a:rPr lang="zh-CN" altLang="en-US" sz="1400">
                <a:solidFill>
                  <a:schemeClr val="tx1"/>
                </a:solidFill>
              </a:rPr>
              <a:t>与经营权逐渐</a:t>
            </a:r>
            <a:r>
              <a:rPr lang="zh-CN" altLang="en-US" sz="1400" smtClean="0">
                <a:solidFill>
                  <a:schemeClr val="tx1"/>
                </a:solidFill>
              </a:rPr>
              <a:t>分离，需要采用公司</a:t>
            </a:r>
            <a:r>
              <a:rPr lang="zh-CN" altLang="en-US" sz="1400">
                <a:solidFill>
                  <a:schemeClr val="tx1"/>
                </a:solidFill>
              </a:rPr>
              <a:t>制</a:t>
            </a:r>
            <a:r>
              <a:rPr lang="zh-CN" altLang="en-US" sz="1400" smtClean="0">
                <a:solidFill>
                  <a:schemeClr val="tx1"/>
                </a:solidFill>
              </a:rPr>
              <a:t>管理</a:t>
            </a:r>
            <a:endParaRPr lang="en-US" altLang="zh-CN" sz="1400" b="1">
              <a:solidFill>
                <a:schemeClr val="bg1"/>
              </a:solidFill>
            </a:endParaRPr>
          </a:p>
        </p:txBody>
      </p:sp>
      <p:sp>
        <p:nvSpPr>
          <p:cNvPr id="21" name="Rectangle 20"/>
          <p:cNvSpPr/>
          <p:nvPr/>
        </p:nvSpPr>
        <p:spPr>
          <a:xfrm>
            <a:off x="4077933" y="3928952"/>
            <a:ext cx="2147555" cy="1886615"/>
          </a:xfrm>
          <a:prstGeom prst="rect">
            <a:avLst/>
          </a:prstGeom>
          <a:solidFill>
            <a:srgbClr val="D9E6DC"/>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1" fontAlgn="base">
              <a:spcAft>
                <a:spcPts val="600"/>
              </a:spcAft>
            </a:pPr>
            <a:r>
              <a:rPr lang="zh-CN" altLang="en-US" sz="1400" smtClean="0">
                <a:solidFill>
                  <a:schemeClr val="tx1"/>
                </a:solidFill>
              </a:rPr>
              <a:t>集中于</a:t>
            </a:r>
            <a:r>
              <a:rPr lang="zh-CN" altLang="en-US" sz="1400" b="1" smtClean="0">
                <a:solidFill>
                  <a:schemeClr val="tx1"/>
                </a:solidFill>
              </a:rPr>
              <a:t>智力密集型</a:t>
            </a:r>
            <a:r>
              <a:rPr lang="zh-CN" altLang="en-US" sz="1400">
                <a:solidFill>
                  <a:schemeClr val="tx1"/>
                </a:solidFill>
              </a:rPr>
              <a:t>、</a:t>
            </a:r>
            <a:r>
              <a:rPr lang="zh-CN" altLang="en-US" sz="1400" smtClean="0">
                <a:solidFill>
                  <a:schemeClr val="tx1"/>
                </a:solidFill>
              </a:rPr>
              <a:t>高度依赖</a:t>
            </a:r>
            <a:r>
              <a:rPr lang="zh-CN" altLang="en-US" sz="1400">
                <a:solidFill>
                  <a:schemeClr val="tx1"/>
                </a:solidFill>
              </a:rPr>
              <a:t>于</a:t>
            </a:r>
            <a:r>
              <a:rPr lang="zh-CN" altLang="en-US" sz="1400" smtClean="0">
                <a:solidFill>
                  <a:schemeClr val="tx1"/>
                </a:solidFill>
              </a:rPr>
              <a:t>人的创造力</a:t>
            </a:r>
            <a:r>
              <a:rPr lang="zh-CN" altLang="en-US" sz="1400">
                <a:solidFill>
                  <a:schemeClr val="tx1"/>
                </a:solidFill>
              </a:rPr>
              <a:t>的行业，如金融、高科技、专业服务（咨询、律所等</a:t>
            </a:r>
            <a:r>
              <a:rPr lang="zh-CN" altLang="en-US" sz="1400" smtClean="0">
                <a:solidFill>
                  <a:schemeClr val="tx1"/>
                </a:solidFill>
              </a:rPr>
              <a:t>）</a:t>
            </a:r>
            <a:endParaRPr lang="en-US" altLang="zh-CN" sz="1400">
              <a:solidFill>
                <a:schemeClr val="tx1"/>
              </a:solidFill>
            </a:endParaRPr>
          </a:p>
        </p:txBody>
      </p:sp>
      <p:cxnSp>
        <p:nvCxnSpPr>
          <p:cNvPr id="26" name="Straight Connector 25"/>
          <p:cNvCxnSpPr/>
          <p:nvPr/>
        </p:nvCxnSpPr>
        <p:spPr>
          <a:xfrm>
            <a:off x="3902713" y="1204078"/>
            <a:ext cx="18714" cy="4680000"/>
          </a:xfrm>
          <a:prstGeom prst="line">
            <a:avLst/>
          </a:prstGeom>
          <a:ln>
            <a:solidFill>
              <a:schemeClr val="bg1">
                <a:lumMod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507396" y="2018326"/>
            <a:ext cx="8229601"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403155" y="3831463"/>
            <a:ext cx="8229601"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1625177" y="3928952"/>
            <a:ext cx="2129618" cy="1886616"/>
          </a:xfrm>
          <a:prstGeom prst="rect">
            <a:avLst/>
          </a:prstGeom>
          <a:solidFill>
            <a:schemeClr val="accent4">
              <a:lumMod val="20000"/>
              <a:lumOff val="8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Aft>
                <a:spcPts val="600"/>
              </a:spcAft>
            </a:pPr>
            <a:r>
              <a:rPr lang="zh-CN" altLang="en-US" sz="1400" b="1">
                <a:solidFill>
                  <a:schemeClr val="tx1"/>
                </a:solidFill>
              </a:rPr>
              <a:t>企业发展初期，</a:t>
            </a:r>
            <a:r>
              <a:rPr lang="zh-CN" altLang="en-US" sz="1400" smtClean="0">
                <a:solidFill>
                  <a:schemeClr val="tx1"/>
                </a:solidFill>
              </a:rPr>
              <a:t>往往所有权</a:t>
            </a:r>
            <a:r>
              <a:rPr lang="zh-CN" altLang="en-US" sz="1400">
                <a:solidFill>
                  <a:schemeClr val="tx1"/>
                </a:solidFill>
              </a:rPr>
              <a:t>与经营权</a:t>
            </a:r>
            <a:r>
              <a:rPr lang="zh-CN" altLang="en-US" sz="1400" smtClean="0">
                <a:solidFill>
                  <a:schemeClr val="tx1"/>
                </a:solidFill>
              </a:rPr>
              <a:t>统一于创业者</a:t>
            </a:r>
            <a:r>
              <a:rPr lang="en-US" altLang="zh-CN" sz="1400" smtClean="0">
                <a:solidFill>
                  <a:schemeClr val="tx1"/>
                </a:solidFill>
              </a:rPr>
              <a:t>/</a:t>
            </a:r>
            <a:r>
              <a:rPr lang="zh-CN" altLang="en-US" sz="1400" smtClean="0">
                <a:solidFill>
                  <a:schemeClr val="tx1"/>
                </a:solidFill>
              </a:rPr>
              <a:t>创始人</a:t>
            </a:r>
            <a:endParaRPr lang="en-US" altLang="zh-CN" sz="1400" smtClean="0">
              <a:solidFill>
                <a:schemeClr val="tx1"/>
              </a:solidFill>
            </a:endParaRPr>
          </a:p>
          <a:p>
            <a:pPr>
              <a:spcAft>
                <a:spcPts val="600"/>
              </a:spcAft>
            </a:pPr>
            <a:r>
              <a:rPr lang="zh-CN" altLang="en-US" sz="1400" b="1">
                <a:solidFill>
                  <a:schemeClr val="tx1"/>
                </a:solidFill>
              </a:rPr>
              <a:t>企业</a:t>
            </a:r>
            <a:r>
              <a:rPr lang="zh-CN" altLang="en-US" sz="1400" b="1" smtClean="0">
                <a:solidFill>
                  <a:schemeClr val="tx1"/>
                </a:solidFill>
              </a:rPr>
              <a:t>寻求</a:t>
            </a:r>
            <a:r>
              <a:rPr lang="zh-CN" altLang="en-US" sz="1400" b="1">
                <a:solidFill>
                  <a:schemeClr val="tx1"/>
                </a:solidFill>
              </a:rPr>
              <a:t>新增长点</a:t>
            </a:r>
            <a:r>
              <a:rPr lang="zh-CN" altLang="en-US" sz="1400" b="1" smtClean="0">
                <a:solidFill>
                  <a:schemeClr val="tx1"/>
                </a:solidFill>
              </a:rPr>
              <a:t>，进行二</a:t>
            </a:r>
            <a:r>
              <a:rPr lang="zh-CN" altLang="en-US" sz="1400" b="1">
                <a:solidFill>
                  <a:schemeClr val="tx1"/>
                </a:solidFill>
              </a:rPr>
              <a:t>次</a:t>
            </a:r>
            <a:r>
              <a:rPr lang="zh-CN" altLang="en-US" sz="1400" b="1" smtClean="0">
                <a:solidFill>
                  <a:schemeClr val="tx1"/>
                </a:solidFill>
              </a:rPr>
              <a:t>创业</a:t>
            </a:r>
            <a:r>
              <a:rPr lang="zh-CN" altLang="en-US" sz="1400" smtClean="0">
                <a:solidFill>
                  <a:schemeClr val="tx1"/>
                </a:solidFill>
              </a:rPr>
              <a:t>时，往往会考虑采纳合伙</a:t>
            </a:r>
            <a:r>
              <a:rPr lang="zh-CN" altLang="en-US" sz="1400">
                <a:solidFill>
                  <a:schemeClr val="tx1"/>
                </a:solidFill>
              </a:rPr>
              <a:t>人制（如出资入股新业务</a:t>
            </a:r>
            <a:r>
              <a:rPr lang="zh-CN" altLang="en-US" sz="1400" smtClean="0">
                <a:solidFill>
                  <a:schemeClr val="tx1"/>
                </a:solidFill>
              </a:rPr>
              <a:t>子公司等）</a:t>
            </a:r>
            <a:endParaRPr lang="zh-CN" altLang="en-US" sz="1400">
              <a:solidFill>
                <a:schemeClr val="tx1"/>
              </a:solidFill>
            </a:endParaRPr>
          </a:p>
        </p:txBody>
      </p:sp>
      <p:cxnSp>
        <p:nvCxnSpPr>
          <p:cNvPr id="37" name="Straight Connector 36"/>
          <p:cNvCxnSpPr/>
          <p:nvPr/>
        </p:nvCxnSpPr>
        <p:spPr>
          <a:xfrm flipH="1">
            <a:off x="6400502" y="1204078"/>
            <a:ext cx="0" cy="4680000"/>
          </a:xfrm>
          <a:prstGeom prst="line">
            <a:avLst/>
          </a:prstGeom>
          <a:ln>
            <a:solidFill>
              <a:schemeClr val="bg1">
                <a:lumMod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38" name="Pentagon 37"/>
          <p:cNvSpPr/>
          <p:nvPr/>
        </p:nvSpPr>
        <p:spPr>
          <a:xfrm>
            <a:off x="636339" y="2268202"/>
            <a:ext cx="738960" cy="1328387"/>
          </a:xfrm>
          <a:prstGeom prst="homePlate">
            <a:avLst>
              <a:gd name="adj" fmla="val 41286"/>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a:solidFill>
                  <a:schemeClr val="bg1"/>
                </a:solidFill>
              </a:rPr>
              <a:t>委托</a:t>
            </a:r>
            <a:r>
              <a:rPr lang="zh-CN" altLang="en-US" sz="1600" smtClean="0">
                <a:solidFill>
                  <a:schemeClr val="bg1"/>
                </a:solidFill>
              </a:rPr>
              <a:t>代理制</a:t>
            </a:r>
            <a:endParaRPr lang="zh-CN" altLang="en-US" sz="1600">
              <a:solidFill>
                <a:schemeClr val="bg1"/>
              </a:solidFill>
            </a:endParaRPr>
          </a:p>
        </p:txBody>
      </p:sp>
      <p:grpSp>
        <p:nvGrpSpPr>
          <p:cNvPr id="40" name="Group 39"/>
          <p:cNvGrpSpPr/>
          <p:nvPr/>
        </p:nvGrpSpPr>
        <p:grpSpPr>
          <a:xfrm>
            <a:off x="1950325" y="1252350"/>
            <a:ext cx="1667037" cy="650723"/>
            <a:chOff x="867902" y="1119042"/>
            <a:chExt cx="1667037" cy="650723"/>
          </a:xfrm>
        </p:grpSpPr>
        <p:sp>
          <p:nvSpPr>
            <p:cNvPr id="22" name="Pentagon 21"/>
            <p:cNvSpPr/>
            <p:nvPr/>
          </p:nvSpPr>
          <p:spPr>
            <a:xfrm rot="5400000">
              <a:off x="1335513" y="651431"/>
              <a:ext cx="650723" cy="1585946"/>
            </a:xfrm>
            <a:prstGeom prst="homePlate">
              <a:avLst>
                <a:gd name="adj" fmla="val 34166"/>
              </a:avLst>
            </a:prstGeom>
            <a:solidFill>
              <a:srgbClr val="7020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smtClean="0">
                <a:solidFill>
                  <a:schemeClr val="bg1"/>
                </a:solidFill>
                <a:latin typeface="Arial" pitchFamily="34" charset="0"/>
                <a:ea typeface="微软雅黑" panose="020b0503020204020204" pitchFamily="34" charset="-122"/>
                <a:cs typeface="Arial" pitchFamily="34" charset="0"/>
              </a:endParaRPr>
            </a:p>
          </p:txBody>
        </p:sp>
        <p:sp>
          <p:nvSpPr>
            <p:cNvPr id="39" name="TextBox 38"/>
            <p:cNvSpPr txBox="1"/>
            <p:nvPr/>
          </p:nvSpPr>
          <p:spPr>
            <a:xfrm>
              <a:off x="1144021" y="1198963"/>
              <a:ext cx="139091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chemeClr val="bg1"/>
                  </a:solidFill>
                </a:rPr>
                <a:t>发展阶段</a:t>
              </a:r>
              <a:endParaRPr lang="zh-CN" altLang="en-US" sz="1600" b="1">
                <a:solidFill>
                  <a:schemeClr val="bg1"/>
                </a:solidFill>
              </a:endParaRPr>
            </a:p>
          </p:txBody>
        </p:sp>
      </p:grpSp>
      <p:grpSp>
        <p:nvGrpSpPr>
          <p:cNvPr id="41" name="Group 40"/>
          <p:cNvGrpSpPr/>
          <p:nvPr/>
        </p:nvGrpSpPr>
        <p:grpSpPr>
          <a:xfrm>
            <a:off x="4398443" y="1244160"/>
            <a:ext cx="1697585" cy="650723"/>
            <a:chOff x="867902" y="1119042"/>
            <a:chExt cx="1697585" cy="650723"/>
          </a:xfrm>
        </p:grpSpPr>
        <p:sp>
          <p:nvSpPr>
            <p:cNvPr id="42" name="Pentagon 41"/>
            <p:cNvSpPr/>
            <p:nvPr/>
          </p:nvSpPr>
          <p:spPr>
            <a:xfrm rot="5400000">
              <a:off x="1335513" y="651431"/>
              <a:ext cx="650723" cy="1585946"/>
            </a:xfrm>
            <a:prstGeom prst="homePlate">
              <a:avLst>
                <a:gd name="adj" fmla="val 34166"/>
              </a:avLst>
            </a:prstGeom>
            <a:solidFill>
              <a:srgbClr val="7020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smtClean="0">
                <a:solidFill>
                  <a:schemeClr val="bg1"/>
                </a:solidFill>
                <a:latin typeface="Arial" pitchFamily="34" charset="0"/>
                <a:ea typeface="微软雅黑" panose="020b0503020204020204" pitchFamily="34" charset="-122"/>
                <a:cs typeface="Arial" pitchFamily="34" charset="0"/>
              </a:endParaRPr>
            </a:p>
          </p:txBody>
        </p:sp>
        <p:sp>
          <p:nvSpPr>
            <p:cNvPr id="43" name="TextBox 42"/>
            <p:cNvSpPr txBox="1"/>
            <p:nvPr/>
          </p:nvSpPr>
          <p:spPr>
            <a:xfrm>
              <a:off x="1174569" y="1228205"/>
              <a:ext cx="139091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chemeClr val="bg1"/>
                  </a:solidFill>
                </a:rPr>
                <a:t>行业分布</a:t>
              </a:r>
              <a:endParaRPr lang="zh-CN" altLang="en-US" sz="1600" b="1">
                <a:solidFill>
                  <a:schemeClr val="bg1"/>
                </a:solidFill>
              </a:endParaRPr>
            </a:p>
          </p:txBody>
        </p:sp>
      </p:grpSp>
      <p:grpSp>
        <p:nvGrpSpPr>
          <p:cNvPr id="44" name="Group 43"/>
          <p:cNvGrpSpPr/>
          <p:nvPr/>
        </p:nvGrpSpPr>
        <p:grpSpPr>
          <a:xfrm>
            <a:off x="6845556" y="1252351"/>
            <a:ext cx="1679880" cy="650723"/>
            <a:chOff x="867902" y="1119042"/>
            <a:chExt cx="1679880" cy="650723"/>
          </a:xfrm>
        </p:grpSpPr>
        <p:sp>
          <p:nvSpPr>
            <p:cNvPr id="45" name="Pentagon 44"/>
            <p:cNvSpPr/>
            <p:nvPr/>
          </p:nvSpPr>
          <p:spPr>
            <a:xfrm rot="5400000">
              <a:off x="1335513" y="651431"/>
              <a:ext cx="650723" cy="1585946"/>
            </a:xfrm>
            <a:prstGeom prst="homePlate">
              <a:avLst>
                <a:gd name="adj" fmla="val 34166"/>
              </a:avLst>
            </a:prstGeom>
            <a:solidFill>
              <a:srgbClr val="7020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smtClean="0">
                <a:solidFill>
                  <a:schemeClr val="bg1"/>
                </a:solidFill>
                <a:latin typeface="Arial" pitchFamily="34" charset="0"/>
                <a:ea typeface="微软雅黑" panose="020b0503020204020204" pitchFamily="34" charset="-122"/>
                <a:cs typeface="Arial" pitchFamily="34" charset="0"/>
              </a:endParaRPr>
            </a:p>
          </p:txBody>
        </p:sp>
        <p:sp>
          <p:nvSpPr>
            <p:cNvPr id="46" name="TextBox 38"/>
            <p:cNvSpPr txBox="1"/>
            <p:nvPr/>
          </p:nvSpPr>
          <p:spPr>
            <a:xfrm>
              <a:off x="1156864" y="1239817"/>
              <a:ext cx="139091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chemeClr val="bg1"/>
                  </a:solidFill>
                </a:rPr>
                <a:t>企业性质</a:t>
              </a:r>
              <a:endParaRPr lang="zh-CN" altLang="en-US" sz="1600" b="1">
                <a:solidFill>
                  <a:schemeClr val="bg1"/>
                </a:solidFill>
              </a:endParaRPr>
            </a:p>
          </p:txBody>
        </p:sp>
      </p:grpSp>
      <p:cxnSp>
        <p:nvCxnSpPr>
          <p:cNvPr id="47" name="Straight Connector 46"/>
          <p:cNvCxnSpPr/>
          <p:nvPr/>
        </p:nvCxnSpPr>
        <p:spPr>
          <a:xfrm flipH="1">
            <a:off x="1458550" y="1214040"/>
            <a:ext cx="0" cy="4680000"/>
          </a:xfrm>
          <a:prstGeom prst="line">
            <a:avLst/>
          </a:prstGeom>
          <a:ln>
            <a:solidFill>
              <a:schemeClr val="bg1">
                <a:lumMod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48" name="Pentagon 47"/>
          <p:cNvSpPr/>
          <p:nvPr/>
        </p:nvSpPr>
        <p:spPr>
          <a:xfrm>
            <a:off x="614443" y="4188097"/>
            <a:ext cx="738960" cy="1328387"/>
          </a:xfrm>
          <a:prstGeom prst="homePlate">
            <a:avLst>
              <a:gd name="adj" fmla="val 41286"/>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smtClean="0">
                <a:solidFill>
                  <a:schemeClr val="bg1"/>
                </a:solidFill>
              </a:rPr>
              <a:t>合伙制</a:t>
            </a:r>
            <a:endParaRPr lang="zh-CN" altLang="en-US" sz="1600">
              <a:solidFill>
                <a:schemeClr val="bg1"/>
              </a:solidFill>
            </a:endParaRPr>
          </a:p>
        </p:txBody>
      </p:sp>
      <p:sp>
        <p:nvSpPr>
          <p:cNvPr id="51" name="Rectangle 50"/>
          <p:cNvSpPr/>
          <p:nvPr/>
        </p:nvSpPr>
        <p:spPr>
          <a:xfrm>
            <a:off x="4077933" y="2159547"/>
            <a:ext cx="2147555" cy="1548000"/>
          </a:xfrm>
          <a:prstGeom prst="rect">
            <a:avLst/>
          </a:prstGeom>
          <a:solidFill>
            <a:srgbClr val="D9E6DC"/>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1" fontAlgn="base">
              <a:spcAft>
                <a:spcPts val="600"/>
              </a:spcAft>
            </a:pPr>
            <a:r>
              <a:rPr lang="zh-CN" altLang="en-US" sz="1400" smtClean="0">
                <a:solidFill>
                  <a:schemeClr val="tx1"/>
                </a:solidFill>
              </a:rPr>
              <a:t>集中于</a:t>
            </a:r>
            <a:r>
              <a:rPr lang="zh-CN" altLang="en-US" sz="1400" b="1" smtClean="0">
                <a:solidFill>
                  <a:schemeClr val="tx1"/>
                </a:solidFill>
              </a:rPr>
              <a:t>管理相对</a:t>
            </a:r>
            <a:r>
              <a:rPr lang="zh-CN" altLang="en-US" sz="1400" b="1">
                <a:solidFill>
                  <a:schemeClr val="tx1"/>
                </a:solidFill>
              </a:rPr>
              <a:t>成熟</a:t>
            </a:r>
            <a:r>
              <a:rPr lang="zh-CN" altLang="en-US" sz="1400" b="1" smtClean="0">
                <a:solidFill>
                  <a:schemeClr val="tx1"/>
                </a:solidFill>
              </a:rPr>
              <a:t>完善的行业</a:t>
            </a:r>
            <a:r>
              <a:rPr lang="zh-CN" altLang="en-US" sz="1400" smtClean="0">
                <a:solidFill>
                  <a:schemeClr val="tx1"/>
                </a:solidFill>
              </a:rPr>
              <a:t>，如大型</a:t>
            </a:r>
            <a:r>
              <a:rPr lang="zh-CN" altLang="en-US" sz="1400">
                <a:solidFill>
                  <a:schemeClr val="tx1"/>
                </a:solidFill>
              </a:rPr>
              <a:t>制造业、大型跨国机构</a:t>
            </a:r>
            <a:r>
              <a:rPr lang="zh-CN" altLang="en-US" sz="1400" smtClean="0">
                <a:solidFill>
                  <a:schemeClr val="tx1"/>
                </a:solidFill>
              </a:rPr>
              <a:t>，更加强调依赖</a:t>
            </a:r>
            <a:r>
              <a:rPr lang="zh-CN" altLang="en-US" sz="1400">
                <a:solidFill>
                  <a:schemeClr val="tx1"/>
                </a:solidFill>
              </a:rPr>
              <a:t>系统、平台的合力创造</a:t>
            </a:r>
            <a:r>
              <a:rPr lang="zh-CN" altLang="en-US" sz="1400" smtClean="0">
                <a:solidFill>
                  <a:schemeClr val="tx1"/>
                </a:solidFill>
              </a:rPr>
              <a:t>价值</a:t>
            </a:r>
            <a:endParaRPr lang="en-US" altLang="zh-CN" sz="1400">
              <a:solidFill>
                <a:schemeClr val="tx1"/>
              </a:solidFill>
            </a:endParaRPr>
          </a:p>
        </p:txBody>
      </p:sp>
      <p:sp>
        <p:nvSpPr>
          <p:cNvPr id="52" name="Rectangle 51"/>
          <p:cNvSpPr/>
          <p:nvPr/>
        </p:nvSpPr>
        <p:spPr>
          <a:xfrm>
            <a:off x="6574366" y="2159547"/>
            <a:ext cx="2147555" cy="1548000"/>
          </a:xfrm>
          <a:prstGeom prst="rect">
            <a:avLst/>
          </a:prstGeom>
          <a:solidFill>
            <a:srgbClr val="C8D7DF"/>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1" fontAlgn="base">
              <a:spcAft>
                <a:spcPts val="600"/>
              </a:spcAft>
            </a:pPr>
            <a:r>
              <a:rPr lang="zh-CN" altLang="en-US" sz="1400" b="1">
                <a:solidFill>
                  <a:schemeClr val="tx1"/>
                </a:solidFill>
              </a:rPr>
              <a:t>国有</a:t>
            </a:r>
            <a:r>
              <a:rPr lang="zh-CN" altLang="en-US" sz="1400" b="1" smtClean="0">
                <a:solidFill>
                  <a:schemeClr val="tx1"/>
                </a:solidFill>
              </a:rPr>
              <a:t>企业</a:t>
            </a:r>
            <a:r>
              <a:rPr lang="zh-CN" altLang="en-US" sz="1400" smtClean="0">
                <a:solidFill>
                  <a:schemeClr val="tx1"/>
                </a:solidFill>
              </a:rPr>
              <a:t>因其所有权、经营权的天然分离，因此委托</a:t>
            </a:r>
            <a:r>
              <a:rPr lang="zh-CN" altLang="en-US" sz="1400">
                <a:solidFill>
                  <a:schemeClr val="tx1"/>
                </a:solidFill>
              </a:rPr>
              <a:t>代理</a:t>
            </a:r>
            <a:r>
              <a:rPr lang="zh-CN" altLang="en-US" sz="1400" smtClean="0">
                <a:solidFill>
                  <a:schemeClr val="tx1"/>
                </a:solidFill>
              </a:rPr>
              <a:t>问题一直存在，</a:t>
            </a:r>
            <a:r>
              <a:rPr lang="zh-CN" altLang="en-US" sz="1400">
                <a:solidFill>
                  <a:schemeClr val="tx1"/>
                </a:solidFill>
              </a:rPr>
              <a:t>同时国有资产</a:t>
            </a:r>
            <a:r>
              <a:rPr lang="zh-CN" altLang="en-US" sz="1400" smtClean="0">
                <a:solidFill>
                  <a:schemeClr val="tx1"/>
                </a:solidFill>
              </a:rPr>
              <a:t>转让难度大，较难采用合伙制</a:t>
            </a:r>
            <a:endParaRPr lang="en-US" altLang="zh-CN" sz="1400">
              <a:solidFill>
                <a:schemeClr val="tx1"/>
              </a:solidFill>
            </a:endParaRPr>
          </a:p>
        </p:txBody>
      </p:sp>
      <p:sp>
        <p:nvSpPr>
          <p:cNvPr id="53" name="Rectangle 52"/>
          <p:cNvSpPr/>
          <p:nvPr/>
        </p:nvSpPr>
        <p:spPr>
          <a:xfrm>
            <a:off x="6574366" y="3928952"/>
            <a:ext cx="2147555" cy="1886616"/>
          </a:xfrm>
          <a:prstGeom prst="rect">
            <a:avLst/>
          </a:prstGeom>
          <a:solidFill>
            <a:srgbClr val="C8D7DF"/>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1" fontAlgn="base">
              <a:spcAft>
                <a:spcPts val="600"/>
              </a:spcAft>
            </a:pPr>
            <a:r>
              <a:rPr lang="zh-CN" altLang="en-US" sz="1400" b="1">
                <a:solidFill>
                  <a:schemeClr val="tx1"/>
                </a:solidFill>
              </a:rPr>
              <a:t>民营</a:t>
            </a:r>
            <a:r>
              <a:rPr lang="zh-CN" altLang="en-US" sz="1400" b="1" smtClean="0">
                <a:solidFill>
                  <a:schemeClr val="tx1"/>
                </a:solidFill>
              </a:rPr>
              <a:t>企业</a:t>
            </a:r>
            <a:r>
              <a:rPr lang="zh-CN" altLang="en-US" sz="1400" smtClean="0">
                <a:solidFill>
                  <a:schemeClr val="tx1"/>
                </a:solidFill>
              </a:rPr>
              <a:t>相对更为</a:t>
            </a:r>
            <a:r>
              <a:rPr lang="zh-CN" altLang="en-US" sz="1400">
                <a:solidFill>
                  <a:schemeClr val="tx1"/>
                </a:solidFill>
              </a:rPr>
              <a:t>灵活</a:t>
            </a:r>
            <a:r>
              <a:rPr lang="zh-CN" altLang="en-US" sz="1400" smtClean="0">
                <a:solidFill>
                  <a:schemeClr val="tx1"/>
                </a:solidFill>
              </a:rPr>
              <a:t>，一些民营企业会选择引入</a:t>
            </a:r>
            <a:r>
              <a:rPr lang="zh-CN" altLang="en-US" sz="1400">
                <a:solidFill>
                  <a:schemeClr val="tx1"/>
                </a:solidFill>
              </a:rPr>
              <a:t>核心人才持股，并让其参与重点战略</a:t>
            </a:r>
            <a:r>
              <a:rPr lang="en-US" altLang="zh-CN" sz="1400">
                <a:solidFill>
                  <a:schemeClr val="tx1"/>
                </a:solidFill>
              </a:rPr>
              <a:t>/</a:t>
            </a:r>
            <a:r>
              <a:rPr lang="zh-CN" altLang="en-US" sz="1400">
                <a:solidFill>
                  <a:schemeClr val="tx1"/>
                </a:solidFill>
              </a:rPr>
              <a:t>经营决策，成为</a:t>
            </a:r>
            <a:r>
              <a:rPr lang="zh-CN" altLang="en-US" sz="1400" smtClean="0">
                <a:solidFill>
                  <a:schemeClr val="tx1"/>
                </a:solidFill>
              </a:rPr>
              <a:t>合伙人</a:t>
            </a:r>
            <a:endParaRPr lang="en-US" altLang="zh-CN" sz="1400">
              <a:solidFill>
                <a:schemeClr val="tx1"/>
              </a:solidFill>
            </a:endParaRPr>
          </a:p>
        </p:txBody>
      </p:sp>
    </p:spTree>
    <p:extLst>
      <p:ext uri="{BB962C8B-B14F-4D97-AF65-F5344CB8AC3E}">
        <p14:creationId xmlns:p14="http://schemas.microsoft.com/office/powerpoint/2010/main" val="221667744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Rectangle 35"/>
          <p:cNvSpPr/>
          <p:nvPr/>
        </p:nvSpPr>
        <p:spPr>
          <a:xfrm>
            <a:off x="352556" y="2021255"/>
            <a:ext cx="8523028" cy="3318594"/>
          </a:xfrm>
          <a:prstGeom prst="rect">
            <a:avLst/>
          </a:prstGeom>
          <a:no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Title 1"/>
          <p:cNvSpPr>
            <a:spLocks noGrp="1"/>
          </p:cNvSpPr>
          <p:nvPr>
            <p:ph type="title"/>
          </p:nvPr>
        </p:nvSpPr>
        <p:spPr/>
        <p:txBody>
          <a:bodyPr/>
          <a:lstStyle/>
          <a:p>
            <a:r>
              <a:rPr lang="zh-CN" altLang="en-US" smtClean="0"/>
              <a:t>委托代理制与合伙制在权利诉求与股权获取模式上的差异</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22</a:t>
            </a:fld>
            <a:endParaRPr lang="en-US"/>
          </a:p>
        </p:txBody>
      </p:sp>
      <p:sp>
        <p:nvSpPr>
          <p:cNvPr id="7" name="Rectangle 6"/>
          <p:cNvSpPr/>
          <p:nvPr/>
        </p:nvSpPr>
        <p:spPr>
          <a:xfrm>
            <a:off x="498143" y="3382018"/>
            <a:ext cx="1895433" cy="64545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spcBef>
                <a:spcPct val="0"/>
              </a:spcBef>
            </a:pPr>
            <a:r>
              <a:rPr lang="zh-CN" altLang="en-US" sz="1600" b="1">
                <a:solidFill>
                  <a:schemeClr val="bg1"/>
                </a:solidFill>
              </a:rPr>
              <a:t>是否</a:t>
            </a:r>
            <a:r>
              <a:rPr lang="zh-CN" altLang="en-US" sz="1600" b="1" smtClean="0">
                <a:solidFill>
                  <a:schemeClr val="bg1"/>
                </a:solidFill>
              </a:rPr>
              <a:t>对</a:t>
            </a:r>
            <a:r>
              <a:rPr lang="zh-CN" altLang="en-US" sz="1600" b="1" u="sng">
                <a:solidFill>
                  <a:schemeClr val="bg1"/>
                </a:solidFill>
              </a:rPr>
              <a:t>企业</a:t>
            </a:r>
            <a:r>
              <a:rPr lang="zh-CN" altLang="en-US" sz="1600" b="1" u="sng" smtClean="0">
                <a:solidFill>
                  <a:schemeClr val="bg1"/>
                </a:solidFill>
              </a:rPr>
              <a:t>决策</a:t>
            </a:r>
            <a:r>
              <a:rPr lang="zh-CN" altLang="en-US" sz="1600" b="1" u="sng">
                <a:solidFill>
                  <a:schemeClr val="bg1"/>
                </a:solidFill>
              </a:rPr>
              <a:t>权</a:t>
            </a:r>
            <a:r>
              <a:rPr lang="zh-CN" altLang="en-US" sz="1600" b="1" smtClean="0">
                <a:solidFill>
                  <a:schemeClr val="bg1"/>
                </a:solidFill>
              </a:rPr>
              <a:t>有</a:t>
            </a:r>
            <a:r>
              <a:rPr lang="zh-CN" altLang="en-US" sz="1600" b="1">
                <a:solidFill>
                  <a:schemeClr val="bg1"/>
                </a:solidFill>
              </a:rPr>
              <a:t>明确</a:t>
            </a:r>
            <a:r>
              <a:rPr lang="zh-CN" altLang="en-US" sz="1600" b="1" smtClean="0">
                <a:solidFill>
                  <a:schemeClr val="bg1"/>
                </a:solidFill>
              </a:rPr>
              <a:t>要求</a:t>
            </a:r>
            <a:endParaRPr lang="zh-CN" altLang="en-US" sz="1600" b="1">
              <a:solidFill>
                <a:schemeClr val="bg1"/>
              </a:solidFill>
            </a:endParaRPr>
          </a:p>
        </p:txBody>
      </p:sp>
      <p:sp>
        <p:nvSpPr>
          <p:cNvPr id="8" name="Rectangle 7"/>
          <p:cNvSpPr/>
          <p:nvPr/>
        </p:nvSpPr>
        <p:spPr>
          <a:xfrm>
            <a:off x="3110376" y="2425076"/>
            <a:ext cx="432000" cy="43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t>是</a:t>
            </a:r>
            <a:endParaRPr lang="zh-CN" altLang="en-US" b="1"/>
          </a:p>
        </p:txBody>
      </p:sp>
      <p:sp>
        <p:nvSpPr>
          <p:cNvPr id="9" name="Rectangle 8"/>
          <p:cNvSpPr/>
          <p:nvPr/>
        </p:nvSpPr>
        <p:spPr>
          <a:xfrm>
            <a:off x="3110376" y="4473128"/>
            <a:ext cx="432000" cy="43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否</a:t>
            </a:r>
          </a:p>
        </p:txBody>
      </p:sp>
      <p:cxnSp>
        <p:nvCxnSpPr>
          <p:cNvPr id="11" name="Elbow Connector 10"/>
          <p:cNvCxnSpPr>
            <a:stCxn id="7" idx="3"/>
            <a:endCxn id="8" idx="1"/>
          </p:cNvCxnSpPr>
          <p:nvPr/>
        </p:nvCxnSpPr>
        <p:spPr>
          <a:xfrm flipV="1">
            <a:off x="2393576" y="2641076"/>
            <a:ext cx="716800" cy="1063671"/>
          </a:xfrm>
          <a:prstGeom prst="bentConnector3">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3" name="Elbow Connector 12"/>
          <p:cNvCxnSpPr>
            <a:stCxn id="7" idx="3"/>
            <a:endCxn id="9" idx="1"/>
          </p:cNvCxnSpPr>
          <p:nvPr/>
        </p:nvCxnSpPr>
        <p:spPr>
          <a:xfrm>
            <a:off x="2393576" y="3704747"/>
            <a:ext cx="716800" cy="984381"/>
          </a:xfrm>
          <a:prstGeom prst="bentConnector3">
            <a:avLst>
              <a:gd name="adj1" fmla="val 50000"/>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4" name="Plus 13"/>
          <p:cNvSpPr/>
          <p:nvPr/>
        </p:nvSpPr>
        <p:spPr>
          <a:xfrm>
            <a:off x="3706833" y="2401347"/>
            <a:ext cx="540000" cy="540000"/>
          </a:xfrm>
          <a:prstGeom prst="mathPlus">
            <a:avLst/>
          </a:prstGeom>
          <a:solidFill>
            <a:srgbClr val="D8D7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Rectangle 146"/>
          <p:cNvSpPr/>
          <p:nvPr/>
        </p:nvSpPr>
        <p:spPr bwMode="auto">
          <a:xfrm>
            <a:off x="4614070" y="2159812"/>
            <a:ext cx="1308928" cy="493028"/>
          </a:xfrm>
          <a:prstGeom prst="rect">
            <a:avLst/>
          </a:prstGeom>
          <a:ln>
            <a:noFill/>
          </a:ln>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bg1"/>
                </a:solidFill>
              </a:rPr>
              <a:t>出资入股</a:t>
            </a:r>
          </a:p>
        </p:txBody>
      </p:sp>
      <p:sp>
        <p:nvSpPr>
          <p:cNvPr id="16" name="Rectangle 146"/>
          <p:cNvSpPr/>
          <p:nvPr/>
        </p:nvSpPr>
        <p:spPr bwMode="auto">
          <a:xfrm>
            <a:off x="4614070" y="4713468"/>
            <a:ext cx="1308928" cy="493028"/>
          </a:xfrm>
          <a:prstGeom prst="rect">
            <a:avLst/>
          </a:prstGeom>
          <a:ln>
            <a:noFill/>
          </a:ln>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rPr>
              <a:t>股权激励</a:t>
            </a:r>
            <a:endParaRPr lang="zh-CN" altLang="en-US" sz="1400" b="1">
              <a:solidFill>
                <a:schemeClr val="bg1"/>
              </a:solidFill>
            </a:endParaRPr>
          </a:p>
        </p:txBody>
      </p:sp>
      <p:sp>
        <p:nvSpPr>
          <p:cNvPr id="17" name="Plus 16"/>
          <p:cNvSpPr/>
          <p:nvPr/>
        </p:nvSpPr>
        <p:spPr>
          <a:xfrm>
            <a:off x="3671248" y="4426962"/>
            <a:ext cx="540000" cy="540000"/>
          </a:xfrm>
          <a:prstGeom prst="mathPlus">
            <a:avLst/>
          </a:prstGeom>
          <a:solidFill>
            <a:srgbClr val="D8D7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p:cNvSpPr/>
          <p:nvPr/>
        </p:nvSpPr>
        <p:spPr>
          <a:xfrm>
            <a:off x="6959660" y="2160219"/>
            <a:ext cx="1727010" cy="98415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倾向于</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合伙制</a:t>
            </a:r>
            <a:endParaRPr lang="zh-CN" altLang="en-US">
              <a:latin typeface="微软雅黑" panose="020b0503020204020204" pitchFamily="34" charset="-122"/>
              <a:ea typeface="微软雅黑" panose="020b0503020204020204" pitchFamily="34" charset="-122"/>
            </a:endParaRPr>
          </a:p>
        </p:txBody>
      </p:sp>
      <p:sp>
        <p:nvSpPr>
          <p:cNvPr id="19" name="Rectangle 18"/>
          <p:cNvSpPr/>
          <p:nvPr/>
        </p:nvSpPr>
        <p:spPr>
          <a:xfrm>
            <a:off x="6959660" y="4190403"/>
            <a:ext cx="1727010" cy="982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倾向于</a:t>
            </a:r>
            <a:endParaRPr lang="en-US" altLang="zh-CN" smtClean="0">
              <a:latin typeface="微软雅黑" panose="020b0503020204020204" pitchFamily="34" charset="-122"/>
              <a:ea typeface="微软雅黑" panose="020b0503020204020204" pitchFamily="34" charset="-122"/>
            </a:endParaRPr>
          </a:p>
          <a:p>
            <a:pPr algn="ctr"/>
            <a:r>
              <a:rPr lang="zh-CN" altLang="en-US" smtClean="0">
                <a:latin typeface="微软雅黑" panose="020b0503020204020204" pitchFamily="34" charset="-122"/>
                <a:ea typeface="微软雅黑" panose="020b0503020204020204" pitchFamily="34" charset="-122"/>
              </a:rPr>
              <a:t>委托代理制</a:t>
            </a:r>
            <a:endParaRPr lang="zh-CN" altLang="en-US">
              <a:latin typeface="微软雅黑" panose="020b0503020204020204" pitchFamily="34" charset="-122"/>
              <a:ea typeface="微软雅黑" panose="020b0503020204020204" pitchFamily="34" charset="-122"/>
            </a:endParaRPr>
          </a:p>
        </p:txBody>
      </p:sp>
      <p:sp>
        <p:nvSpPr>
          <p:cNvPr id="22" name="Rectangle 21"/>
          <p:cNvSpPr/>
          <p:nvPr/>
        </p:nvSpPr>
        <p:spPr>
          <a:xfrm>
            <a:off x="4246833" y="2657350"/>
            <a:ext cx="2100435" cy="83099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buClr>
                <a:schemeClr val="tx1"/>
              </a:buClr>
              <a:buSzTx/>
            </a:pPr>
            <a:r>
              <a:rPr lang="zh-CN" altLang="en-US" sz="1600" b="1"/>
              <a:t>作为股东参与对即期剩余利润分配和未来价值分享</a:t>
            </a:r>
          </a:p>
        </p:txBody>
      </p:sp>
      <p:sp>
        <p:nvSpPr>
          <p:cNvPr id="24" name="Rectangle 23"/>
          <p:cNvSpPr/>
          <p:nvPr/>
        </p:nvSpPr>
        <p:spPr>
          <a:xfrm>
            <a:off x="4327368" y="4112187"/>
            <a:ext cx="2019900" cy="58477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t>未选择以市价入股</a:t>
            </a:r>
            <a:r>
              <a:rPr lang="en-US" altLang="zh-CN" sz="1600" b="1" smtClean="0"/>
              <a:t>/</a:t>
            </a:r>
            <a:r>
              <a:rPr lang="zh-CN" altLang="en-US" sz="1600" b="1" smtClean="0"/>
              <a:t>将股份作为薪酬发放</a:t>
            </a:r>
            <a:endParaRPr lang="zh-CN" altLang="en-US" sz="1600"/>
          </a:p>
        </p:txBody>
      </p:sp>
      <p:sp>
        <p:nvSpPr>
          <p:cNvPr id="29" name="Right Arrow 28"/>
          <p:cNvSpPr/>
          <p:nvPr/>
        </p:nvSpPr>
        <p:spPr>
          <a:xfrm>
            <a:off x="6360379" y="2351205"/>
            <a:ext cx="511164" cy="593360"/>
          </a:xfrm>
          <a:prstGeom prst="rightArrow">
            <a:avLst/>
          </a:prstGeom>
          <a:solidFill>
            <a:schemeClr val="accent2"/>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Right Arrow 29"/>
          <p:cNvSpPr/>
          <p:nvPr/>
        </p:nvSpPr>
        <p:spPr>
          <a:xfrm>
            <a:off x="6360379" y="4357186"/>
            <a:ext cx="511164" cy="593360"/>
          </a:xfrm>
          <a:prstGeom prst="rightArrow">
            <a:avLst/>
          </a:prstGeom>
          <a:solidFill>
            <a:schemeClr val="accent3"/>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TextBox 30"/>
          <p:cNvSpPr txBox="1"/>
          <p:nvPr/>
        </p:nvSpPr>
        <p:spPr>
          <a:xfrm>
            <a:off x="457199" y="5819290"/>
            <a:ext cx="8188527"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smtClean="0"/>
              <a:t>注：本文所指股权激励主要指股票期权、限制性股票、有一定折价的入股计划</a:t>
            </a:r>
            <a:endParaRPr lang="zh-CN" altLang="en-US" sz="1200" b="1"/>
          </a:p>
        </p:txBody>
      </p:sp>
      <p:sp>
        <p:nvSpPr>
          <p:cNvPr id="33" name="Rectangle 146"/>
          <p:cNvSpPr/>
          <p:nvPr/>
        </p:nvSpPr>
        <p:spPr bwMode="auto">
          <a:xfrm>
            <a:off x="334367" y="1413152"/>
            <a:ext cx="3336881" cy="412776"/>
          </a:xfrm>
          <a:prstGeom prst="rect">
            <a:avLst/>
          </a:prstGeom>
          <a:solidFill>
            <a:schemeClr val="accent6">
              <a:lumMod val="60000"/>
              <a:lumOff val="40000"/>
            </a:schemeClr>
          </a:solidFill>
          <a:ln>
            <a:noFill/>
          </a:ln>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rPr>
              <a:t>合伙人权利要求情形</a:t>
            </a:r>
            <a:endParaRPr lang="zh-CN" altLang="en-US" sz="1400" b="1">
              <a:solidFill>
                <a:schemeClr val="bg1"/>
              </a:solidFill>
            </a:endParaRPr>
          </a:p>
        </p:txBody>
      </p:sp>
      <p:sp>
        <p:nvSpPr>
          <p:cNvPr id="34" name="Rectangle 146"/>
          <p:cNvSpPr/>
          <p:nvPr/>
        </p:nvSpPr>
        <p:spPr bwMode="auto">
          <a:xfrm>
            <a:off x="4225953" y="1413152"/>
            <a:ext cx="1968052" cy="412776"/>
          </a:xfrm>
          <a:prstGeom prst="rect">
            <a:avLst/>
          </a:prstGeom>
          <a:solidFill>
            <a:schemeClr val="accent6">
              <a:lumMod val="60000"/>
              <a:lumOff val="40000"/>
            </a:schemeClr>
          </a:solidFill>
          <a:ln>
            <a:noFill/>
          </a:ln>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rPr>
              <a:t>股权获取模式</a:t>
            </a:r>
            <a:endParaRPr lang="zh-CN" altLang="en-US" sz="1400" b="1">
              <a:solidFill>
                <a:schemeClr val="bg1"/>
              </a:solidFill>
            </a:endParaRPr>
          </a:p>
        </p:txBody>
      </p:sp>
      <p:sp>
        <p:nvSpPr>
          <p:cNvPr id="35" name="Rectangle 146"/>
          <p:cNvSpPr/>
          <p:nvPr/>
        </p:nvSpPr>
        <p:spPr bwMode="auto">
          <a:xfrm>
            <a:off x="6871542" y="1413152"/>
            <a:ext cx="1985853" cy="412776"/>
          </a:xfrm>
          <a:prstGeom prst="rect">
            <a:avLst/>
          </a:prstGeom>
          <a:solidFill>
            <a:schemeClr val="accent6">
              <a:lumMod val="60000"/>
              <a:lumOff val="40000"/>
            </a:schemeClr>
          </a:solidFill>
          <a:ln>
            <a:noFill/>
          </a:ln>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rPr>
              <a:t>宏观模式倾向判断</a:t>
            </a:r>
            <a:endParaRPr lang="zh-CN" altLang="en-US" sz="1400" b="1">
              <a:solidFill>
                <a:schemeClr val="bg1"/>
              </a:solidFill>
            </a:endParaRPr>
          </a:p>
        </p:txBody>
      </p:sp>
    </p:spTree>
    <p:extLst>
      <p:ext uri="{BB962C8B-B14F-4D97-AF65-F5344CB8AC3E}">
        <p14:creationId xmlns:p14="http://schemas.microsoft.com/office/powerpoint/2010/main" val="1429002526"/>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宏观模式对比标的：海尔人单酬</a:t>
            </a:r>
            <a:r>
              <a:rPr lang="zh-CN" altLang="en-US" smtClean="0"/>
              <a:t>模式</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23</a:t>
            </a:fld>
            <a:endParaRPr lang="en-US"/>
          </a:p>
        </p:txBody>
      </p:sp>
      <p:sp>
        <p:nvSpPr>
          <p:cNvPr id="5" name="Text Placeholder 4"/>
          <p:cNvSpPr>
            <a:spLocks noGrp="1"/>
          </p:cNvSpPr>
          <p:nvPr>
            <p:ph type="body" sz="quarter" idx="13"/>
          </p:nvPr>
        </p:nvSpPr>
        <p:spPr/>
        <p:txBody>
          <a:bodyPr/>
          <a:lstStyle/>
          <a:p>
            <a:r>
              <a:rPr lang="zh-CN" altLang="en-US" smtClean="0"/>
              <a:t>对人单酬模式的理解</a:t>
            </a:r>
            <a:endParaRPr lang="zh-CN" altLang="en-US"/>
          </a:p>
        </p:txBody>
      </p:sp>
      <p:sp>
        <p:nvSpPr>
          <p:cNvPr id="26" name="Rectangle 25"/>
          <p:cNvSpPr/>
          <p:nvPr/>
        </p:nvSpPr>
        <p:spPr>
          <a:xfrm>
            <a:off x="3932755" y="1709088"/>
            <a:ext cx="2026920" cy="720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3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chemeClr val="tx1"/>
                </a:solidFill>
              </a:rPr>
              <a:t>是员工，也是创客、小微主、平台主</a:t>
            </a:r>
            <a:endParaRPr lang="zh-CN" altLang="en-US" sz="1400">
              <a:solidFill>
                <a:schemeClr val="tx1"/>
              </a:solidFill>
            </a:endParaRPr>
          </a:p>
        </p:txBody>
      </p:sp>
      <p:sp>
        <p:nvSpPr>
          <p:cNvPr id="27" name="Oval 26"/>
          <p:cNvSpPr/>
          <p:nvPr/>
        </p:nvSpPr>
        <p:spPr>
          <a:xfrm>
            <a:off x="3572754" y="1709088"/>
            <a:ext cx="720000" cy="7200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人</a:t>
            </a:r>
            <a:endParaRPr lang="zh-CN" altLang="en-US" sz="1600" b="1"/>
          </a:p>
        </p:txBody>
      </p:sp>
      <p:sp>
        <p:nvSpPr>
          <p:cNvPr id="42" name="Rectangle 41"/>
          <p:cNvSpPr/>
          <p:nvPr/>
        </p:nvSpPr>
        <p:spPr>
          <a:xfrm>
            <a:off x="2210890" y="3567161"/>
            <a:ext cx="1584000" cy="720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3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chemeClr val="tx1"/>
                </a:solidFill>
              </a:rPr>
              <a:t>用户需求</a:t>
            </a:r>
            <a:endParaRPr lang="en-US" altLang="zh-CN" sz="1400" smtClean="0">
              <a:solidFill>
                <a:schemeClr val="tx1"/>
              </a:solidFill>
            </a:endParaRPr>
          </a:p>
          <a:p>
            <a:r>
              <a:rPr lang="zh-CN" altLang="en-US" sz="1400" smtClean="0">
                <a:solidFill>
                  <a:schemeClr val="tx1"/>
                </a:solidFill>
              </a:rPr>
              <a:t>（包括内部及外部用户）</a:t>
            </a:r>
            <a:endParaRPr lang="zh-CN" altLang="en-US" sz="1400">
              <a:solidFill>
                <a:schemeClr val="tx1"/>
              </a:solidFill>
            </a:endParaRPr>
          </a:p>
        </p:txBody>
      </p:sp>
      <p:sp>
        <p:nvSpPr>
          <p:cNvPr id="43" name="Oval 42"/>
          <p:cNvSpPr/>
          <p:nvPr/>
        </p:nvSpPr>
        <p:spPr>
          <a:xfrm>
            <a:off x="1850889" y="3567161"/>
            <a:ext cx="720000" cy="7200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单</a:t>
            </a:r>
            <a:endParaRPr lang="zh-CN" altLang="en-US" sz="1600" b="1"/>
          </a:p>
        </p:txBody>
      </p:sp>
      <p:sp>
        <p:nvSpPr>
          <p:cNvPr id="44" name="Rectangle 43"/>
          <p:cNvSpPr/>
          <p:nvPr/>
        </p:nvSpPr>
        <p:spPr>
          <a:xfrm>
            <a:off x="5710331" y="3567161"/>
            <a:ext cx="1584000" cy="720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3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solidFill>
                  <a:schemeClr val="tx1"/>
                </a:solidFill>
              </a:rPr>
              <a:t>经济报酬</a:t>
            </a:r>
            <a:endParaRPr lang="zh-CN" altLang="en-US" sz="1400">
              <a:solidFill>
                <a:schemeClr val="tx1"/>
              </a:solidFill>
            </a:endParaRPr>
          </a:p>
        </p:txBody>
      </p:sp>
      <p:sp>
        <p:nvSpPr>
          <p:cNvPr id="45" name="Oval 44"/>
          <p:cNvSpPr/>
          <p:nvPr/>
        </p:nvSpPr>
        <p:spPr>
          <a:xfrm>
            <a:off x="5350330" y="3567161"/>
            <a:ext cx="720000" cy="720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tx1"/>
                </a:solidFill>
              </a:rPr>
              <a:t>酬</a:t>
            </a:r>
            <a:endParaRPr lang="zh-CN" altLang="en-US" sz="1600" b="1">
              <a:solidFill>
                <a:schemeClr val="tx1"/>
              </a:solidFill>
            </a:endParaRPr>
          </a:p>
        </p:txBody>
      </p:sp>
      <p:sp>
        <p:nvSpPr>
          <p:cNvPr id="46" name="Content Placeholder 5"/>
          <p:cNvSpPr>
            <a:spLocks noGrp="1"/>
          </p:cNvSpPr>
          <p:nvPr>
            <p:ph idx="1"/>
          </p:nvPr>
        </p:nvSpPr>
        <p:spPr>
          <a:xfrm>
            <a:off x="448450" y="1845525"/>
            <a:ext cx="2429923" cy="1198491"/>
          </a:xfrm>
        </p:spPr>
        <p:txBody>
          <a:bodyPr vert="horz" lIns="0" tIns="0" rIns="0" bIns="0" rtlCol="0">
            <a:noAutofit/>
          </a:bodyPr>
          <a:lstStyle/>
          <a:p>
            <a:pPr lvl="2">
              <a:spcAft>
                <a:spcPts val="600"/>
              </a:spcAft>
              <a:buSzPct val="60000"/>
              <a:buChar char="l"/>
            </a:pPr>
            <a:r>
              <a:rPr lang="zh-CN" altLang="en-US"/>
              <a:t>人单合一：将</a:t>
            </a:r>
            <a:r>
              <a:rPr lang="zh-CN" altLang="zh-CN"/>
              <a:t>每一个员工跟每一个用户需求连在一起</a:t>
            </a:r>
            <a:r>
              <a:rPr lang="zh-CN" altLang="en-US"/>
              <a:t>，高效</a:t>
            </a:r>
            <a:r>
              <a:rPr lang="zh-CN" altLang="en-US" smtClean="0"/>
              <a:t>匹配</a:t>
            </a:r>
            <a:endParaRPr lang="en-US" altLang="zh-CN" smtClean="0"/>
          </a:p>
          <a:p>
            <a:pPr lvl="2">
              <a:spcAft>
                <a:spcPts val="600"/>
              </a:spcAft>
              <a:buSzPct val="60000"/>
              <a:buChar char="l"/>
            </a:pPr>
            <a:r>
              <a:rPr lang="zh-CN" altLang="en-US"/>
              <a:t>按单</a:t>
            </a:r>
            <a:r>
              <a:rPr lang="zh-CN" altLang="en-US" smtClean="0"/>
              <a:t>聚散：按用户需求调整组织架构与人员岗位</a:t>
            </a:r>
            <a:endParaRPr lang="en-US" altLang="zh-CN"/>
          </a:p>
        </p:txBody>
      </p:sp>
      <p:sp>
        <p:nvSpPr>
          <p:cNvPr id="28" name="Left-Right Arrow 27"/>
          <p:cNvSpPr/>
          <p:nvPr/>
        </p:nvSpPr>
        <p:spPr>
          <a:xfrm rot="18748423">
            <a:off x="2385982" y="2544445"/>
            <a:ext cx="1276387" cy="783772"/>
          </a:xfrm>
          <a:prstGeom prst="leftRightArrow">
            <a:avLst>
              <a:gd name="adj1" fmla="val 54256"/>
              <a:gd name="adj2" fmla="val 36741"/>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9" name="Right Arrow 28"/>
          <p:cNvSpPr/>
          <p:nvPr/>
        </p:nvSpPr>
        <p:spPr>
          <a:xfrm>
            <a:off x="3932755" y="3598617"/>
            <a:ext cx="1308717" cy="688544"/>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9" name="Content Placeholder 5"/>
          <p:cNvSpPr txBox="1"/>
          <p:nvPr/>
        </p:nvSpPr>
        <p:spPr>
          <a:xfrm>
            <a:off x="2887121" y="4481556"/>
            <a:ext cx="3619499" cy="975134"/>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2">
              <a:spcAft>
                <a:spcPts val="600"/>
              </a:spcAft>
              <a:buSzPct val="60000"/>
              <a:buFont typeface="Wingdings" pitchFamily="2" charset="2"/>
              <a:buChar char="l"/>
            </a:pPr>
            <a:r>
              <a:rPr lang="zh-CN" altLang="zh-CN" smtClean="0"/>
              <a:t>按</a:t>
            </a:r>
            <a:r>
              <a:rPr lang="zh-CN" altLang="zh-CN"/>
              <a:t>单的</a:t>
            </a:r>
            <a:r>
              <a:rPr lang="zh-CN" altLang="zh-CN" smtClean="0"/>
              <a:t>价值</a:t>
            </a:r>
            <a:r>
              <a:rPr lang="zh-CN" altLang="en-US" smtClean="0"/>
              <a:t>（创造的用户价值）</a:t>
            </a:r>
            <a:r>
              <a:rPr lang="zh-CN" altLang="zh-CN" smtClean="0"/>
              <a:t>付</a:t>
            </a:r>
            <a:r>
              <a:rPr lang="zh-CN" altLang="zh-CN"/>
              <a:t>薪</a:t>
            </a:r>
            <a:r>
              <a:rPr lang="zh-CN" altLang="en-US" smtClean="0"/>
              <a:t>：</a:t>
            </a:r>
            <a:br>
              <a:rPr lang="en-US" altLang="zh-CN" smtClean="0"/>
            </a:br>
            <a:r>
              <a:rPr lang="zh-CN" altLang="en-US" smtClean="0"/>
              <a:t>人工成本</a:t>
            </a:r>
            <a:r>
              <a:rPr lang="en-US" altLang="zh-CN" smtClean="0"/>
              <a:t>=</a:t>
            </a:r>
            <a:r>
              <a:rPr lang="zh-CN" altLang="en-US" smtClean="0"/>
              <a:t>年度单的价值</a:t>
            </a:r>
            <a:r>
              <a:rPr lang="en-US" altLang="zh-CN" smtClean="0"/>
              <a:t>×</a:t>
            </a:r>
            <a:r>
              <a:rPr lang="zh-CN" altLang="en-US" smtClean="0"/>
              <a:t>人工成本效率</a:t>
            </a:r>
            <a:endParaRPr lang="en-US" altLang="zh-CN" smtClean="0"/>
          </a:p>
          <a:p>
            <a:pPr lvl="2">
              <a:spcAft>
                <a:spcPts val="600"/>
              </a:spcAft>
              <a:buSzPct val="60000"/>
              <a:buFont typeface="Wingdings" pitchFamily="2" charset="2"/>
              <a:buChar char="l"/>
            </a:pPr>
            <a:r>
              <a:rPr lang="zh-CN" altLang="en-US" smtClean="0"/>
              <a:t>在上述机制下，小微享有</a:t>
            </a:r>
            <a:r>
              <a:rPr lang="zh-CN" altLang="zh-CN" smtClean="0"/>
              <a:t>自主</a:t>
            </a:r>
            <a:r>
              <a:rPr lang="zh-CN" altLang="zh-CN"/>
              <a:t>决策权、自主用人权、自主</a:t>
            </a:r>
            <a:r>
              <a:rPr lang="zh-CN" altLang="zh-CN" smtClean="0"/>
              <a:t>分配权</a:t>
            </a:r>
            <a:endParaRPr lang="en-US" altLang="zh-CN" smtClean="0"/>
          </a:p>
        </p:txBody>
      </p:sp>
      <p:sp>
        <p:nvSpPr>
          <p:cNvPr id="50" name="Right Arrow 49"/>
          <p:cNvSpPr/>
          <p:nvPr/>
        </p:nvSpPr>
        <p:spPr>
          <a:xfrm rot="13500000">
            <a:off x="4308116" y="2669581"/>
            <a:ext cx="1308717" cy="688544"/>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1" name="Content Placeholder 5"/>
          <p:cNvSpPr txBox="1"/>
          <p:nvPr/>
        </p:nvSpPr>
        <p:spPr>
          <a:xfrm>
            <a:off x="5668613" y="2560536"/>
            <a:ext cx="2729716" cy="966961"/>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2">
              <a:spcAft>
                <a:spcPts val="600"/>
              </a:spcAft>
              <a:buSzPct val="60000"/>
              <a:buFont typeface="Wingdings" pitchFamily="2" charset="2"/>
              <a:buChar char="l"/>
            </a:pPr>
            <a:r>
              <a:rPr lang="zh-CN" altLang="zh-CN"/>
              <a:t>使承担高目标的员工，获得高竞争力的薪</a:t>
            </a:r>
            <a:r>
              <a:rPr lang="zh-CN" altLang="zh-CN" smtClean="0"/>
              <a:t>酬</a:t>
            </a:r>
            <a:endParaRPr lang="en-US" altLang="zh-CN" smtClean="0"/>
          </a:p>
          <a:p>
            <a:pPr lvl="2">
              <a:spcAft>
                <a:spcPts val="600"/>
              </a:spcAft>
              <a:buSzPct val="60000"/>
              <a:buFont typeface="Wingdings" pitchFamily="2" charset="2"/>
              <a:buChar char="l"/>
            </a:pPr>
            <a:r>
              <a:rPr lang="zh-CN" altLang="en-US" smtClean="0"/>
              <a:t>建立动态合伙人机制，对小微进行跟投，共享收益，共担风险</a:t>
            </a:r>
            <a:endParaRPr lang="en-US" altLang="zh-CN"/>
          </a:p>
        </p:txBody>
      </p:sp>
    </p:spTree>
    <p:extLst>
      <p:ext uri="{BB962C8B-B14F-4D97-AF65-F5344CB8AC3E}">
        <p14:creationId xmlns:p14="http://schemas.microsoft.com/office/powerpoint/2010/main" val="2831863050"/>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模式对比分析</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24</a:t>
            </a:fld>
            <a:endParaRPr lang="en-US"/>
          </a:p>
        </p:txBody>
      </p:sp>
      <p:graphicFrame>
        <p:nvGraphicFramePr>
          <p:cNvPr id="8" name="Table 7"/>
          <p:cNvGraphicFramePr>
            <a:graphicFrameLocks noGrp="1"/>
          </p:cNvGraphicFramePr>
          <p:nvPr>
            <p:extLst>
              <p:ext uri="{D42A27DB-BD31-4B8C-83A1-F6EECF244321}">
                <p14:modId xmlns:p14="http://schemas.microsoft.com/office/powerpoint/2010/main" val="2181081898"/>
              </p:ext>
            </p:extLst>
          </p:nvPr>
        </p:nvGraphicFramePr>
        <p:xfrm>
          <a:off x="457198" y="1112500"/>
          <a:ext cx="8229601" cy="4912265"/>
        </p:xfrm>
        <a:graphic>
          <a:graphicData uri="http://schemas.openxmlformats.org/drawingml/2006/table">
            <a:tbl>
              <a:tblPr firstRow="1" bandRow="1">
                <a:tableStyleId>{5C22544A-7EE6-4342-B048-85BDC9FD1C3A}</a:tableStyleId>
              </a:tblPr>
              <a:tblGrid>
                <a:gridCol w="1039639"/>
                <a:gridCol w="2411515"/>
                <a:gridCol w="2411515"/>
                <a:gridCol w="2366932"/>
              </a:tblGrid>
              <a:tr h="484288">
                <a:tc>
                  <a:txBody>
                    <a:bodyPr vert="horz" wrap="square"/>
                    <a:lstStyle/>
                    <a:p>
                      <a:pPr algn="ctr"/>
                      <a:r>
                        <a:rPr lang="zh-CN" altLang="en-US" sz="1600" smtClean="0">
                          <a:solidFill>
                            <a:schemeClr val="bg1"/>
                          </a:solidFill>
                        </a:rPr>
                        <a:t>维度</a:t>
                      </a:r>
                      <a:endParaRPr lang="zh-CN" altLang="en-US" sz="1600">
                        <a:solidFill>
                          <a:schemeClr val="bg1"/>
                        </a:solidFill>
                      </a:endParaRPr>
                    </a:p>
                  </a:txBody>
                  <a:tcPr anchor="ctr"/>
                </a:tc>
                <a:tc>
                  <a:txBody>
                    <a:bodyPr vert="horz" wrap="square"/>
                    <a:lstStyle/>
                    <a:p>
                      <a:pPr algn="ctr"/>
                      <a:r>
                        <a:rPr lang="zh-CN" altLang="en-US" sz="1600" smtClean="0">
                          <a:solidFill>
                            <a:schemeClr val="bg1"/>
                          </a:solidFill>
                        </a:rPr>
                        <a:t>委托代理制</a:t>
                      </a:r>
                      <a:endParaRPr lang="zh-CN" altLang="en-US" sz="1600">
                        <a:solidFill>
                          <a:schemeClr val="bg1"/>
                        </a:solidFill>
                      </a:endParaRPr>
                    </a:p>
                  </a:txBody>
                  <a:tcPr anchor="ctr"/>
                </a:tc>
                <a:tc>
                  <a:txBody>
                    <a:bodyPr vert="horz" wrap="square"/>
                    <a:lstStyle/>
                    <a:p>
                      <a:pPr algn="ctr"/>
                      <a:r>
                        <a:rPr lang="zh-CN" altLang="en-US" sz="1600" smtClean="0">
                          <a:solidFill>
                            <a:schemeClr val="bg1"/>
                          </a:solidFill>
                        </a:rPr>
                        <a:t>合伙制</a:t>
                      </a:r>
                      <a:endParaRPr lang="zh-CN" altLang="en-US" sz="1600">
                        <a:solidFill>
                          <a:schemeClr val="bg1"/>
                        </a:solidFill>
                      </a:endParaRPr>
                    </a:p>
                  </a:txBody>
                  <a:tcPr anchor="ctr"/>
                </a:tc>
                <a:tc>
                  <a:txBody>
                    <a:bodyPr vert="horz" wrap="square"/>
                    <a:lstStyle/>
                    <a:p>
                      <a:pPr algn="ctr"/>
                      <a:r>
                        <a:rPr lang="zh-CN" altLang="en-US" sz="1600" smtClean="0">
                          <a:solidFill>
                            <a:schemeClr val="bg1"/>
                          </a:solidFill>
                        </a:rPr>
                        <a:t>海尔人单酬模式</a:t>
                      </a:r>
                      <a:endParaRPr lang="zh-CN" altLang="en-US" sz="1600">
                        <a:solidFill>
                          <a:schemeClr val="bg1"/>
                        </a:solidFill>
                      </a:endParaRPr>
                    </a:p>
                  </a:txBody>
                  <a:tcPr anchor="ctr"/>
                </a:tc>
              </a:tr>
              <a:tr h="822225">
                <a:tc>
                  <a:txBody>
                    <a:bodyPr vert="horz" wrap="square"/>
                    <a:lstStyle/>
                    <a:p>
                      <a:pPr algn="ctr"/>
                      <a:r>
                        <a:rPr lang="zh-CN" altLang="en-US" sz="1400" b="1" smtClean="0">
                          <a:solidFill>
                            <a:schemeClr val="tx1"/>
                          </a:solidFill>
                        </a:rPr>
                        <a:t>所有权与经营权</a:t>
                      </a:r>
                      <a:endParaRPr lang="zh-CN" altLang="en-US" sz="1400" b="1">
                        <a:solidFill>
                          <a:schemeClr val="tx1"/>
                        </a:solidFill>
                      </a:endParaRPr>
                    </a:p>
                  </a:txBody>
                  <a:tcPr anchor="ctr"/>
                </a:tc>
                <a:tc>
                  <a:txBody>
                    <a:bodyPr vert="horz" wrap="square"/>
                    <a:lstStyle/>
                    <a:p>
                      <a:pPr algn="l"/>
                      <a:r>
                        <a:rPr lang="zh-CN" altLang="en-US" sz="1400" smtClean="0">
                          <a:solidFill>
                            <a:schemeClr val="tx1"/>
                          </a:solidFill>
                        </a:rPr>
                        <a:t>所有权与经营权分离，强调专业分工和契约机制</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所有权与经营权不完全分离，强调风险共担、利益共享</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所有权与经营权不完全分离，通过小微动态合伙人的跟投机制，实现风险共担和利益共享</a:t>
                      </a:r>
                      <a:endParaRPr lang="zh-CN" altLang="en-US" sz="1400">
                        <a:solidFill>
                          <a:schemeClr val="tx1"/>
                        </a:solidFill>
                      </a:endParaRPr>
                    </a:p>
                  </a:txBody>
                  <a:tcPr anchor="ctr"/>
                </a:tc>
              </a:tr>
              <a:tr h="477672">
                <a:tc>
                  <a:txBody>
                    <a:bodyPr vert="horz" wrap="square"/>
                    <a:lstStyle/>
                    <a:p>
                      <a:pPr algn="ctr"/>
                      <a:r>
                        <a:rPr lang="zh-CN" altLang="en-US" sz="1400" b="1" smtClean="0">
                          <a:solidFill>
                            <a:schemeClr val="tx1"/>
                          </a:solidFill>
                        </a:rPr>
                        <a:t>激励导向</a:t>
                      </a:r>
                      <a:endParaRPr lang="zh-CN" altLang="en-US" sz="1400" b="1">
                        <a:solidFill>
                          <a:schemeClr val="tx1"/>
                        </a:solidFill>
                      </a:endParaRPr>
                    </a:p>
                  </a:txBody>
                  <a:tcPr anchor="ctr"/>
                </a:tc>
                <a:tc>
                  <a:txBody>
                    <a:bodyPr vert="horz" wrap="square"/>
                    <a:lstStyle/>
                    <a:p>
                      <a:pPr algn="l"/>
                      <a:r>
                        <a:rPr lang="zh-CN" altLang="en-US" sz="1400" smtClean="0">
                          <a:solidFill>
                            <a:schemeClr val="tx1"/>
                          </a:solidFill>
                        </a:rPr>
                        <a:t>强调激励与约束，重考核</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强调共同创造、风险共担，相对而言弱化考核</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强调为用户创造价值</a:t>
                      </a:r>
                      <a:endParaRPr lang="zh-CN" altLang="en-US" sz="1400">
                        <a:solidFill>
                          <a:schemeClr val="tx1"/>
                        </a:solidFill>
                      </a:endParaRPr>
                    </a:p>
                  </a:txBody>
                  <a:tcPr anchor="ctr"/>
                </a:tc>
              </a:tr>
              <a:tr h="586854">
                <a:tc>
                  <a:txBody>
                    <a:bodyPr vert="horz" wrap="square"/>
                    <a:lstStyle/>
                    <a:p>
                      <a:pPr algn="ctr"/>
                      <a:r>
                        <a:rPr lang="zh-CN" altLang="en-US" sz="1400" b="1" smtClean="0">
                          <a:solidFill>
                            <a:schemeClr val="tx1"/>
                          </a:solidFill>
                        </a:rPr>
                        <a:t>长期激励模式</a:t>
                      </a:r>
                      <a:endParaRPr lang="zh-CN" altLang="en-US" sz="1400" b="1">
                        <a:solidFill>
                          <a:schemeClr val="tx1"/>
                        </a:solidFill>
                      </a:endParaRPr>
                    </a:p>
                  </a:txBody>
                  <a:tcPr anchor="ctr"/>
                </a:tc>
                <a:tc>
                  <a:txBody>
                    <a:bodyPr vert="horz" wrap="square"/>
                    <a:lstStyle/>
                    <a:p>
                      <a:pPr algn="l"/>
                      <a:r>
                        <a:rPr lang="zh-CN" altLang="en-US" sz="1400" smtClean="0">
                          <a:solidFill>
                            <a:schemeClr val="tx1"/>
                          </a:solidFill>
                        </a:rPr>
                        <a:t>现金型激励、股权激励</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员工</a:t>
                      </a:r>
                      <a:r>
                        <a:rPr lang="en-US" altLang="zh-CN" sz="1400" smtClean="0">
                          <a:solidFill>
                            <a:schemeClr val="tx1"/>
                          </a:solidFill>
                        </a:rPr>
                        <a:t>/</a:t>
                      </a:r>
                      <a:r>
                        <a:rPr lang="zh-CN" altLang="en-US" sz="1400" smtClean="0">
                          <a:solidFill>
                            <a:schemeClr val="tx1"/>
                          </a:solidFill>
                        </a:rPr>
                        <a:t>合伙人持股</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转型小微对赌跟投与创业小微跟投（员工持股）</a:t>
                      </a:r>
                      <a:endParaRPr lang="zh-CN" altLang="en-US" sz="1400">
                        <a:solidFill>
                          <a:schemeClr val="tx1"/>
                        </a:solidFill>
                      </a:endParaRPr>
                    </a:p>
                  </a:txBody>
                  <a:tcPr anchor="ctr"/>
                </a:tc>
              </a:tr>
              <a:tr h="605962">
                <a:tc>
                  <a:txBody>
                    <a:bodyPr vert="horz" wrap="square"/>
                    <a:lstStyle/>
                    <a:p>
                      <a:pPr algn="ctr"/>
                      <a:r>
                        <a:rPr lang="zh-CN" altLang="en-US" sz="1400" b="1" smtClean="0">
                          <a:solidFill>
                            <a:schemeClr val="tx1"/>
                          </a:solidFill>
                        </a:rPr>
                        <a:t>短期激励模式</a:t>
                      </a:r>
                      <a:endParaRPr lang="zh-CN" altLang="en-US" sz="1400" b="1">
                        <a:solidFill>
                          <a:schemeClr val="tx1"/>
                        </a:solidFill>
                      </a:endParaRPr>
                    </a:p>
                  </a:txBody>
                  <a:tcPr anchor="ctr"/>
                </a:tc>
                <a:tc gridSpan="2">
                  <a:txBody>
                    <a:bodyPr vert="horz" wrap="square"/>
                    <a:lstStyle/>
                    <a:p>
                      <a:pPr algn="l"/>
                      <a:r>
                        <a:rPr lang="zh-CN" altLang="en-US" sz="1400" smtClean="0"/>
                        <a:t>根据</a:t>
                      </a:r>
                      <a:r>
                        <a:rPr lang="zh-CN" altLang="zh-CN" sz="1400" smtClean="0"/>
                        <a:t>事后评价考核的结果</a:t>
                      </a:r>
                      <a:r>
                        <a:rPr lang="zh-CN" altLang="en-US" sz="1400" smtClean="0"/>
                        <a:t>，由企业付薪</a:t>
                      </a:r>
                      <a:endParaRPr lang="zh-CN" altLang="en-US" sz="1400">
                        <a:solidFill>
                          <a:schemeClr val="tx1"/>
                        </a:solidFill>
                      </a:endParaRPr>
                    </a:p>
                  </a:txBody>
                  <a:tcPr anchor="ctr"/>
                </a:tc>
                <a:tc hMerge="1">
                  <a:txBody>
                    <a:bodyPr vert="horz" wrap="square"/>
                    <a:lstStyle/>
                    <a:p>
                      <a:pPr algn="l"/>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按单的价值付薪</a:t>
                      </a:r>
                      <a:endParaRPr lang="zh-CN" altLang="en-US" sz="1400">
                        <a:solidFill>
                          <a:schemeClr val="tx1"/>
                        </a:solidFill>
                      </a:endParaRPr>
                    </a:p>
                  </a:txBody>
                  <a:tcPr anchor="ctr"/>
                </a:tc>
              </a:tr>
              <a:tr h="605962">
                <a:tc>
                  <a:txBody>
                    <a:bodyPr vert="horz" wrap="square"/>
                    <a:lstStyle/>
                    <a:p>
                      <a:pPr algn="ctr"/>
                      <a:r>
                        <a:rPr lang="zh-CN" altLang="en-US" sz="1400" b="1" smtClean="0">
                          <a:solidFill>
                            <a:schemeClr val="tx1"/>
                          </a:solidFill>
                        </a:rPr>
                        <a:t>人员范围</a:t>
                      </a:r>
                      <a:endParaRPr lang="zh-CN" altLang="en-US" sz="1400" b="1">
                        <a:solidFill>
                          <a:schemeClr val="tx1"/>
                        </a:solidFill>
                      </a:endParaRPr>
                    </a:p>
                  </a:txBody>
                  <a:tcPr anchor="ctr"/>
                </a:tc>
                <a:tc>
                  <a:txBody>
                    <a:bodyPr vert="horz" wrap="square"/>
                    <a:lstStyle/>
                    <a:p>
                      <a:pPr algn="l"/>
                      <a:r>
                        <a:rPr lang="zh-CN" altLang="en-US" sz="1400" smtClean="0">
                          <a:solidFill>
                            <a:schemeClr val="tx1"/>
                          </a:solidFill>
                        </a:rPr>
                        <a:t>现金激励可覆盖全员，股权激励对象为管理层与核心团队</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个别行业可大范围持股，但重点是管理层与核心团队</a:t>
                      </a:r>
                      <a:endParaRPr lang="zh-CN" altLang="en-US" sz="1400">
                        <a:solidFill>
                          <a:schemeClr val="tx1"/>
                        </a:solidFill>
                      </a:endParaRPr>
                    </a:p>
                  </a:txBody>
                  <a:tcPr anchor="ctr"/>
                </a:tc>
                <a:tc>
                  <a:txBody>
                    <a:bodyPr vert="horz" wrap="square"/>
                    <a:lstStyle/>
                    <a:p>
                      <a:pPr algn="l"/>
                      <a:r>
                        <a:rPr lang="zh-CN" altLang="en-US" sz="1400" smtClean="0">
                          <a:solidFill>
                            <a:schemeClr val="tx1"/>
                          </a:solidFill>
                        </a:rPr>
                        <a:t>覆盖全体创客</a:t>
                      </a:r>
                      <a:endParaRPr lang="zh-CN" altLang="en-US" sz="1400">
                        <a:solidFill>
                          <a:schemeClr val="tx1"/>
                        </a:solidFill>
                      </a:endParaRPr>
                    </a:p>
                  </a:txBody>
                  <a:tcPr anchor="ctr"/>
                </a:tc>
              </a:tr>
              <a:tr h="1040601">
                <a:tc>
                  <a:txBody>
                    <a:bodyPr vert="horz" wrap="square"/>
                    <a:lstStyle/>
                    <a:p>
                      <a:pPr algn="ctr"/>
                      <a:r>
                        <a:rPr lang="zh-CN" altLang="en-US" sz="1400" b="1" smtClean="0">
                          <a:solidFill>
                            <a:schemeClr val="tx1"/>
                          </a:solidFill>
                        </a:rPr>
                        <a:t>风险</a:t>
                      </a:r>
                      <a:r>
                        <a:rPr lang="en-US" altLang="zh-CN" sz="1400" b="1" smtClean="0">
                          <a:solidFill>
                            <a:schemeClr val="tx1"/>
                          </a:solidFill>
                        </a:rPr>
                        <a:t>/</a:t>
                      </a:r>
                      <a:r>
                        <a:rPr lang="zh-CN" altLang="en-US" sz="1400" b="1" smtClean="0">
                          <a:solidFill>
                            <a:schemeClr val="tx1"/>
                          </a:solidFill>
                        </a:rPr>
                        <a:t>待解决的问题</a:t>
                      </a:r>
                      <a:endParaRPr lang="zh-CN" altLang="en-US" sz="1400" b="1">
                        <a:solidFill>
                          <a:schemeClr val="tx1"/>
                        </a:solidFill>
                      </a:endParaRPr>
                    </a:p>
                  </a:txBody>
                  <a:tcPr anchor="ct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b="0" smtClean="0">
                          <a:solidFill>
                            <a:schemeClr val="tx1"/>
                          </a:solidFill>
                          <a:latin typeface="Arial" pitchFamily="34" charset="0"/>
                          <a:ea typeface="微软雅黑" panose="020b0503020204020204" pitchFamily="34" charset="-122"/>
                          <a:cs typeface="Arial" pitchFamily="34" charset="0"/>
                        </a:rPr>
                        <a:t>需要设计较为完备的考核与激励机制来解决委托代理问题</a:t>
                      </a:r>
                      <a:endParaRPr lang="zh-CN" altLang="en-US" sz="1400">
                        <a:solidFill>
                          <a:schemeClr val="tx1"/>
                        </a:solidFill>
                      </a:endParaRPr>
                    </a:p>
                  </a:txBody>
                  <a:tcPr anchor="ctr"/>
                </a:tc>
                <a:tc>
                  <a:txBody>
                    <a:bodyPr vert="horz" wrap="square"/>
                    <a:lstStyle/>
                    <a:p>
                      <a:pPr algn="l"/>
                      <a:r>
                        <a:rPr lang="zh-CN" altLang="en-US" sz="1400" kern="1200" smtClean="0">
                          <a:solidFill>
                            <a:schemeClr val="tx1"/>
                          </a:solidFill>
                          <a:latin typeface="+mn-lt"/>
                          <a:ea typeface="+mn-ea"/>
                          <a:cs typeface="+mn-cs"/>
                        </a:rPr>
                        <a:t>由于考核的弱化，可能存在“搭便车”现象，可能需要对合伙人队伍进行有效的动态管理和末位淘汰</a:t>
                      </a:r>
                      <a:endParaRPr lang="zh-CN" altLang="en-US" sz="1400" kern="1200">
                        <a:solidFill>
                          <a:schemeClr val="tx1"/>
                        </a:solidFill>
                        <a:latin typeface="+mn-lt"/>
                        <a:ea typeface="+mn-ea"/>
                        <a:cs typeface="+mn-cs"/>
                      </a:endParaRPr>
                    </a:p>
                  </a:txBody>
                  <a:tcPr anchor="ctr"/>
                </a:tc>
                <a:tc>
                  <a:txBody>
                    <a:bodyPr vert="horz" wrap="square"/>
                    <a:lstStyle/>
                    <a:p>
                      <a:pPr algn="l"/>
                      <a:r>
                        <a:rPr lang="zh-CN" altLang="en-US" sz="1400" kern="1200" smtClean="0">
                          <a:solidFill>
                            <a:schemeClr val="tx1"/>
                          </a:solidFill>
                          <a:latin typeface="+mn-lt"/>
                          <a:ea typeface="+mn-ea"/>
                          <a:cs typeface="+mn-cs"/>
                        </a:rPr>
                        <a:t>薪酬激励以为用户创造的价值为核心，需要有效合理地衡量单的价值</a:t>
                      </a:r>
                      <a:endParaRPr lang="zh-CN" altLang="en-US" sz="1400" kern="1200">
                        <a:solidFill>
                          <a:schemeClr val="tx1"/>
                        </a:solidFill>
                        <a:latin typeface="+mn-lt"/>
                        <a:ea typeface="+mn-ea"/>
                        <a:cs typeface="+mn-cs"/>
                      </a:endParaRPr>
                    </a:p>
                  </a:txBody>
                  <a:tcPr anchor="ctr"/>
                </a:tc>
              </a:tr>
            </a:tbl>
          </a:graphicData>
        </a:graphic>
      </p:graphicFrame>
    </p:spTree>
    <p:extLst>
      <p:ext uri="{BB962C8B-B14F-4D97-AF65-F5344CB8AC3E}">
        <p14:creationId xmlns:p14="http://schemas.microsoft.com/office/powerpoint/2010/main" val="3378115424"/>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rcRect l="40236"/>
          <a:stretch>
            <a:fillRect/>
          </a:stretch>
        </p:blipFill>
        <p:spPr>
          <a:xfrm>
            <a:off x="581862" y="1830843"/>
            <a:ext cx="2456332" cy="3191829"/>
          </a:xfrm>
          <a:prstGeom prst="rect">
            <a:avLst/>
          </a:prstGeom>
        </p:spPr>
      </p:pic>
      <p:sp>
        <p:nvSpPr>
          <p:cNvPr id="2" name="标题 1"/>
          <p:cNvSpPr>
            <a:spLocks noGrp="1"/>
          </p:cNvSpPr>
          <p:nvPr>
            <p:ph type="title"/>
          </p:nvPr>
        </p:nvSpPr>
        <p:spPr/>
        <p:txBody>
          <a:bodyPr/>
          <a:lstStyle/>
          <a:p>
            <a:r>
              <a:rPr lang="zh-CN" altLang="en-US"/>
              <a:t>目录</a:t>
            </a:r>
          </a:p>
        </p:txBody>
      </p:sp>
      <p:sp>
        <p:nvSpPr>
          <p:cNvPr id="6"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5" name="Text Placeholder 4"/>
          <p:cNvSpPr>
            <a:spLocks noGrp="1"/>
          </p:cNvSpPr>
          <p:nvPr>
            <p:ph type="body" sz="quarter" idx="13"/>
          </p:nvPr>
        </p:nvSpPr>
        <p:spPr/>
        <p:txBody>
          <a:bodyPr/>
          <a:lstStyle/>
          <a:p>
            <a:r>
              <a:rPr lang="en-US" altLang="zh-CN" smtClean="0"/>
              <a:t>Table of Content</a:t>
            </a:r>
            <a:endParaRPr lang="zh-CN" altLang="en-US"/>
          </a:p>
        </p:txBody>
      </p:sp>
      <p:sp>
        <p:nvSpPr>
          <p:cNvPr id="7" name="Rectangle 4"/>
          <p:cNvSpPr>
            <a:spLocks noChangeArrowheads="1"/>
          </p:cNvSpPr>
          <p:nvPr/>
        </p:nvSpPr>
        <p:spPr bwMode="auto">
          <a:xfrm>
            <a:off x="3428809" y="1830843"/>
            <a:ext cx="5004000" cy="756000"/>
          </a:xfrm>
          <a:prstGeom prst="rect">
            <a:avLst/>
          </a:prstGeom>
          <a:solidFill>
            <a:schemeClr val="accent1"/>
          </a:solidFill>
          <a:ln w="9525" algn="ctr">
            <a:solidFill>
              <a:schemeClr val="accent1"/>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solidFill>
                  <a:schemeClr val="bg1"/>
                </a:solidFill>
                <a:latin typeface="+mn-ea"/>
              </a:rPr>
              <a:t>一</a:t>
            </a:r>
            <a:r>
              <a:rPr kumimoji="1" lang="zh-CN" altLang="en-US" b="1" smtClean="0">
                <a:solidFill>
                  <a:schemeClr val="bg1"/>
                </a:solidFill>
                <a:latin typeface="+mn-ea"/>
              </a:rPr>
              <a:t>、</a:t>
            </a:r>
            <a:r>
              <a:rPr kumimoji="1" lang="zh-CN" altLang="en-US" b="1">
                <a:solidFill>
                  <a:schemeClr val="bg1"/>
                </a:solidFill>
                <a:latin typeface="+mn-ea"/>
              </a:rPr>
              <a:t>激励</a:t>
            </a:r>
            <a:r>
              <a:rPr kumimoji="1" lang="zh-CN" altLang="en-US" b="1" smtClean="0">
                <a:solidFill>
                  <a:schemeClr val="bg1"/>
                </a:solidFill>
                <a:latin typeface="+mn-ea"/>
              </a:rPr>
              <a:t>模式</a:t>
            </a:r>
            <a:r>
              <a:rPr kumimoji="1" lang="en-US" altLang="zh-CN" b="1" smtClean="0">
                <a:solidFill>
                  <a:schemeClr val="bg1"/>
                </a:solidFill>
                <a:latin typeface="+mn-ea"/>
              </a:rPr>
              <a:t>——</a:t>
            </a:r>
            <a:r>
              <a:rPr kumimoji="1" lang="zh-CN" altLang="en-US" b="1" smtClean="0">
                <a:solidFill>
                  <a:schemeClr val="bg1"/>
                </a:solidFill>
                <a:latin typeface="+mn-ea"/>
              </a:rPr>
              <a:t>宏观模式</a:t>
            </a:r>
            <a:endParaRPr kumimoji="1" lang="zh-CN" altLang="en-US" b="1">
              <a:solidFill>
                <a:schemeClr val="bg1"/>
              </a:solidFill>
              <a:latin typeface="+mn-ea"/>
            </a:endParaRPr>
          </a:p>
        </p:txBody>
      </p:sp>
      <p:sp>
        <p:nvSpPr>
          <p:cNvPr id="8" name="Rectangle 4"/>
          <p:cNvSpPr>
            <a:spLocks noChangeArrowheads="1"/>
          </p:cNvSpPr>
          <p:nvPr/>
        </p:nvSpPr>
        <p:spPr bwMode="auto">
          <a:xfrm>
            <a:off x="3428809" y="4266672"/>
            <a:ext cx="5004000" cy="756000"/>
          </a:xfrm>
          <a:prstGeom prst="rect">
            <a:avLst/>
          </a:prstGeom>
          <a:solidFill>
            <a:schemeClr val="bg1"/>
          </a:solidFill>
          <a:ln w="9525" algn="ctr">
            <a:solidFill>
              <a:schemeClr val="accent1">
                <a:lumMod val="20000"/>
                <a:lumOff val="80000"/>
              </a:schemeClr>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smtClean="0">
                <a:latin typeface="+mn-ea"/>
              </a:rPr>
              <a:t>二、激励模式</a:t>
            </a:r>
            <a:r>
              <a:rPr kumimoji="1" lang="en-US" altLang="zh-CN" b="1" smtClean="0">
                <a:latin typeface="+mn-ea"/>
              </a:rPr>
              <a:t>——</a:t>
            </a:r>
            <a:r>
              <a:rPr kumimoji="1" lang="zh-CN" altLang="en-US" b="1" smtClean="0">
                <a:latin typeface="+mn-ea"/>
              </a:rPr>
              <a:t>微观</a:t>
            </a:r>
            <a:r>
              <a:rPr kumimoji="1" lang="zh-CN" altLang="en-US" b="1">
                <a:latin typeface="+mn-ea"/>
              </a:rPr>
              <a:t>模式</a:t>
            </a:r>
          </a:p>
        </p:txBody>
      </p:sp>
      <p:sp>
        <p:nvSpPr>
          <p:cNvPr id="9" name="Rectangle 4"/>
          <p:cNvSpPr>
            <a:spLocks noChangeArrowheads="1"/>
          </p:cNvSpPr>
          <p:nvPr/>
        </p:nvSpPr>
        <p:spPr bwMode="auto">
          <a:xfrm>
            <a:off x="4141694" y="2668623"/>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a:latin typeface="+mn-ea"/>
              </a:rPr>
              <a:t>宏观模式简介</a:t>
            </a:r>
          </a:p>
        </p:txBody>
      </p:sp>
      <p:sp>
        <p:nvSpPr>
          <p:cNvPr id="11" name="Rectangle 4"/>
          <p:cNvSpPr>
            <a:spLocks noChangeArrowheads="1"/>
          </p:cNvSpPr>
          <p:nvPr/>
        </p:nvSpPr>
        <p:spPr bwMode="auto">
          <a:xfrm>
            <a:off x="4141692" y="3202790"/>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a:latin typeface="+mn-ea"/>
              </a:rPr>
              <a:t>宏观模式比较分析</a:t>
            </a:r>
          </a:p>
        </p:txBody>
      </p:sp>
      <p:sp>
        <p:nvSpPr>
          <p:cNvPr id="12" name="Rectangle 4"/>
          <p:cNvSpPr>
            <a:spLocks noChangeArrowheads="1"/>
          </p:cNvSpPr>
          <p:nvPr/>
        </p:nvSpPr>
        <p:spPr bwMode="auto">
          <a:xfrm>
            <a:off x="4141692" y="3738216"/>
            <a:ext cx="4291115" cy="432000"/>
          </a:xfrm>
          <a:prstGeom prst="rect">
            <a:avLst/>
          </a:prstGeom>
          <a:solidFill>
            <a:srgbClr val="702082"/>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solidFill>
                  <a:schemeClr val="bg1"/>
                </a:solidFill>
                <a:latin typeface="+mn-ea"/>
              </a:rPr>
              <a:t>——</a:t>
            </a:r>
            <a:r>
              <a:rPr kumimoji="1" lang="zh-CN" altLang="en-US" sz="1600" b="1">
                <a:solidFill>
                  <a:schemeClr val="bg1"/>
                </a:solidFill>
                <a:latin typeface="+mn-ea"/>
              </a:rPr>
              <a:t>宏观模式案例分享</a:t>
            </a:r>
          </a:p>
        </p:txBody>
      </p:sp>
    </p:spTree>
    <p:extLst>
      <p:ext uri="{BB962C8B-B14F-4D97-AF65-F5344CB8AC3E}">
        <p14:creationId xmlns:p14="http://schemas.microsoft.com/office/powerpoint/2010/main" val="3244189285"/>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rmAutofit fontScale="90000"/>
          </a:bodyPr>
          <a:lstStyle/>
          <a:p>
            <a:r>
              <a:rPr lang="zh-CN" altLang="en-US" sz="2200" smtClean="0"/>
              <a:t>合伙制案例分享</a:t>
            </a:r>
            <a:r>
              <a:rPr lang="en-US" altLang="zh-CN" sz="2200" smtClean="0"/>
              <a:t>1</a:t>
            </a:r>
            <a:r>
              <a:rPr lang="zh-CN" altLang="en-US" sz="2200" smtClean="0"/>
              <a:t>：阿里巴巴合伙人机制</a:t>
            </a:r>
            <a:endParaRPr lang="zh-CN" altLang="en-US" sz="2200"/>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26</a:t>
            </a:fld>
            <a:endParaRPr lang="en-US"/>
          </a:p>
        </p:txBody>
      </p:sp>
      <p:sp>
        <p:nvSpPr>
          <p:cNvPr id="6" name="Content Placeholder 5"/>
          <p:cNvSpPr>
            <a:spLocks noGrp="1"/>
          </p:cNvSpPr>
          <p:nvPr>
            <p:ph sz="quarter" idx="13"/>
          </p:nvPr>
        </p:nvSpPr>
        <p:spPr/>
        <p:txBody>
          <a:bodyPr/>
          <a:lstStyle/>
          <a:p>
            <a:r>
              <a:rPr lang="zh-CN" altLang="en-US" b="1" smtClean="0"/>
              <a:t>明</a:t>
            </a:r>
            <a:r>
              <a:rPr lang="zh-CN" altLang="en-US" b="1"/>
              <a:t>确合伙</a:t>
            </a:r>
            <a:r>
              <a:rPr lang="zh-CN" altLang="en-US" b="1" smtClean="0"/>
              <a:t>人</a:t>
            </a:r>
            <a:r>
              <a:rPr lang="zh-CN" altLang="en-US" b="1"/>
              <a:t>标</a:t>
            </a:r>
            <a:r>
              <a:rPr lang="zh-CN" altLang="en-US" b="1" smtClean="0"/>
              <a:t>准：</a:t>
            </a:r>
            <a:endParaRPr lang="en-US" altLang="zh-CN" b="1" smtClean="0"/>
          </a:p>
          <a:p>
            <a:r>
              <a:rPr lang="zh-CN" altLang="en-US" b="1" smtClean="0"/>
              <a:t>包括软性标准与硬性条件两大类</a:t>
            </a:r>
            <a:endParaRPr lang="en-US" altLang="zh-CN" b="1" smtClean="0"/>
          </a:p>
          <a:p>
            <a:pPr lvl="2"/>
            <a:endParaRPr lang="en-US" altLang="zh-CN" b="1"/>
          </a:p>
          <a:p>
            <a:pPr lvl="2"/>
            <a:endParaRPr lang="en-US" altLang="zh-CN" b="1" smtClean="0"/>
          </a:p>
          <a:p>
            <a:pPr lvl="2"/>
            <a:endParaRPr lang="en-US" altLang="zh-CN" b="1"/>
          </a:p>
          <a:p>
            <a:pPr lvl="2"/>
            <a:endParaRPr lang="en-US" altLang="zh-CN" b="1" smtClean="0"/>
          </a:p>
          <a:p>
            <a:pPr lvl="2"/>
            <a:endParaRPr lang="en-US" altLang="zh-CN" b="1"/>
          </a:p>
          <a:p>
            <a:pPr lvl="2"/>
            <a:endParaRPr lang="en-US" altLang="zh-CN" b="1" smtClean="0"/>
          </a:p>
          <a:p>
            <a:pPr lvl="2"/>
            <a:endParaRPr lang="en-US" altLang="zh-CN" b="1"/>
          </a:p>
          <a:p>
            <a:pPr lvl="2"/>
            <a:endParaRPr lang="en-US" altLang="zh-CN" b="1" smtClean="0"/>
          </a:p>
          <a:p>
            <a:pPr lvl="2"/>
            <a:endParaRPr lang="en-US" altLang="zh-CN" b="1"/>
          </a:p>
          <a:p>
            <a:endParaRPr lang="zh-CN" altLang="en-US"/>
          </a:p>
        </p:txBody>
      </p:sp>
      <p:sp>
        <p:nvSpPr>
          <p:cNvPr id="5" name="Text Placeholder 4"/>
          <p:cNvSpPr>
            <a:spLocks noGrp="1"/>
          </p:cNvSpPr>
          <p:nvPr>
            <p:ph type="body" sz="quarter" idx="14"/>
          </p:nvPr>
        </p:nvSpPr>
        <p:spPr/>
        <p:txBody>
          <a:bodyPr/>
          <a:lstStyle/>
          <a:p>
            <a:r>
              <a:rPr lang="zh-CN" altLang="en-US" smtClean="0"/>
              <a:t>合伙人分层：</a:t>
            </a:r>
            <a:endParaRPr lang="en-US" altLang="zh-CN" smtClean="0"/>
          </a:p>
          <a:p>
            <a:r>
              <a:rPr lang="zh-CN" altLang="en-US" smtClean="0"/>
              <a:t>分为永久合伙人与其他合伙人</a:t>
            </a:r>
            <a:endParaRPr lang="zh-CN" altLang="en-US"/>
          </a:p>
        </p:txBody>
      </p:sp>
      <p:sp>
        <p:nvSpPr>
          <p:cNvPr id="26" name="Text Placeholder 25"/>
          <p:cNvSpPr>
            <a:spLocks noGrp="1"/>
          </p:cNvSpPr>
          <p:nvPr>
            <p:ph type="body" sz="quarter" idx="15"/>
          </p:nvPr>
        </p:nvSpPr>
        <p:spPr/>
        <p:txBody>
          <a:bodyPr/>
          <a:lstStyle/>
          <a:p>
            <a:r>
              <a:rPr lang="zh-CN" altLang="en-US" smtClean="0"/>
              <a:t>合伙人标准与分层</a:t>
            </a:r>
            <a:endParaRPr lang="zh-CN" altLang="en-US"/>
          </a:p>
        </p:txBody>
      </p:sp>
      <p:graphicFrame>
        <p:nvGraphicFramePr>
          <p:cNvPr id="28" name="Content Placeholder 16"/>
          <p:cNvGraphicFramePr>
            <a:graphicFrameLocks noGrp="1"/>
          </p:cNvGraphicFramePr>
          <p:nvPr>
            <p:extLst/>
          </p:nvPr>
        </p:nvGraphicFramePr>
        <p:xfrm>
          <a:off x="457198" y="2056098"/>
          <a:ext cx="4052809" cy="3647277"/>
        </p:xfrm>
        <a:graphic>
          <a:graphicData uri="http://schemas.openxmlformats.org/drawingml/2006/table">
            <a:tbl>
              <a:tblPr firstRow="1" bandRow="1">
                <a:tableStyleId>{5C22544A-7EE6-4342-B048-85BDC9FD1C3A}</a:tableStyleId>
              </a:tblPr>
              <a:tblGrid>
                <a:gridCol w="333216"/>
                <a:gridCol w="3719593"/>
              </a:tblGrid>
              <a:tr h="407642">
                <a:tc gridSpan="2">
                  <a:txBody>
                    <a:bodyPr vert="horz" wrap="square"/>
                    <a:lstStyle/>
                    <a:p>
                      <a:pPr algn="ctr"/>
                      <a:r>
                        <a:rPr lang="zh-CN" altLang="en-US" sz="1400" smtClean="0">
                          <a:latin typeface="Arial" pitchFamily="34" charset="0"/>
                          <a:ea typeface="微软雅黑" panose="020b0503020204020204" pitchFamily="34" charset="-122"/>
                          <a:cs typeface="Arial" pitchFamily="34" charset="0"/>
                        </a:rPr>
                        <a:t>合伙人标准</a:t>
                      </a:r>
                      <a:endParaRPr lang="zh-CN" altLang="en-US" sz="1400">
                        <a:latin typeface="Arial" pitchFamily="34" charset="0"/>
                        <a:ea typeface="微软雅黑" panose="020b0503020204020204" pitchFamily="34" charset="-122"/>
                        <a:cs typeface="Arial" pitchFamily="34" charset="0"/>
                      </a:endParaRPr>
                    </a:p>
                  </a:txBody>
                  <a:tcPr anchor="ctr"/>
                </a:tc>
                <a:tc hMerge="1">
                  <a:txBody>
                    <a:bodyPr vert="horz" wrap="square"/>
                    <a:lstStyle/>
                    <a:p>
                      <a:pPr algn="ctr"/>
                      <a:endParaRPr lang="zh-CN" altLang="en-US" sz="1350"/>
                    </a:p>
                  </a:txBody>
                  <a:tcPr anchor="ctr"/>
                </a:tc>
              </a:tr>
              <a:tr h="590463">
                <a:tc rowSpan="2">
                  <a:txBody>
                    <a:bodyPr vert="horz" wrap="square"/>
                    <a:lstStyle/>
                    <a:p>
                      <a:pPr algn="ctr"/>
                      <a:r>
                        <a:rPr lang="zh-CN" altLang="en-US" sz="1400" b="1" u="none" smtClean="0">
                          <a:latin typeface="Arial" pitchFamily="34" charset="0"/>
                          <a:ea typeface="微软雅黑" panose="020b0503020204020204" pitchFamily="34" charset="-122"/>
                          <a:cs typeface="Arial" pitchFamily="34" charset="0"/>
                        </a:rPr>
                        <a:t>硬性要求</a:t>
                      </a:r>
                      <a:endParaRPr lang="zh-CN" altLang="en-US" sz="1400" b="1" u="none">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Font typeface="Arial" pitchFamily="34" charset="0"/>
                        <a:buChar char="•"/>
                      </a:pPr>
                      <a:r>
                        <a:rPr lang="zh-CN" altLang="en-US" sz="1400" smtClean="0">
                          <a:latin typeface="Arial" pitchFamily="34" charset="0"/>
                          <a:ea typeface="微软雅黑" panose="020b0503020204020204" pitchFamily="34" charset="-122"/>
                          <a:cs typeface="Arial" pitchFamily="34" charset="0"/>
                        </a:rPr>
                        <a:t>合伙人必须在阿里巴巴集团或其关联公司</a:t>
                      </a:r>
                      <a:r>
                        <a:rPr lang="zh-CN" altLang="en-US" sz="1400" b="1" smtClean="0">
                          <a:latin typeface="Arial" pitchFamily="34" charset="0"/>
                          <a:ea typeface="微软雅黑" panose="020b0503020204020204" pitchFamily="34" charset="-122"/>
                          <a:cs typeface="Arial" pitchFamily="34" charset="0"/>
                        </a:rPr>
                        <a:t>服务满</a:t>
                      </a:r>
                      <a:r>
                        <a:rPr lang="en-US" altLang="zh-CN" sz="1400" b="1" smtClean="0">
                          <a:latin typeface="Arial" pitchFamily="34" charset="0"/>
                          <a:ea typeface="微软雅黑" panose="020b0503020204020204" pitchFamily="34" charset="-122"/>
                          <a:cs typeface="Arial" pitchFamily="34" charset="0"/>
                        </a:rPr>
                        <a:t>5</a:t>
                      </a:r>
                      <a:r>
                        <a:rPr lang="zh-CN" altLang="en-US" sz="1400" b="1" smtClean="0">
                          <a:latin typeface="Arial" pitchFamily="34" charset="0"/>
                          <a:ea typeface="微软雅黑" panose="020b0503020204020204" pitchFamily="34" charset="-122"/>
                          <a:cs typeface="Arial" pitchFamily="34" charset="0"/>
                        </a:rPr>
                        <a:t>年</a:t>
                      </a:r>
                      <a:endParaRPr lang="zh-CN" altLang="en-US" sz="1400" b="1">
                        <a:latin typeface="Arial" pitchFamily="34" charset="0"/>
                        <a:ea typeface="微软雅黑" panose="020b0503020204020204" pitchFamily="34" charset="-122"/>
                        <a:cs typeface="Arial" pitchFamily="34" charset="0"/>
                      </a:endParaRPr>
                    </a:p>
                  </a:txBody>
                  <a:tcPr anchor="ctr"/>
                </a:tc>
              </a:tr>
              <a:tr h="662293">
                <a:tc vMerge="1">
                  <a:txBody>
                    <a:bodyPr vert="horz" wrap="square"/>
                    <a:lstStyle/>
                    <a:p>
                      <a:endParaRPr lang="zh-CN" altLang="en-US" sz="1350" b="1" u="sng"/>
                    </a:p>
                  </a:txBody>
                  <a:tcPr anchor="ctr"/>
                </a:tc>
                <a:tc>
                  <a:txBody>
                    <a:bodyPr vert="horz" wrap="square"/>
                    <a:lstStyle/>
                    <a:p>
                      <a:pPr marL="285750" indent="-285750">
                        <a:buFont typeface="Arial" pitchFamily="34" charset="0"/>
                        <a:buChar char="•"/>
                      </a:pPr>
                      <a:r>
                        <a:rPr lang="zh-CN" altLang="en-US" sz="1400" smtClean="0">
                          <a:latin typeface="Arial" pitchFamily="34" charset="0"/>
                          <a:ea typeface="微软雅黑" panose="020b0503020204020204" pitchFamily="34" charset="-122"/>
                          <a:cs typeface="Arial" pitchFamily="34" charset="0"/>
                        </a:rPr>
                        <a:t>合伙人</a:t>
                      </a:r>
                      <a:r>
                        <a:rPr lang="zh-CN" altLang="en-US" sz="1400" b="1" smtClean="0">
                          <a:latin typeface="Arial" pitchFamily="34" charset="0"/>
                          <a:ea typeface="微软雅黑" panose="020b0503020204020204" pitchFamily="34" charset="-122"/>
                          <a:cs typeface="Arial" pitchFamily="34" charset="0"/>
                        </a:rPr>
                        <a:t>必须持有公司股份</a:t>
                      </a:r>
                      <a:r>
                        <a:rPr lang="zh-CN" altLang="en-US" sz="1400" smtClean="0">
                          <a:latin typeface="Arial" pitchFamily="34" charset="0"/>
                          <a:ea typeface="微软雅黑" panose="020b0503020204020204" pitchFamily="34" charset="-122"/>
                          <a:cs typeface="Arial" pitchFamily="34" charset="0"/>
                        </a:rPr>
                        <a:t>，且有限售要求</a:t>
                      </a:r>
                      <a:endParaRPr lang="zh-CN" altLang="en-US" sz="1400">
                        <a:latin typeface="Arial" pitchFamily="34" charset="0"/>
                        <a:ea typeface="微软雅黑" panose="020b0503020204020204" pitchFamily="34" charset="-122"/>
                        <a:cs typeface="Arial" pitchFamily="34" charset="0"/>
                      </a:endParaRPr>
                    </a:p>
                  </a:txBody>
                  <a:tcPr anchor="ctr"/>
                </a:tc>
              </a:tr>
              <a:tr h="662293">
                <a:tc rowSpan="3">
                  <a:txBody>
                    <a:bodyPr vert="horz" wrap="square"/>
                    <a:lstStyle/>
                    <a:p>
                      <a:pPr algn="ctr"/>
                      <a:r>
                        <a:rPr lang="zh-CN" altLang="en-US" sz="1400" b="1" u="none" smtClean="0">
                          <a:latin typeface="Arial" pitchFamily="34" charset="0"/>
                          <a:ea typeface="微软雅黑" panose="020b0503020204020204" pitchFamily="34" charset="-122"/>
                          <a:cs typeface="Arial" pitchFamily="34" charset="0"/>
                        </a:rPr>
                        <a:t>软性标准</a:t>
                      </a:r>
                      <a:endParaRPr lang="zh-CN" altLang="en-US" sz="1400" b="1" u="none">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Font typeface="Arial" pitchFamily="34" charset="0"/>
                        <a:buChar char="•"/>
                      </a:pPr>
                      <a:r>
                        <a:rPr lang="zh-CN" altLang="en-US" sz="1400" smtClean="0">
                          <a:latin typeface="Arial" pitchFamily="34" charset="0"/>
                          <a:ea typeface="微软雅黑" panose="020b0503020204020204" pitchFamily="34" charset="-122"/>
                          <a:cs typeface="Arial" pitchFamily="34" charset="0"/>
                        </a:rPr>
                        <a:t>对公司发展有</a:t>
                      </a:r>
                      <a:r>
                        <a:rPr lang="zh-CN" altLang="en-US" sz="1400" b="1" smtClean="0">
                          <a:latin typeface="Arial" pitchFamily="34" charset="0"/>
                          <a:ea typeface="微软雅黑" panose="020b0503020204020204" pitchFamily="34" charset="-122"/>
                          <a:cs typeface="Arial" pitchFamily="34" charset="0"/>
                        </a:rPr>
                        <a:t>历史贡献或成就</a:t>
                      </a:r>
                      <a:endParaRPr lang="zh-CN" altLang="en-US" sz="1400" b="1">
                        <a:latin typeface="Arial" pitchFamily="34" charset="0"/>
                        <a:ea typeface="微软雅黑" panose="020b0503020204020204" pitchFamily="34" charset="-122"/>
                        <a:cs typeface="Arial" pitchFamily="34" charset="0"/>
                      </a:endParaRPr>
                    </a:p>
                  </a:txBody>
                  <a:tcPr anchor="ctr"/>
                </a:tc>
              </a:tr>
              <a:tr h="662293">
                <a:tc vMerge="1">
                  <a:txBody>
                    <a:bodyPr vert="horz" wrap="square"/>
                    <a:lstStyle/>
                    <a:p>
                      <a:endParaRPr lang="zh-CN" altLang="en-US" sz="1350"/>
                    </a:p>
                  </a:txBody>
                  <a:tcPr anchor="ctr"/>
                </a:tc>
                <a:tc>
                  <a:txBody>
                    <a:bodyPr vert="horz" wrap="square"/>
                    <a:lstStyle/>
                    <a:p>
                      <a:pPr marL="285750" indent="-285750">
                        <a:buFont typeface="Arial" pitchFamily="34" charset="0"/>
                        <a:buChar char="•"/>
                      </a:pPr>
                      <a:r>
                        <a:rPr lang="zh-CN" altLang="en-US" sz="1400" b="1" smtClean="0">
                          <a:latin typeface="Arial" pitchFamily="34" charset="0"/>
                          <a:ea typeface="微软雅黑" panose="020b0503020204020204" pitchFamily="34" charset="-122"/>
                          <a:cs typeface="Arial" pitchFamily="34" charset="0"/>
                        </a:rPr>
                        <a:t>高度认同公司文化</a:t>
                      </a:r>
                      <a:r>
                        <a:rPr lang="zh-CN" altLang="en-US" sz="1400" smtClean="0">
                          <a:latin typeface="Arial" pitchFamily="34" charset="0"/>
                          <a:ea typeface="微软雅黑" panose="020b0503020204020204" pitchFamily="34" charset="-122"/>
                          <a:cs typeface="Arial" pitchFamily="34" charset="0"/>
                        </a:rPr>
                        <a:t>，愿意为公司使命、愿景和价值观竭尽全力</a:t>
                      </a:r>
                      <a:endParaRPr lang="zh-CN" altLang="en-US" sz="1400">
                        <a:latin typeface="Arial" pitchFamily="34" charset="0"/>
                        <a:ea typeface="微软雅黑" panose="020b0503020204020204" pitchFamily="34" charset="-122"/>
                        <a:cs typeface="Arial" pitchFamily="34" charset="0"/>
                      </a:endParaRPr>
                    </a:p>
                  </a:txBody>
                  <a:tcPr anchor="ctr"/>
                </a:tc>
              </a:tr>
              <a:tr h="662293">
                <a:tc vMerge="1">
                  <a:txBody>
                    <a:bodyPr vert="horz" wrap="square"/>
                    <a:lstStyle/>
                    <a:p>
                      <a:endParaRPr lang="zh-CN" altLang="en-US" sz="1350" b="1" u="sng"/>
                    </a:p>
                  </a:txBody>
                  <a:tcPr anchor="ctr"/>
                </a:tc>
                <a:tc>
                  <a:txBody>
                    <a:bodyPr vert="horz" wrap="square"/>
                    <a:lstStyle/>
                    <a:p>
                      <a:pPr marL="285750" indent="-285750">
                        <a:buFont typeface="Arial" pitchFamily="34" charset="0"/>
                        <a:buChar char="•"/>
                      </a:pPr>
                      <a:r>
                        <a:rPr lang="zh-CN" altLang="en-US" sz="1400" smtClean="0">
                          <a:latin typeface="Arial" pitchFamily="34" charset="0"/>
                          <a:ea typeface="微软雅黑" panose="020b0503020204020204" pitchFamily="34" charset="-122"/>
                          <a:cs typeface="Arial" pitchFamily="34" charset="0"/>
                        </a:rPr>
                        <a:t>高标准的</a:t>
                      </a:r>
                      <a:r>
                        <a:rPr lang="zh-CN" altLang="en-US" sz="1400" b="1" smtClean="0">
                          <a:latin typeface="Arial" pitchFamily="34" charset="0"/>
                          <a:ea typeface="微软雅黑" panose="020b0503020204020204" pitchFamily="34" charset="-122"/>
                          <a:cs typeface="Arial" pitchFamily="34" charset="0"/>
                        </a:rPr>
                        <a:t>操守与品格</a:t>
                      </a:r>
                      <a:endParaRPr lang="zh-CN" altLang="en-US" sz="1400" b="1">
                        <a:latin typeface="Arial" pitchFamily="34" charset="0"/>
                        <a:ea typeface="微软雅黑" panose="020b0503020204020204" pitchFamily="34" charset="-122"/>
                        <a:cs typeface="Arial" pitchFamily="34" charset="0"/>
                      </a:endParaRPr>
                    </a:p>
                  </a:txBody>
                  <a:tcPr anchor="ctr"/>
                </a:tc>
              </a:tr>
            </a:tbl>
          </a:graphicData>
        </a:graphic>
      </p:graphicFrame>
      <p:sp>
        <p:nvSpPr>
          <p:cNvPr id="8" name="Rectangle 7"/>
          <p:cNvSpPr/>
          <p:nvPr/>
        </p:nvSpPr>
        <p:spPr>
          <a:xfrm>
            <a:off x="4869985" y="2712454"/>
            <a:ext cx="3638584" cy="2990921"/>
          </a:xfrm>
          <a:prstGeom prst="rect">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lang="zh-CN" altLang="en-US" sz="1600" b="1" smtClean="0">
                <a:solidFill>
                  <a:schemeClr val="accent1"/>
                </a:solidFill>
                <a:latin typeface="Arial" pitchFamily="34" charset="0"/>
                <a:ea typeface="微软雅黑" panose="020b0503020204020204" pitchFamily="34" charset="-122"/>
                <a:cs typeface="Arial" pitchFamily="34" charset="0"/>
              </a:rPr>
              <a:t>永久合伙人</a:t>
            </a:r>
            <a:endParaRPr lang="en-US" altLang="zh-CN" sz="1600" b="1" smtClean="0">
              <a:solidFill>
                <a:schemeClr val="accent1"/>
              </a:solidFill>
              <a:latin typeface="Arial" pitchFamily="34" charset="0"/>
              <a:ea typeface="微软雅黑" panose="020b0503020204020204" pitchFamily="34" charset="-122"/>
              <a:cs typeface="Arial" pitchFamily="34" charset="0"/>
            </a:endParaRPr>
          </a:p>
        </p:txBody>
      </p:sp>
      <p:grpSp>
        <p:nvGrpSpPr>
          <p:cNvPr id="9" name="Group 8"/>
          <p:cNvGrpSpPr/>
          <p:nvPr/>
        </p:nvGrpSpPr>
        <p:grpSpPr>
          <a:xfrm>
            <a:off x="5000037" y="2536721"/>
            <a:ext cx="576568" cy="518903"/>
            <a:chOff x="2070300" y="3127124"/>
            <a:chExt cx="586142" cy="652228"/>
          </a:xfrm>
          <a:effectLst>
            <a:outerShdw blurRad="76200" dir="18900000" sy="23000" kx="-1200000" algn="bl" rotWithShape="0">
              <a:prstClr val="black">
                <a:alpha val="20000"/>
              </a:prstClr>
            </a:outerShdw>
          </a:effectLst>
        </p:grpSpPr>
        <p:sp>
          <p:nvSpPr>
            <p:cNvPr id="10" name="Freeform 5"/>
            <p:cNvSpPr/>
            <p:nvPr/>
          </p:nvSpPr>
          <p:spPr bwMode="auto">
            <a:xfrm flipH="1">
              <a:off x="2070300" y="3250349"/>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solidFill>
              <a:schemeClr val="accent1"/>
            </a:solid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Oval 6"/>
            <p:cNvSpPr>
              <a:spLocks noChangeArrowheads="1"/>
            </p:cNvSpPr>
            <p:nvPr/>
          </p:nvSpPr>
          <p:spPr bwMode="auto">
            <a:xfrm flipH="1">
              <a:off x="2153264" y="3127125"/>
              <a:ext cx="111313" cy="104388"/>
            </a:xfrm>
            <a:prstGeom prst="ellipse">
              <a:avLst/>
            </a:prstGeom>
            <a:solidFill>
              <a:schemeClr val="accent1"/>
            </a:solid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5"/>
            <p:cNvSpPr/>
            <p:nvPr/>
          </p:nvSpPr>
          <p:spPr bwMode="auto">
            <a:xfrm flipH="1">
              <a:off x="2387121" y="3250348"/>
              <a:ext cx="269321" cy="529003"/>
            </a:xfrm>
            <a:custGeom>
              <a:gdLst>
                <a:gd name="T0" fmla="*/ 506 w 646"/>
                <a:gd name="T1" fmla="*/ 0 h 1348"/>
                <a:gd name="T2" fmla="*/ 532 w 646"/>
                <a:gd name="T3" fmla="*/ 4 h 1348"/>
                <a:gd name="T4" fmla="*/ 558 w 646"/>
                <a:gd name="T5" fmla="*/ 11 h 1348"/>
                <a:gd name="T6" fmla="*/ 581 w 646"/>
                <a:gd name="T7" fmla="*/ 22 h 1348"/>
                <a:gd name="T8" fmla="*/ 608 w 646"/>
                <a:gd name="T9" fmla="*/ 40 h 1348"/>
                <a:gd name="T10" fmla="*/ 631 w 646"/>
                <a:gd name="T11" fmla="*/ 64 h 1348"/>
                <a:gd name="T12" fmla="*/ 646 w 646"/>
                <a:gd name="T13" fmla="*/ 94 h 1348"/>
                <a:gd name="T14" fmla="*/ 646 w 646"/>
                <a:gd name="T15" fmla="*/ 612 h 1348"/>
                <a:gd name="T16" fmla="*/ 640 w 646"/>
                <a:gd name="T17" fmla="*/ 630 h 1348"/>
                <a:gd name="T18" fmla="*/ 627 w 646"/>
                <a:gd name="T19" fmla="*/ 648 h 1348"/>
                <a:gd name="T20" fmla="*/ 604 w 646"/>
                <a:gd name="T21" fmla="*/ 660 h 1348"/>
                <a:gd name="T22" fmla="*/ 580 w 646"/>
                <a:gd name="T23" fmla="*/ 661 h 1348"/>
                <a:gd name="T24" fmla="*/ 559 w 646"/>
                <a:gd name="T25" fmla="*/ 655 h 1348"/>
                <a:gd name="T26" fmla="*/ 544 w 646"/>
                <a:gd name="T27" fmla="*/ 641 h 1348"/>
                <a:gd name="T28" fmla="*/ 536 w 646"/>
                <a:gd name="T29" fmla="*/ 627 h 1348"/>
                <a:gd name="T30" fmla="*/ 532 w 646"/>
                <a:gd name="T31" fmla="*/ 611 h 1348"/>
                <a:gd name="T32" fmla="*/ 495 w 646"/>
                <a:gd name="T33" fmla="*/ 1272 h 1348"/>
                <a:gd name="T34" fmla="*/ 487 w 646"/>
                <a:gd name="T35" fmla="*/ 1305 h 1348"/>
                <a:gd name="T36" fmla="*/ 469 w 646"/>
                <a:gd name="T37" fmla="*/ 1331 h 1348"/>
                <a:gd name="T38" fmla="*/ 444 w 646"/>
                <a:gd name="T39" fmla="*/ 1343 h 1348"/>
                <a:gd name="T40" fmla="*/ 420 w 646"/>
                <a:gd name="T41" fmla="*/ 1348 h 1348"/>
                <a:gd name="T42" fmla="*/ 392 w 646"/>
                <a:gd name="T43" fmla="*/ 1343 h 1348"/>
                <a:gd name="T44" fmla="*/ 369 w 646"/>
                <a:gd name="T45" fmla="*/ 1330 h 1348"/>
                <a:gd name="T46" fmla="*/ 352 w 646"/>
                <a:gd name="T47" fmla="*/ 1309 h 1348"/>
                <a:gd name="T48" fmla="*/ 344 w 646"/>
                <a:gd name="T49" fmla="*/ 1290 h 1348"/>
                <a:gd name="T50" fmla="*/ 304 w 646"/>
                <a:gd name="T51" fmla="*/ 645 h 1348"/>
                <a:gd name="T52" fmla="*/ 300 w 646"/>
                <a:gd name="T53" fmla="*/ 1295 h 1348"/>
                <a:gd name="T54" fmla="*/ 283 w 646"/>
                <a:gd name="T55" fmla="*/ 1324 h 1348"/>
                <a:gd name="T56" fmla="*/ 256 w 646"/>
                <a:gd name="T57" fmla="*/ 1343 h 1348"/>
                <a:gd name="T58" fmla="*/ 223 w 646"/>
                <a:gd name="T59" fmla="*/ 1348 h 1348"/>
                <a:gd name="T60" fmla="*/ 196 w 646"/>
                <a:gd name="T61" fmla="*/ 1342 h 1348"/>
                <a:gd name="T62" fmla="*/ 173 w 646"/>
                <a:gd name="T63" fmla="*/ 1326 h 1348"/>
                <a:gd name="T64" fmla="*/ 158 w 646"/>
                <a:gd name="T65" fmla="*/ 1305 h 1348"/>
                <a:gd name="T66" fmla="*/ 151 w 646"/>
                <a:gd name="T67" fmla="*/ 1279 h 1348"/>
                <a:gd name="T68" fmla="*/ 114 w 646"/>
                <a:gd name="T69" fmla="*/ 611 h 1348"/>
                <a:gd name="T70" fmla="*/ 107 w 646"/>
                <a:gd name="T71" fmla="*/ 633 h 1348"/>
                <a:gd name="T72" fmla="*/ 98 w 646"/>
                <a:gd name="T73" fmla="*/ 644 h 1348"/>
                <a:gd name="T74" fmla="*/ 85 w 646"/>
                <a:gd name="T75" fmla="*/ 656 h 1348"/>
                <a:gd name="T76" fmla="*/ 71 w 646"/>
                <a:gd name="T77" fmla="*/ 661 h 1348"/>
                <a:gd name="T78" fmla="*/ 51 w 646"/>
                <a:gd name="T79" fmla="*/ 662 h 1348"/>
                <a:gd name="T80" fmla="*/ 35 w 646"/>
                <a:gd name="T81" fmla="*/ 658 h 1348"/>
                <a:gd name="T82" fmla="*/ 22 w 646"/>
                <a:gd name="T83" fmla="*/ 650 h 1348"/>
                <a:gd name="T84" fmla="*/ 11 w 646"/>
                <a:gd name="T85" fmla="*/ 638 h 1348"/>
                <a:gd name="T86" fmla="*/ 4 w 646"/>
                <a:gd name="T87" fmla="*/ 624 h 1348"/>
                <a:gd name="T88" fmla="*/ 0 w 646"/>
                <a:gd name="T89" fmla="*/ 110 h 1348"/>
                <a:gd name="T90" fmla="*/ 15 w 646"/>
                <a:gd name="T91" fmla="*/ 67 h 1348"/>
                <a:gd name="T92" fmla="*/ 39 w 646"/>
                <a:gd name="T93" fmla="*/ 41 h 1348"/>
                <a:gd name="T94" fmla="*/ 80 w 646"/>
                <a:gd name="T95" fmla="*/ 16 h 1348"/>
                <a:gd name="T96" fmla="*/ 124 w 646"/>
                <a:gd name="T97" fmla="*/ 4 h 1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46" h="1348">
                  <a:moveTo>
                    <a:pt x="155" y="0"/>
                  </a:moveTo>
                  <a:lnTo>
                    <a:pt x="495" y="0"/>
                  </a:lnTo>
                  <a:lnTo>
                    <a:pt x="506" y="0"/>
                  </a:lnTo>
                  <a:lnTo>
                    <a:pt x="514" y="1"/>
                  </a:lnTo>
                  <a:lnTo>
                    <a:pt x="522" y="3"/>
                  </a:lnTo>
                  <a:lnTo>
                    <a:pt x="532" y="4"/>
                  </a:lnTo>
                  <a:lnTo>
                    <a:pt x="540" y="6"/>
                  </a:lnTo>
                  <a:lnTo>
                    <a:pt x="548" y="8"/>
                  </a:lnTo>
                  <a:lnTo>
                    <a:pt x="558" y="11"/>
                  </a:lnTo>
                  <a:lnTo>
                    <a:pt x="566" y="15"/>
                  </a:lnTo>
                  <a:lnTo>
                    <a:pt x="573" y="18"/>
                  </a:lnTo>
                  <a:lnTo>
                    <a:pt x="581" y="22"/>
                  </a:lnTo>
                  <a:lnTo>
                    <a:pt x="591" y="27"/>
                  </a:lnTo>
                  <a:lnTo>
                    <a:pt x="599" y="33"/>
                  </a:lnTo>
                  <a:lnTo>
                    <a:pt x="608" y="40"/>
                  </a:lnTo>
                  <a:lnTo>
                    <a:pt x="617" y="48"/>
                  </a:lnTo>
                  <a:lnTo>
                    <a:pt x="624" y="56"/>
                  </a:lnTo>
                  <a:lnTo>
                    <a:pt x="631" y="64"/>
                  </a:lnTo>
                  <a:lnTo>
                    <a:pt x="638" y="75"/>
                  </a:lnTo>
                  <a:lnTo>
                    <a:pt x="641" y="83"/>
                  </a:lnTo>
                  <a:lnTo>
                    <a:pt x="646" y="94"/>
                  </a:lnTo>
                  <a:lnTo>
                    <a:pt x="646" y="104"/>
                  </a:lnTo>
                  <a:lnTo>
                    <a:pt x="646" y="113"/>
                  </a:lnTo>
                  <a:lnTo>
                    <a:pt x="646" y="612"/>
                  </a:lnTo>
                  <a:lnTo>
                    <a:pt x="644" y="618"/>
                  </a:lnTo>
                  <a:lnTo>
                    <a:pt x="642" y="624"/>
                  </a:lnTo>
                  <a:lnTo>
                    <a:pt x="640" y="630"/>
                  </a:lnTo>
                  <a:lnTo>
                    <a:pt x="637" y="636"/>
                  </a:lnTo>
                  <a:lnTo>
                    <a:pt x="632" y="642"/>
                  </a:lnTo>
                  <a:lnTo>
                    <a:pt x="627" y="648"/>
                  </a:lnTo>
                  <a:lnTo>
                    <a:pt x="619" y="653"/>
                  </a:lnTo>
                  <a:lnTo>
                    <a:pt x="611" y="658"/>
                  </a:lnTo>
                  <a:lnTo>
                    <a:pt x="604" y="660"/>
                  </a:lnTo>
                  <a:lnTo>
                    <a:pt x="596" y="662"/>
                  </a:lnTo>
                  <a:lnTo>
                    <a:pt x="588" y="662"/>
                  </a:lnTo>
                  <a:lnTo>
                    <a:pt x="580" y="661"/>
                  </a:lnTo>
                  <a:lnTo>
                    <a:pt x="572" y="659"/>
                  </a:lnTo>
                  <a:lnTo>
                    <a:pt x="565" y="657"/>
                  </a:lnTo>
                  <a:lnTo>
                    <a:pt x="559" y="655"/>
                  </a:lnTo>
                  <a:lnTo>
                    <a:pt x="553" y="650"/>
                  </a:lnTo>
                  <a:lnTo>
                    <a:pt x="548" y="646"/>
                  </a:lnTo>
                  <a:lnTo>
                    <a:pt x="544" y="641"/>
                  </a:lnTo>
                  <a:lnTo>
                    <a:pt x="540" y="636"/>
                  </a:lnTo>
                  <a:lnTo>
                    <a:pt x="537" y="631"/>
                  </a:lnTo>
                  <a:lnTo>
                    <a:pt x="536" y="627"/>
                  </a:lnTo>
                  <a:lnTo>
                    <a:pt x="534" y="622"/>
                  </a:lnTo>
                  <a:lnTo>
                    <a:pt x="533" y="618"/>
                  </a:lnTo>
                  <a:lnTo>
                    <a:pt x="532" y="611"/>
                  </a:lnTo>
                  <a:lnTo>
                    <a:pt x="533" y="228"/>
                  </a:lnTo>
                  <a:lnTo>
                    <a:pt x="495" y="228"/>
                  </a:lnTo>
                  <a:lnTo>
                    <a:pt x="495" y="1272"/>
                  </a:lnTo>
                  <a:lnTo>
                    <a:pt x="495" y="1282"/>
                  </a:lnTo>
                  <a:lnTo>
                    <a:pt x="492" y="1294"/>
                  </a:lnTo>
                  <a:lnTo>
                    <a:pt x="487" y="1305"/>
                  </a:lnTo>
                  <a:lnTo>
                    <a:pt x="482" y="1315"/>
                  </a:lnTo>
                  <a:lnTo>
                    <a:pt x="476" y="1323"/>
                  </a:lnTo>
                  <a:lnTo>
                    <a:pt x="469" y="1331"/>
                  </a:lnTo>
                  <a:lnTo>
                    <a:pt x="461" y="1335"/>
                  </a:lnTo>
                  <a:lnTo>
                    <a:pt x="452" y="1341"/>
                  </a:lnTo>
                  <a:lnTo>
                    <a:pt x="444" y="1343"/>
                  </a:lnTo>
                  <a:lnTo>
                    <a:pt x="436" y="1346"/>
                  </a:lnTo>
                  <a:lnTo>
                    <a:pt x="429" y="1347"/>
                  </a:lnTo>
                  <a:lnTo>
                    <a:pt x="420" y="1348"/>
                  </a:lnTo>
                  <a:lnTo>
                    <a:pt x="412" y="1348"/>
                  </a:lnTo>
                  <a:lnTo>
                    <a:pt x="403" y="1346"/>
                  </a:lnTo>
                  <a:lnTo>
                    <a:pt x="392" y="1343"/>
                  </a:lnTo>
                  <a:lnTo>
                    <a:pt x="383" y="1339"/>
                  </a:lnTo>
                  <a:lnTo>
                    <a:pt x="375" y="1335"/>
                  </a:lnTo>
                  <a:lnTo>
                    <a:pt x="369" y="1330"/>
                  </a:lnTo>
                  <a:lnTo>
                    <a:pt x="363" y="1324"/>
                  </a:lnTo>
                  <a:lnTo>
                    <a:pt x="357" y="1317"/>
                  </a:lnTo>
                  <a:lnTo>
                    <a:pt x="352" y="1309"/>
                  </a:lnTo>
                  <a:lnTo>
                    <a:pt x="348" y="1303"/>
                  </a:lnTo>
                  <a:lnTo>
                    <a:pt x="346" y="1296"/>
                  </a:lnTo>
                  <a:lnTo>
                    <a:pt x="344" y="1290"/>
                  </a:lnTo>
                  <a:lnTo>
                    <a:pt x="343" y="1281"/>
                  </a:lnTo>
                  <a:lnTo>
                    <a:pt x="343" y="645"/>
                  </a:lnTo>
                  <a:lnTo>
                    <a:pt x="304" y="645"/>
                  </a:lnTo>
                  <a:lnTo>
                    <a:pt x="303" y="1277"/>
                  </a:lnTo>
                  <a:lnTo>
                    <a:pt x="302" y="1286"/>
                  </a:lnTo>
                  <a:lnTo>
                    <a:pt x="300" y="1295"/>
                  </a:lnTo>
                  <a:lnTo>
                    <a:pt x="295" y="1305"/>
                  </a:lnTo>
                  <a:lnTo>
                    <a:pt x="290" y="1314"/>
                  </a:lnTo>
                  <a:lnTo>
                    <a:pt x="283" y="1324"/>
                  </a:lnTo>
                  <a:lnTo>
                    <a:pt x="275" y="1331"/>
                  </a:lnTo>
                  <a:lnTo>
                    <a:pt x="266" y="1338"/>
                  </a:lnTo>
                  <a:lnTo>
                    <a:pt x="256" y="1343"/>
                  </a:lnTo>
                  <a:lnTo>
                    <a:pt x="245" y="1346"/>
                  </a:lnTo>
                  <a:lnTo>
                    <a:pt x="234" y="1348"/>
                  </a:lnTo>
                  <a:lnTo>
                    <a:pt x="223" y="1348"/>
                  </a:lnTo>
                  <a:lnTo>
                    <a:pt x="213" y="1346"/>
                  </a:lnTo>
                  <a:lnTo>
                    <a:pt x="205" y="1345"/>
                  </a:lnTo>
                  <a:lnTo>
                    <a:pt x="196" y="1342"/>
                  </a:lnTo>
                  <a:lnTo>
                    <a:pt x="189" y="1338"/>
                  </a:lnTo>
                  <a:lnTo>
                    <a:pt x="181" y="1332"/>
                  </a:lnTo>
                  <a:lnTo>
                    <a:pt x="173" y="1326"/>
                  </a:lnTo>
                  <a:lnTo>
                    <a:pt x="168" y="1320"/>
                  </a:lnTo>
                  <a:lnTo>
                    <a:pt x="162" y="1312"/>
                  </a:lnTo>
                  <a:lnTo>
                    <a:pt x="158" y="1305"/>
                  </a:lnTo>
                  <a:lnTo>
                    <a:pt x="155" y="1297"/>
                  </a:lnTo>
                  <a:lnTo>
                    <a:pt x="154" y="1291"/>
                  </a:lnTo>
                  <a:lnTo>
                    <a:pt x="151" y="1279"/>
                  </a:lnTo>
                  <a:lnTo>
                    <a:pt x="152" y="228"/>
                  </a:lnTo>
                  <a:lnTo>
                    <a:pt x="114" y="228"/>
                  </a:lnTo>
                  <a:lnTo>
                    <a:pt x="114" y="611"/>
                  </a:lnTo>
                  <a:lnTo>
                    <a:pt x="113" y="618"/>
                  </a:lnTo>
                  <a:lnTo>
                    <a:pt x="111" y="625"/>
                  </a:lnTo>
                  <a:lnTo>
                    <a:pt x="107" y="633"/>
                  </a:lnTo>
                  <a:lnTo>
                    <a:pt x="104" y="638"/>
                  </a:lnTo>
                  <a:lnTo>
                    <a:pt x="102" y="641"/>
                  </a:lnTo>
                  <a:lnTo>
                    <a:pt x="98" y="644"/>
                  </a:lnTo>
                  <a:lnTo>
                    <a:pt x="94" y="648"/>
                  </a:lnTo>
                  <a:lnTo>
                    <a:pt x="91" y="652"/>
                  </a:lnTo>
                  <a:lnTo>
                    <a:pt x="85" y="656"/>
                  </a:lnTo>
                  <a:lnTo>
                    <a:pt x="81" y="657"/>
                  </a:lnTo>
                  <a:lnTo>
                    <a:pt x="76" y="659"/>
                  </a:lnTo>
                  <a:lnTo>
                    <a:pt x="71" y="661"/>
                  </a:lnTo>
                  <a:lnTo>
                    <a:pt x="66" y="662"/>
                  </a:lnTo>
                  <a:lnTo>
                    <a:pt x="61" y="662"/>
                  </a:lnTo>
                  <a:lnTo>
                    <a:pt x="51" y="662"/>
                  </a:lnTo>
                  <a:lnTo>
                    <a:pt x="47" y="661"/>
                  </a:lnTo>
                  <a:lnTo>
                    <a:pt x="41" y="659"/>
                  </a:lnTo>
                  <a:lnTo>
                    <a:pt x="35" y="658"/>
                  </a:lnTo>
                  <a:lnTo>
                    <a:pt x="31" y="656"/>
                  </a:lnTo>
                  <a:lnTo>
                    <a:pt x="27" y="653"/>
                  </a:lnTo>
                  <a:lnTo>
                    <a:pt x="22" y="650"/>
                  </a:lnTo>
                  <a:lnTo>
                    <a:pt x="19" y="647"/>
                  </a:lnTo>
                  <a:lnTo>
                    <a:pt x="14" y="642"/>
                  </a:lnTo>
                  <a:lnTo>
                    <a:pt x="11" y="638"/>
                  </a:lnTo>
                  <a:lnTo>
                    <a:pt x="8" y="633"/>
                  </a:lnTo>
                  <a:lnTo>
                    <a:pt x="6" y="630"/>
                  </a:lnTo>
                  <a:lnTo>
                    <a:pt x="4" y="624"/>
                  </a:lnTo>
                  <a:lnTo>
                    <a:pt x="2" y="619"/>
                  </a:lnTo>
                  <a:lnTo>
                    <a:pt x="0" y="613"/>
                  </a:lnTo>
                  <a:lnTo>
                    <a:pt x="0" y="110"/>
                  </a:lnTo>
                  <a:lnTo>
                    <a:pt x="3" y="94"/>
                  </a:lnTo>
                  <a:lnTo>
                    <a:pt x="8" y="79"/>
                  </a:lnTo>
                  <a:lnTo>
                    <a:pt x="15" y="67"/>
                  </a:lnTo>
                  <a:lnTo>
                    <a:pt x="22" y="57"/>
                  </a:lnTo>
                  <a:lnTo>
                    <a:pt x="30" y="49"/>
                  </a:lnTo>
                  <a:lnTo>
                    <a:pt x="39" y="41"/>
                  </a:lnTo>
                  <a:lnTo>
                    <a:pt x="53" y="30"/>
                  </a:lnTo>
                  <a:lnTo>
                    <a:pt x="68" y="22"/>
                  </a:lnTo>
                  <a:lnTo>
                    <a:pt x="80" y="16"/>
                  </a:lnTo>
                  <a:lnTo>
                    <a:pt x="91" y="12"/>
                  </a:lnTo>
                  <a:lnTo>
                    <a:pt x="108" y="7"/>
                  </a:lnTo>
                  <a:lnTo>
                    <a:pt x="124" y="4"/>
                  </a:lnTo>
                  <a:lnTo>
                    <a:pt x="140" y="1"/>
                  </a:lnTo>
                  <a:lnTo>
                    <a:pt x="155" y="0"/>
                  </a:lnTo>
                  <a:close/>
                </a:path>
              </a:pathLst>
            </a:custGeom>
            <a:solidFill>
              <a:schemeClr val="accent1"/>
            </a:solid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Oval 6"/>
            <p:cNvSpPr>
              <a:spLocks noChangeArrowheads="1"/>
            </p:cNvSpPr>
            <p:nvPr/>
          </p:nvSpPr>
          <p:spPr bwMode="auto">
            <a:xfrm flipH="1">
              <a:off x="2470084" y="3127124"/>
              <a:ext cx="111313" cy="104388"/>
            </a:xfrm>
            <a:prstGeom prst="ellipse">
              <a:avLst/>
            </a:prstGeom>
            <a:solidFill>
              <a:schemeClr val="accent1"/>
            </a:solidFill>
            <a:ln>
              <a:noFill/>
            </a:ln>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cxnSp>
        <p:nvCxnSpPr>
          <p:cNvPr id="29" name="Straight Connector 28"/>
          <p:cNvCxnSpPr/>
          <p:nvPr/>
        </p:nvCxnSpPr>
        <p:spPr>
          <a:xfrm flipH="1">
            <a:off x="4555212" y="1431406"/>
            <a:ext cx="0" cy="4240973"/>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4985426" y="3350186"/>
            <a:ext cx="3320374" cy="2646878"/>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spcBef>
                <a:spcPts val="600"/>
              </a:spcBef>
              <a:spcAft>
                <a:spcPts val="600"/>
              </a:spcAft>
              <a:buFont typeface="Arial" pitchFamily="34" charset="0"/>
              <a:buChar char="•"/>
            </a:pPr>
            <a:r>
              <a:rPr lang="zh-CN" altLang="en-US" sz="1400">
                <a:solidFill>
                  <a:schemeClr val="accent1"/>
                </a:solidFill>
                <a:latin typeface="Arial" pitchFamily="34" charset="0"/>
                <a:ea typeface="微软雅黑" panose="020b0503020204020204" pitchFamily="34" charset="-122"/>
                <a:cs typeface="Arial" pitchFamily="34" charset="0"/>
              </a:rPr>
              <a:t>永久合伙人可以永久保留合伙人身份直</a:t>
            </a:r>
            <a:r>
              <a:rPr lang="zh-CN" altLang="en-US" sz="1400" smtClean="0">
                <a:solidFill>
                  <a:schemeClr val="accent1"/>
                </a:solidFill>
                <a:latin typeface="Arial" pitchFamily="34" charset="0"/>
                <a:ea typeface="微软雅黑" panose="020b0503020204020204" pitchFamily="34" charset="-122"/>
                <a:cs typeface="Arial" pitchFamily="34" charset="0"/>
              </a:rPr>
              <a:t>到发生退休、死亡等情况</a:t>
            </a:r>
            <a:endParaRPr lang="en-US" altLang="zh-CN" sz="1400" smtClean="0">
              <a:solidFill>
                <a:schemeClr val="accent1"/>
              </a:solidFill>
              <a:latin typeface="Arial" pitchFamily="34" charset="0"/>
              <a:ea typeface="微软雅黑" panose="020b0503020204020204" pitchFamily="34" charset="-122"/>
              <a:cs typeface="Arial" pitchFamily="34" charset="0"/>
            </a:endParaRPr>
          </a:p>
          <a:p>
            <a:pPr marL="285750" indent="-285750">
              <a:spcBef>
                <a:spcPts val="600"/>
              </a:spcBef>
              <a:spcAft>
                <a:spcPts val="600"/>
              </a:spcAft>
              <a:buFont typeface="Arial" pitchFamily="34" charset="0"/>
              <a:buChar char="•"/>
            </a:pPr>
            <a:r>
              <a:rPr lang="zh-CN" altLang="en-US" sz="1400">
                <a:solidFill>
                  <a:schemeClr val="accent1"/>
                </a:solidFill>
                <a:latin typeface="Arial" pitchFamily="34" charset="0"/>
                <a:ea typeface="微软雅黑" panose="020b0503020204020204" pitchFamily="34" charset="-122"/>
                <a:cs typeface="Arial" pitchFamily="34" charset="0"/>
              </a:rPr>
              <a:t>永</a:t>
            </a:r>
            <a:r>
              <a:rPr lang="zh-CN" altLang="en-US" sz="1400" smtClean="0">
                <a:solidFill>
                  <a:schemeClr val="accent1"/>
                </a:solidFill>
                <a:latin typeface="Arial" pitchFamily="34" charset="0"/>
                <a:ea typeface="微软雅黑" panose="020b0503020204020204" pitchFamily="34" charset="-122"/>
                <a:cs typeface="Arial" pitchFamily="34" charset="0"/>
              </a:rPr>
              <a:t>久合伙人可同时存在</a:t>
            </a:r>
            <a:r>
              <a:rPr lang="en-US" altLang="zh-CN" sz="1400" smtClean="0">
                <a:solidFill>
                  <a:schemeClr val="accent1"/>
                </a:solidFill>
                <a:latin typeface="Arial" pitchFamily="34" charset="0"/>
                <a:ea typeface="微软雅黑" panose="020b0503020204020204" pitchFamily="34" charset="-122"/>
                <a:cs typeface="Arial" pitchFamily="34" charset="0"/>
              </a:rPr>
              <a:t>2-3</a:t>
            </a:r>
            <a:r>
              <a:rPr lang="zh-CN" altLang="en-US" sz="1400" smtClean="0">
                <a:solidFill>
                  <a:schemeClr val="accent1"/>
                </a:solidFill>
                <a:latin typeface="Arial" pitchFamily="34" charset="0"/>
                <a:ea typeface="微软雅黑" panose="020b0503020204020204" pitchFamily="34" charset="-122"/>
                <a:cs typeface="Arial" pitchFamily="34" charset="0"/>
              </a:rPr>
              <a:t>人（马云与蔡崇信为创始永久合伙人）</a:t>
            </a:r>
            <a:endParaRPr lang="en-US" altLang="zh-CN" sz="1400" smtClean="0">
              <a:solidFill>
                <a:schemeClr val="accent1"/>
              </a:solidFill>
              <a:latin typeface="Arial" pitchFamily="34" charset="0"/>
              <a:ea typeface="微软雅黑" panose="020b0503020204020204" pitchFamily="34" charset="-122"/>
              <a:cs typeface="Arial" pitchFamily="34" charset="0"/>
            </a:endParaRPr>
          </a:p>
          <a:p>
            <a:pPr marL="285750" indent="-285750">
              <a:spcBef>
                <a:spcPts val="600"/>
              </a:spcBef>
              <a:spcAft>
                <a:spcPts val="600"/>
              </a:spcAft>
              <a:buFont typeface="Arial" pitchFamily="34" charset="0"/>
              <a:buChar char="•"/>
            </a:pPr>
            <a:r>
              <a:rPr lang="zh-CN" altLang="en-US" sz="1400" smtClean="0">
                <a:solidFill>
                  <a:schemeClr val="accent1"/>
                </a:solidFill>
                <a:latin typeface="Arial" pitchFamily="34" charset="0"/>
                <a:ea typeface="微软雅黑" panose="020b0503020204020204" pitchFamily="34" charset="-122"/>
                <a:cs typeface="Arial" pitchFamily="34" charset="0"/>
              </a:rPr>
              <a:t>永久合伙人由现任永久合伙人或退休的永久合伙人指定</a:t>
            </a:r>
            <a:endParaRPr lang="en-US" altLang="zh-CN" sz="1400" smtClean="0">
              <a:solidFill>
                <a:schemeClr val="accent1"/>
              </a:solidFill>
              <a:latin typeface="Arial" pitchFamily="34" charset="0"/>
              <a:ea typeface="微软雅黑" panose="020b0503020204020204" pitchFamily="34" charset="-122"/>
              <a:cs typeface="Arial" pitchFamily="34" charset="0"/>
            </a:endParaRPr>
          </a:p>
          <a:p>
            <a:pPr marL="285750" indent="-285750">
              <a:spcBef>
                <a:spcPts val="600"/>
              </a:spcBef>
              <a:spcAft>
                <a:spcPts val="600"/>
              </a:spcAft>
              <a:buFont typeface="Arial" pitchFamily="34" charset="0"/>
              <a:buChar char="•"/>
            </a:pPr>
            <a:r>
              <a:rPr lang="zh-CN" altLang="en-US" sz="1400">
                <a:solidFill>
                  <a:schemeClr val="accent1"/>
                </a:solidFill>
                <a:latin typeface="Arial" pitchFamily="34" charset="0"/>
                <a:ea typeface="微软雅黑" panose="020b0503020204020204" pitchFamily="34" charset="-122"/>
                <a:cs typeface="Arial" pitchFamily="34" charset="0"/>
              </a:rPr>
              <a:t>永</a:t>
            </a:r>
            <a:r>
              <a:rPr lang="zh-CN" altLang="en-US" sz="1400" smtClean="0">
                <a:solidFill>
                  <a:schemeClr val="accent1"/>
                </a:solidFill>
                <a:latin typeface="Arial" pitchFamily="34" charset="0"/>
                <a:ea typeface="微软雅黑" panose="020b0503020204020204" pitchFamily="34" charset="-122"/>
                <a:cs typeface="Arial" pitchFamily="34" charset="0"/>
              </a:rPr>
              <a:t>久合伙人如违反合伙精神、可由全体合伙人大会决议除名</a:t>
            </a:r>
            <a:endParaRPr lang="en-US" altLang="zh-CN" sz="1400" smtClean="0">
              <a:solidFill>
                <a:schemeClr val="accent1"/>
              </a:solidFill>
              <a:latin typeface="Arial" pitchFamily="34" charset="0"/>
              <a:ea typeface="微软雅黑" panose="020b0503020204020204" pitchFamily="34" charset="-122"/>
              <a:cs typeface="Arial" pitchFamily="34" charset="0"/>
            </a:endParaRPr>
          </a:p>
          <a:p>
            <a:pPr marL="285750" indent="-285750">
              <a:spcBef>
                <a:spcPts val="600"/>
              </a:spcBef>
              <a:spcAft>
                <a:spcPts val="600"/>
              </a:spcAft>
              <a:buFont typeface="Arial" pitchFamily="34" charset="0"/>
              <a:buChar char="•"/>
            </a:pPr>
            <a:endParaRPr lang="en-US" altLang="zh-CN" sz="1400" smtClean="0">
              <a:solidFill>
                <a:schemeClr val="accent1"/>
              </a:solidFill>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731138440"/>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合伙</a:t>
            </a:r>
            <a:r>
              <a:rPr lang="zh-CN" altLang="en-US" smtClean="0"/>
              <a:t>制案例</a:t>
            </a:r>
            <a:r>
              <a:rPr lang="zh-CN" altLang="en-US"/>
              <a:t>分享</a:t>
            </a:r>
            <a:r>
              <a:rPr lang="en-US" altLang="zh-CN"/>
              <a:t>1</a:t>
            </a:r>
            <a:r>
              <a:rPr lang="zh-CN" altLang="en-US"/>
              <a:t>：阿里巴巴合伙人机制</a:t>
            </a:r>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27</a:t>
            </a:fld>
            <a:endParaRPr lang="en-US"/>
          </a:p>
        </p:txBody>
      </p:sp>
      <p:sp>
        <p:nvSpPr>
          <p:cNvPr id="5" name="Text Placeholder 4"/>
          <p:cNvSpPr>
            <a:spLocks noGrp="1"/>
          </p:cNvSpPr>
          <p:nvPr>
            <p:ph type="body" sz="quarter" idx="13"/>
          </p:nvPr>
        </p:nvSpPr>
        <p:spPr/>
        <p:txBody>
          <a:bodyPr/>
          <a:lstStyle/>
          <a:p>
            <a:r>
              <a:rPr lang="zh-CN" altLang="en-US" smtClean="0"/>
              <a:t>合伙人决策权利</a:t>
            </a:r>
            <a:endParaRPr lang="zh-CN" altLang="en-US"/>
          </a:p>
        </p:txBody>
      </p:sp>
      <p:sp>
        <p:nvSpPr>
          <p:cNvPr id="6" name="Content Placeholder 5"/>
          <p:cNvSpPr>
            <a:spLocks noGrp="1"/>
          </p:cNvSpPr>
          <p:nvPr>
            <p:ph idx="1"/>
          </p:nvPr>
        </p:nvSpPr>
        <p:spPr/>
        <p:txBody>
          <a:bodyPr/>
          <a:lstStyle/>
          <a:p>
            <a:pPr lvl="2"/>
            <a:r>
              <a:rPr lang="zh-CN" altLang="en-US" b="1"/>
              <a:t>为保证合伙人团队对董事会的控制权，阿里巴巴与软银、雅虎达成上市后投票权</a:t>
            </a:r>
            <a:r>
              <a:rPr lang="zh-CN" altLang="en-US" b="1" smtClean="0"/>
              <a:t>协议：</a:t>
            </a:r>
            <a:endParaRPr lang="en-US" altLang="zh-CN" b="1" smtClean="0"/>
          </a:p>
          <a:p>
            <a:endParaRPr lang="zh-CN" altLang="en-US"/>
          </a:p>
        </p:txBody>
      </p:sp>
      <p:sp>
        <p:nvSpPr>
          <p:cNvPr id="7" name="矩形 6"/>
          <p:cNvSpPr/>
          <p:nvPr/>
        </p:nvSpPr>
        <p:spPr>
          <a:xfrm>
            <a:off x="1389525" y="4932214"/>
            <a:ext cx="2197934" cy="504056"/>
          </a:xfrm>
          <a:prstGeom prst="rect">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Arial" pitchFamily="34" charset="0"/>
                <a:ea typeface="微软雅黑" panose="020b0503020204020204" pitchFamily="34" charset="-122"/>
                <a:cs typeface="Arial" pitchFamily="34" charset="0"/>
              </a:rPr>
              <a:t>雅虎</a:t>
            </a:r>
            <a:endParaRPr lang="zh-CN" altLang="en-US" sz="1600" b="1">
              <a:solidFill>
                <a:schemeClr val="bg1"/>
              </a:solidFill>
              <a:latin typeface="Arial" pitchFamily="34" charset="0"/>
              <a:ea typeface="微软雅黑" panose="020b0503020204020204" pitchFamily="34" charset="-122"/>
              <a:cs typeface="Arial" pitchFamily="34" charset="0"/>
            </a:endParaRPr>
          </a:p>
        </p:txBody>
      </p:sp>
      <p:sp>
        <p:nvSpPr>
          <p:cNvPr id="8" name="矩形 7"/>
          <p:cNvSpPr/>
          <p:nvPr/>
        </p:nvSpPr>
        <p:spPr>
          <a:xfrm>
            <a:off x="1389525" y="1943882"/>
            <a:ext cx="2195439" cy="504056"/>
          </a:xfrm>
          <a:prstGeom prst="rect">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Arial" pitchFamily="34" charset="0"/>
                <a:ea typeface="微软雅黑" panose="020b0503020204020204" pitchFamily="34" charset="-122"/>
                <a:cs typeface="Arial" pitchFamily="34" charset="0"/>
              </a:rPr>
              <a:t>软银</a:t>
            </a:r>
            <a:r>
              <a:rPr lang="en-US" altLang="zh-CN" sz="1600" b="1" smtClean="0">
                <a:solidFill>
                  <a:schemeClr val="bg1"/>
                </a:solidFill>
                <a:latin typeface="Arial" pitchFamily="34" charset="0"/>
                <a:ea typeface="微软雅黑" panose="020b0503020204020204" pitchFamily="34" charset="-122"/>
                <a:cs typeface="Arial" pitchFamily="34" charset="0"/>
              </a:rPr>
              <a:t>*</a:t>
            </a:r>
            <a:endParaRPr lang="zh-CN" altLang="en-US" sz="1600" b="1">
              <a:solidFill>
                <a:schemeClr val="bg1"/>
              </a:solidFill>
              <a:latin typeface="Arial" pitchFamily="34" charset="0"/>
              <a:ea typeface="微软雅黑" panose="020b0503020204020204" pitchFamily="34" charset="-122"/>
              <a:cs typeface="Arial" pitchFamily="34" charset="0"/>
            </a:endParaRPr>
          </a:p>
        </p:txBody>
      </p:sp>
      <p:sp>
        <p:nvSpPr>
          <p:cNvPr id="9" name="流程图: 联系 26"/>
          <p:cNvSpPr/>
          <p:nvPr/>
        </p:nvSpPr>
        <p:spPr>
          <a:xfrm>
            <a:off x="4985781" y="3647222"/>
            <a:ext cx="1759394" cy="708928"/>
          </a:xfrm>
          <a:prstGeom prst="flowChartConnector">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董事会成员</a:t>
            </a:r>
            <a:endParaRPr lang="en-US" altLang="zh-CN" sz="1400" b="1" smtClean="0">
              <a:solidFill>
                <a:schemeClr val="bg1"/>
              </a:solidFill>
              <a:latin typeface="Arial" pitchFamily="34" charset="0"/>
              <a:ea typeface="微软雅黑" panose="020b0503020204020204" pitchFamily="34" charset="-122"/>
              <a:cs typeface="Arial" pitchFamily="34" charset="0"/>
            </a:endParaRPr>
          </a:p>
          <a:p>
            <a:pPr algn="ctr"/>
            <a:r>
              <a:rPr lang="en-US" altLang="zh-CN" sz="1400" b="1" smtClean="0">
                <a:solidFill>
                  <a:schemeClr val="bg1"/>
                </a:solidFill>
                <a:latin typeface="Arial" pitchFamily="34" charset="0"/>
                <a:ea typeface="微软雅黑" panose="020b0503020204020204" pitchFamily="34" charset="-122"/>
                <a:cs typeface="Arial" pitchFamily="34" charset="0"/>
              </a:rPr>
              <a:t>9</a:t>
            </a:r>
            <a:r>
              <a:rPr lang="zh-CN" altLang="en-US" sz="1400" b="1" smtClean="0">
                <a:solidFill>
                  <a:schemeClr val="bg1"/>
                </a:solidFill>
                <a:latin typeface="Arial" pitchFamily="34" charset="0"/>
                <a:ea typeface="微软雅黑" panose="020b0503020204020204" pitchFamily="34" charset="-122"/>
                <a:cs typeface="Arial" pitchFamily="34" charset="0"/>
              </a:rPr>
              <a:t>人*</a:t>
            </a:r>
            <a:r>
              <a:rPr lang="en-US" altLang="zh-CN" sz="1400" b="1" smtClean="0">
                <a:solidFill>
                  <a:schemeClr val="bg1"/>
                </a:solidFill>
                <a:latin typeface="Arial" pitchFamily="34" charset="0"/>
                <a:ea typeface="微软雅黑" panose="020b0503020204020204" pitchFamily="34" charset="-122"/>
                <a:cs typeface="Arial" pitchFamily="34" charset="0"/>
              </a:rPr>
              <a:t>*</a:t>
            </a:r>
            <a:endParaRPr lang="zh-CN" altLang="en-US" sz="1400" b="1">
              <a:solidFill>
                <a:schemeClr val="bg1"/>
              </a:solidFill>
              <a:latin typeface="Arial" pitchFamily="34" charset="0"/>
              <a:ea typeface="微软雅黑" panose="020b0503020204020204" pitchFamily="34" charset="-122"/>
              <a:cs typeface="Arial" pitchFamily="34" charset="0"/>
            </a:endParaRPr>
          </a:p>
        </p:txBody>
      </p:sp>
      <p:sp>
        <p:nvSpPr>
          <p:cNvPr id="10" name="矩形 36"/>
          <p:cNvSpPr/>
          <p:nvPr/>
        </p:nvSpPr>
        <p:spPr>
          <a:xfrm>
            <a:off x="1389525" y="3762084"/>
            <a:ext cx="2195439" cy="50405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tx1"/>
                </a:solidFill>
                <a:latin typeface="Arial" pitchFamily="34" charset="0"/>
                <a:ea typeface="微软雅黑" panose="020b0503020204020204" pitchFamily="34" charset="-122"/>
                <a:cs typeface="Arial" pitchFamily="34" charset="0"/>
              </a:rPr>
              <a:t>合伙人团队</a:t>
            </a:r>
            <a:endParaRPr lang="en-US" altLang="zh-CN" sz="1600" b="1" smtClean="0">
              <a:solidFill>
                <a:schemeClr val="tx1"/>
              </a:solidFill>
              <a:latin typeface="Arial" pitchFamily="34" charset="0"/>
              <a:ea typeface="微软雅黑" panose="020b0503020204020204" pitchFamily="34" charset="-122"/>
              <a:cs typeface="Arial" pitchFamily="34" charset="0"/>
            </a:endParaRPr>
          </a:p>
          <a:p>
            <a:pPr algn="ctr"/>
            <a:r>
              <a:rPr lang="zh-CN" altLang="en-US" sz="1400" b="1" smtClean="0">
                <a:solidFill>
                  <a:schemeClr val="tx1"/>
                </a:solidFill>
                <a:latin typeface="Arial" pitchFamily="34" charset="0"/>
                <a:ea typeface="微软雅黑" panose="020b0503020204020204" pitchFamily="34" charset="-122"/>
                <a:cs typeface="Arial" pitchFamily="34" charset="0"/>
              </a:rPr>
              <a:t>（马云、蔡崇信等）</a:t>
            </a:r>
            <a:endParaRPr lang="zh-CN" altLang="en-US" sz="1400" b="1">
              <a:solidFill>
                <a:schemeClr val="tx1"/>
              </a:solidFill>
              <a:latin typeface="Arial" pitchFamily="34" charset="0"/>
              <a:ea typeface="微软雅黑" panose="020b0503020204020204" pitchFamily="34" charset="-122"/>
              <a:cs typeface="Arial" pitchFamily="34" charset="0"/>
            </a:endParaRPr>
          </a:p>
        </p:txBody>
      </p:sp>
      <p:cxnSp>
        <p:nvCxnSpPr>
          <p:cNvPr id="11" name="直接箭头连接符 40"/>
          <p:cNvCxnSpPr/>
          <p:nvPr/>
        </p:nvCxnSpPr>
        <p:spPr>
          <a:xfrm flipH="1">
            <a:off x="2559437" y="2447938"/>
            <a:ext cx="0" cy="1314146"/>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2" name="直接箭头连接符 42"/>
          <p:cNvCxnSpPr/>
          <p:nvPr/>
        </p:nvCxnSpPr>
        <p:spPr>
          <a:xfrm flipH="1" flipV="1">
            <a:off x="2483095" y="2447938"/>
            <a:ext cx="0" cy="126014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3" name="直接箭头连接符 44"/>
          <p:cNvCxnSpPr/>
          <p:nvPr/>
        </p:nvCxnSpPr>
        <p:spPr>
          <a:xfrm flipH="1" flipV="1">
            <a:off x="2550709" y="4284142"/>
            <a:ext cx="0" cy="576064"/>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4" name="直接箭头连接符 51"/>
          <p:cNvCxnSpPr>
            <a:stCxn id="10" idx="3"/>
          </p:cNvCxnSpPr>
          <p:nvPr/>
        </p:nvCxnSpPr>
        <p:spPr>
          <a:xfrm>
            <a:off x="3584964" y="4014112"/>
            <a:ext cx="1274803" cy="0"/>
          </a:xfrm>
          <a:prstGeom prst="straightConnector1">
            <a:avLst/>
          </a:prstGeom>
          <a:ln>
            <a:solidFill>
              <a:schemeClr val="bg1">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5" name="矩形 53"/>
          <p:cNvSpPr/>
          <p:nvPr/>
        </p:nvSpPr>
        <p:spPr>
          <a:xfrm>
            <a:off x="4985781" y="4932214"/>
            <a:ext cx="1759394" cy="50405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提名与公司治理委员会</a:t>
            </a:r>
            <a:endParaRPr lang="zh-CN" altLang="en-US" sz="1400" b="1">
              <a:solidFill>
                <a:schemeClr val="bg1"/>
              </a:solidFill>
              <a:latin typeface="Arial" pitchFamily="34" charset="0"/>
              <a:ea typeface="微软雅黑" panose="020b0503020204020204" pitchFamily="34" charset="-122"/>
              <a:cs typeface="Arial" pitchFamily="34" charset="0"/>
            </a:endParaRPr>
          </a:p>
        </p:txBody>
      </p:sp>
      <p:cxnSp>
        <p:nvCxnSpPr>
          <p:cNvPr id="16" name="直接箭头连接符 55"/>
          <p:cNvCxnSpPr/>
          <p:nvPr/>
        </p:nvCxnSpPr>
        <p:spPr>
          <a:xfrm flipH="1" flipV="1">
            <a:off x="5831875" y="4428158"/>
            <a:ext cx="0" cy="504056"/>
          </a:xfrm>
          <a:prstGeom prst="straightConnector1">
            <a:avLst/>
          </a:prstGeom>
          <a:ln>
            <a:solidFill>
              <a:schemeClr val="bg1">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3887659" y="4007143"/>
            <a:ext cx="945708"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latin typeface="Arial" pitchFamily="34" charset="0"/>
                <a:ea typeface="微软雅黑" panose="020b0503020204020204" pitchFamily="34" charset="-122"/>
                <a:cs typeface="Arial" pitchFamily="34" charset="0"/>
              </a:rPr>
              <a:t>提名</a:t>
            </a:r>
            <a:r>
              <a:rPr lang="en-US" altLang="zh-CN" sz="1200" b="1" smtClean="0">
                <a:solidFill>
                  <a:srgbClr val="FF0000"/>
                </a:solidFill>
                <a:latin typeface="Arial" pitchFamily="34" charset="0"/>
                <a:ea typeface="微软雅黑" panose="020b0503020204020204" pitchFamily="34" charset="-122"/>
                <a:cs typeface="Arial" pitchFamily="34" charset="0"/>
              </a:rPr>
              <a:t>5</a:t>
            </a:r>
            <a:r>
              <a:rPr lang="zh-CN" altLang="en-US" sz="1200" smtClean="0">
                <a:latin typeface="Arial" pitchFamily="34" charset="0"/>
                <a:ea typeface="微软雅黑" panose="020b0503020204020204" pitchFamily="34" charset="-122"/>
                <a:cs typeface="Arial" pitchFamily="34" charset="0"/>
              </a:rPr>
              <a:t>人</a:t>
            </a:r>
            <a:endParaRPr lang="zh-CN" altLang="en-US" sz="1200">
              <a:latin typeface="Arial" pitchFamily="34" charset="0"/>
              <a:ea typeface="微软雅黑" panose="020b0503020204020204" pitchFamily="34" charset="-122"/>
              <a:cs typeface="Arial" pitchFamily="34" charset="0"/>
            </a:endParaRPr>
          </a:p>
        </p:txBody>
      </p:sp>
      <p:sp>
        <p:nvSpPr>
          <p:cNvPr id="18" name="TextBox 17"/>
          <p:cNvSpPr txBox="1"/>
          <p:nvPr/>
        </p:nvSpPr>
        <p:spPr>
          <a:xfrm>
            <a:off x="3455611" y="1918911"/>
            <a:ext cx="1543370"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smtClean="0">
                <a:latin typeface="Arial" pitchFamily="34" charset="0"/>
                <a:ea typeface="微软雅黑" panose="020b0503020204020204" pitchFamily="34" charset="-122"/>
                <a:cs typeface="Arial" pitchFamily="34" charset="0"/>
              </a:rPr>
              <a:t>提名</a:t>
            </a:r>
            <a:r>
              <a:rPr lang="en-US" altLang="zh-CN" sz="1200" b="1" smtClean="0">
                <a:solidFill>
                  <a:srgbClr val="FF0000"/>
                </a:solidFill>
                <a:latin typeface="Arial" pitchFamily="34" charset="0"/>
                <a:ea typeface="微软雅黑" panose="020b0503020204020204" pitchFamily="34" charset="-122"/>
                <a:cs typeface="Arial" pitchFamily="34" charset="0"/>
              </a:rPr>
              <a:t>1</a:t>
            </a:r>
            <a:r>
              <a:rPr lang="zh-CN" altLang="en-US" sz="1200" smtClean="0">
                <a:latin typeface="Arial" pitchFamily="34" charset="0"/>
                <a:ea typeface="微软雅黑" panose="020b0503020204020204" pitchFamily="34" charset="-122"/>
                <a:cs typeface="Arial" pitchFamily="34" charset="0"/>
              </a:rPr>
              <a:t>人</a:t>
            </a:r>
            <a:endParaRPr lang="zh-CN" altLang="en-US" sz="1200">
              <a:latin typeface="Arial" pitchFamily="34" charset="0"/>
              <a:ea typeface="微软雅黑" panose="020b0503020204020204" pitchFamily="34" charset="-122"/>
              <a:cs typeface="Arial" pitchFamily="34" charset="0"/>
            </a:endParaRPr>
          </a:p>
        </p:txBody>
      </p:sp>
      <p:sp>
        <p:nvSpPr>
          <p:cNvPr id="19" name="TextBox 18"/>
          <p:cNvSpPr txBox="1"/>
          <p:nvPr/>
        </p:nvSpPr>
        <p:spPr>
          <a:xfrm>
            <a:off x="5759867" y="4572174"/>
            <a:ext cx="792088"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00" smtClean="0">
                <a:latin typeface="Arial" pitchFamily="34" charset="0"/>
                <a:ea typeface="微软雅黑" panose="020b0503020204020204" pitchFamily="34" charset="-122"/>
                <a:cs typeface="Arial" pitchFamily="34" charset="0"/>
              </a:rPr>
              <a:t>提名</a:t>
            </a:r>
            <a:r>
              <a:rPr lang="en-US" altLang="zh-CN" sz="1200" b="1" smtClean="0">
                <a:solidFill>
                  <a:srgbClr val="FF0000"/>
                </a:solidFill>
                <a:latin typeface="Arial" pitchFamily="34" charset="0"/>
                <a:ea typeface="微软雅黑" panose="020b0503020204020204" pitchFamily="34" charset="-122"/>
                <a:cs typeface="Arial" pitchFamily="34" charset="0"/>
              </a:rPr>
              <a:t>3</a:t>
            </a:r>
            <a:r>
              <a:rPr lang="zh-CN" altLang="en-US" sz="1200" smtClean="0">
                <a:latin typeface="Arial" pitchFamily="34" charset="0"/>
                <a:ea typeface="微软雅黑" panose="020b0503020204020204" pitchFamily="34" charset="-122"/>
                <a:cs typeface="Arial" pitchFamily="34" charset="0"/>
              </a:rPr>
              <a:t>人</a:t>
            </a:r>
            <a:endParaRPr lang="zh-CN" altLang="en-US" sz="1200">
              <a:latin typeface="Arial" pitchFamily="34" charset="0"/>
              <a:ea typeface="微软雅黑" panose="020b0503020204020204" pitchFamily="34" charset="-122"/>
              <a:cs typeface="Arial" pitchFamily="34" charset="0"/>
            </a:endParaRPr>
          </a:p>
        </p:txBody>
      </p:sp>
      <p:sp>
        <p:nvSpPr>
          <p:cNvPr id="20" name="TextBox 19"/>
          <p:cNvSpPr txBox="1"/>
          <p:nvPr/>
        </p:nvSpPr>
        <p:spPr>
          <a:xfrm>
            <a:off x="2613661" y="2555950"/>
            <a:ext cx="2354118" cy="1015663"/>
          </a:xfrm>
          <a:prstGeom prst="rect">
            <a:avLst/>
          </a:prstGeom>
          <a:noFill/>
          <a:ln>
            <a:solidFill>
              <a:schemeClr val="accent6"/>
            </a:solidFill>
            <a:prstDash val="dash"/>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SzPct val="50000"/>
              <a:buFont typeface="Wingdings" pitchFamily="2" charset="2"/>
              <a:buChar char="l"/>
            </a:pPr>
            <a:r>
              <a:rPr lang="zh-CN" altLang="en-US" sz="1200" smtClean="0">
                <a:latin typeface="Arial" pitchFamily="34" charset="0"/>
                <a:ea typeface="微软雅黑" panose="020b0503020204020204" pitchFamily="34" charset="-122"/>
                <a:cs typeface="Arial" pitchFamily="34" charset="0"/>
              </a:rPr>
              <a:t>股东会上支持合伙人董事提名</a:t>
            </a:r>
            <a:endParaRPr lang="en-US" altLang="zh-CN" sz="1200" smtClean="0">
              <a:latin typeface="Arial" pitchFamily="34" charset="0"/>
              <a:ea typeface="微软雅黑" panose="020b0503020204020204" pitchFamily="34" charset="-122"/>
              <a:cs typeface="Arial" pitchFamily="34" charset="0"/>
            </a:endParaRPr>
          </a:p>
          <a:p>
            <a:pPr marL="171450" indent="-171450">
              <a:buSzPct val="50000"/>
              <a:buFont typeface="Wingdings" pitchFamily="2" charset="2"/>
              <a:buChar char="l"/>
            </a:pPr>
            <a:r>
              <a:rPr lang="zh-CN" altLang="en-US" sz="1200" smtClean="0">
                <a:latin typeface="Arial" pitchFamily="34" charset="0"/>
                <a:ea typeface="微软雅黑" panose="020b0503020204020204" pitchFamily="34" charset="-122"/>
                <a:cs typeface="Arial" pitchFamily="34" charset="0"/>
              </a:rPr>
              <a:t>没有马、蔡的同意，不得参与合伙人所提名董事的除名投票</a:t>
            </a:r>
            <a:endParaRPr lang="en-US" altLang="zh-CN" sz="1200" smtClean="0">
              <a:latin typeface="Arial" pitchFamily="34" charset="0"/>
              <a:ea typeface="微软雅黑" panose="020b0503020204020204" pitchFamily="34" charset="-122"/>
              <a:cs typeface="Arial" pitchFamily="34" charset="0"/>
            </a:endParaRPr>
          </a:p>
          <a:p>
            <a:pPr marL="171450" indent="-171450">
              <a:buSzPct val="50000"/>
              <a:buFont typeface="Wingdings" pitchFamily="2" charset="2"/>
              <a:buChar char="l"/>
            </a:pPr>
            <a:r>
              <a:rPr lang="zh-CN" altLang="en-US" sz="1200" smtClean="0">
                <a:latin typeface="Arial" pitchFamily="34" charset="0"/>
                <a:ea typeface="微软雅黑" panose="020b0503020204020204" pitchFamily="34" charset="-122"/>
                <a:cs typeface="Arial" pitchFamily="34" charset="0"/>
              </a:rPr>
              <a:t>将超过所持股份超过</a:t>
            </a:r>
            <a:r>
              <a:rPr lang="en-US" altLang="zh-CN" sz="1200" smtClean="0">
                <a:latin typeface="Arial" pitchFamily="34" charset="0"/>
                <a:ea typeface="微软雅黑" panose="020b0503020204020204" pitchFamily="34" charset="-122"/>
                <a:cs typeface="Arial" pitchFamily="34" charset="0"/>
              </a:rPr>
              <a:t>30%</a:t>
            </a:r>
            <a:r>
              <a:rPr lang="zh-CN" altLang="en-US" sz="1200" smtClean="0">
                <a:latin typeface="Arial" pitchFamily="34" charset="0"/>
                <a:ea typeface="微软雅黑" panose="020b0503020204020204" pitchFamily="34" charset="-122"/>
                <a:cs typeface="Arial" pitchFamily="34" charset="0"/>
              </a:rPr>
              <a:t>的部分对应的投票权委托给马、蔡</a:t>
            </a:r>
            <a:endParaRPr lang="en-US" altLang="zh-CN" sz="1200" smtClean="0">
              <a:latin typeface="Arial" pitchFamily="34" charset="0"/>
              <a:ea typeface="微软雅黑" panose="020b0503020204020204" pitchFamily="34" charset="-122"/>
              <a:cs typeface="Arial" pitchFamily="34" charset="0"/>
            </a:endParaRPr>
          </a:p>
        </p:txBody>
      </p:sp>
      <p:cxnSp>
        <p:nvCxnSpPr>
          <p:cNvPr id="21" name="肘形连接符 89"/>
          <p:cNvCxnSpPr>
            <a:stCxn id="8" idx="3"/>
            <a:endCxn id="9" idx="0"/>
          </p:cNvCxnSpPr>
          <p:nvPr/>
        </p:nvCxnSpPr>
        <p:spPr>
          <a:xfrm>
            <a:off x="3584964" y="2195910"/>
            <a:ext cx="2280514" cy="1451312"/>
          </a:xfrm>
          <a:prstGeom prst="bentConnector2">
            <a:avLst/>
          </a:prstGeom>
          <a:ln>
            <a:solidFill>
              <a:schemeClr val="bg1">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1295371" y="2570176"/>
            <a:ext cx="1129982" cy="830997"/>
          </a:xfrm>
          <a:prstGeom prst="rect">
            <a:avLst/>
          </a:prstGeom>
          <a:noFill/>
          <a:ln>
            <a:solidFill>
              <a:schemeClr val="accent6"/>
            </a:solidFill>
            <a:prstDash val="dash"/>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SzPct val="50000"/>
            </a:pPr>
            <a:r>
              <a:rPr lang="zh-CN" altLang="en-US" sz="1200" smtClean="0">
                <a:latin typeface="Arial" pitchFamily="34" charset="0"/>
                <a:ea typeface="微软雅黑" panose="020b0503020204020204" pitchFamily="34" charset="-122"/>
                <a:cs typeface="Arial" pitchFamily="34" charset="0"/>
              </a:rPr>
              <a:t>股东会上，马、蔡以其全部投票权支持软银董事提名</a:t>
            </a:r>
            <a:endParaRPr lang="en-US" altLang="zh-CN" sz="1200" smtClean="0">
              <a:latin typeface="Arial" pitchFamily="34" charset="0"/>
              <a:ea typeface="微软雅黑" panose="020b0503020204020204" pitchFamily="34" charset="-122"/>
              <a:cs typeface="Arial" pitchFamily="34" charset="0"/>
            </a:endParaRPr>
          </a:p>
        </p:txBody>
      </p:sp>
      <p:sp>
        <p:nvSpPr>
          <p:cNvPr id="23" name="TextBox 22"/>
          <p:cNvSpPr txBox="1"/>
          <p:nvPr/>
        </p:nvSpPr>
        <p:spPr>
          <a:xfrm>
            <a:off x="2583561" y="4398541"/>
            <a:ext cx="1551324" cy="461665"/>
          </a:xfrm>
          <a:prstGeom prst="rect">
            <a:avLst/>
          </a:prstGeom>
          <a:noFill/>
          <a:ln>
            <a:solidFill>
              <a:schemeClr val="accent6"/>
            </a:solidFill>
            <a:prstDash val="dash"/>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SzPct val="50000"/>
            </a:pPr>
            <a:r>
              <a:rPr lang="zh-CN" altLang="en-US" sz="1200" smtClean="0">
                <a:latin typeface="Arial" pitchFamily="34" charset="0"/>
                <a:ea typeface="微软雅黑" panose="020b0503020204020204" pitchFamily="34" charset="-122"/>
                <a:cs typeface="Arial" pitchFamily="34" charset="0"/>
              </a:rPr>
              <a:t>股东会上，支持合伙人董事提名</a:t>
            </a:r>
            <a:endParaRPr lang="en-US" altLang="zh-CN" sz="1200" smtClean="0">
              <a:latin typeface="Arial" pitchFamily="34" charset="0"/>
              <a:ea typeface="微软雅黑" panose="020b0503020204020204" pitchFamily="34" charset="-122"/>
              <a:cs typeface="Arial" pitchFamily="34" charset="0"/>
            </a:endParaRPr>
          </a:p>
        </p:txBody>
      </p:sp>
      <p:cxnSp>
        <p:nvCxnSpPr>
          <p:cNvPr id="24" name="肘形连接符 99"/>
          <p:cNvCxnSpPr>
            <a:stCxn id="7" idx="1"/>
            <a:endCxn id="8" idx="1"/>
          </p:cNvCxnSpPr>
          <p:nvPr/>
        </p:nvCxnSpPr>
        <p:spPr>
          <a:xfrm rot="10800000">
            <a:off x="1389525" y="2195910"/>
            <a:ext cx="12700" cy="2988332"/>
          </a:xfrm>
          <a:prstGeom prst="bentConnector3">
            <a:avLst>
              <a:gd name="adj1" fmla="val 3139535"/>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215251" y="2915990"/>
            <a:ext cx="720080" cy="830997"/>
          </a:xfrm>
          <a:prstGeom prst="rect">
            <a:avLst/>
          </a:prstGeom>
          <a:noFill/>
          <a:ln>
            <a:solidFill>
              <a:schemeClr val="accent6"/>
            </a:solidFill>
            <a:prstDash val="dash"/>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SzPct val="50000"/>
            </a:pPr>
            <a:r>
              <a:rPr lang="zh-CN" altLang="en-US" sz="1200" smtClean="0">
                <a:latin typeface="Arial" pitchFamily="34" charset="0"/>
                <a:ea typeface="微软雅黑" panose="020b0503020204020204" pitchFamily="34" charset="-122"/>
                <a:cs typeface="Arial" pitchFamily="34" charset="0"/>
              </a:rPr>
              <a:t>股东会上支持软银董事提名</a:t>
            </a:r>
            <a:endParaRPr lang="en-US" altLang="zh-CN" sz="1200" smtClean="0">
              <a:latin typeface="Arial" pitchFamily="34" charset="0"/>
              <a:ea typeface="微软雅黑" panose="020b0503020204020204" pitchFamily="34" charset="-122"/>
              <a:cs typeface="Arial" pitchFamily="34" charset="0"/>
            </a:endParaRPr>
          </a:p>
        </p:txBody>
      </p:sp>
      <p:sp>
        <p:nvSpPr>
          <p:cNvPr id="27" name="TextBox 42"/>
          <p:cNvSpPr txBox="1"/>
          <p:nvPr/>
        </p:nvSpPr>
        <p:spPr>
          <a:xfrm>
            <a:off x="432962" y="5619519"/>
            <a:ext cx="8028891"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latin typeface="Arial" pitchFamily="34" charset="0"/>
                <a:ea typeface="微软雅黑" panose="020b0503020204020204" pitchFamily="34" charset="-122"/>
                <a:cs typeface="Arial" pitchFamily="34" charset="0"/>
              </a:rPr>
              <a:t>*  </a:t>
            </a:r>
            <a:r>
              <a:rPr lang="zh-CN" altLang="en-US" sz="1200" smtClean="0">
                <a:latin typeface="Arial" pitchFamily="34" charset="0"/>
                <a:ea typeface="微软雅黑" panose="020b0503020204020204" pitchFamily="34" charset="-122"/>
                <a:cs typeface="Arial" pitchFamily="34" charset="0"/>
              </a:rPr>
              <a:t>软银只有在持股比例不低于</a:t>
            </a:r>
            <a:r>
              <a:rPr lang="en-US" altLang="zh-CN" sz="1200" smtClean="0">
                <a:latin typeface="Arial" pitchFamily="34" charset="0"/>
                <a:ea typeface="微软雅黑" panose="020b0503020204020204" pitchFamily="34" charset="-122"/>
                <a:cs typeface="Arial" pitchFamily="34" charset="0"/>
              </a:rPr>
              <a:t>15%</a:t>
            </a:r>
            <a:r>
              <a:rPr lang="zh-CN" altLang="en-US" sz="1200" smtClean="0">
                <a:latin typeface="Arial" pitchFamily="34" charset="0"/>
                <a:ea typeface="微软雅黑" panose="020b0503020204020204" pitchFamily="34" charset="-122"/>
                <a:cs typeface="Arial" pitchFamily="34" charset="0"/>
              </a:rPr>
              <a:t>时，才拥有提名</a:t>
            </a:r>
            <a:r>
              <a:rPr lang="en-US" altLang="zh-CN" sz="1200" smtClean="0">
                <a:latin typeface="Arial" pitchFamily="34" charset="0"/>
                <a:ea typeface="微软雅黑" panose="020b0503020204020204" pitchFamily="34" charset="-122"/>
                <a:cs typeface="Arial" pitchFamily="34" charset="0"/>
              </a:rPr>
              <a:t>1</a:t>
            </a:r>
            <a:r>
              <a:rPr lang="zh-CN" altLang="en-US" sz="1200" smtClean="0">
                <a:latin typeface="Arial" pitchFamily="34" charset="0"/>
                <a:ea typeface="微软雅黑" panose="020b0503020204020204" pitchFamily="34" charset="-122"/>
                <a:cs typeface="Arial" pitchFamily="34" charset="0"/>
              </a:rPr>
              <a:t>名董事的权利</a:t>
            </a:r>
            <a:endParaRPr lang="en-US" altLang="zh-CN" sz="1200" smtClean="0">
              <a:latin typeface="Arial" pitchFamily="34" charset="0"/>
              <a:ea typeface="微软雅黑" panose="020b0503020204020204" pitchFamily="34" charset="-122"/>
              <a:cs typeface="Arial" pitchFamily="34" charset="0"/>
            </a:endParaRPr>
          </a:p>
          <a:p>
            <a:r>
              <a:rPr lang="zh-CN" altLang="en-US" sz="1200" smtClean="0">
                <a:latin typeface="Arial" pitchFamily="34" charset="0"/>
                <a:ea typeface="微软雅黑" panose="020b0503020204020204" pitchFamily="34" charset="-122"/>
                <a:cs typeface="Arial" pitchFamily="34" charset="0"/>
              </a:rPr>
              <a:t>*</a:t>
            </a:r>
            <a:r>
              <a:rPr lang="en-US" altLang="zh-CN" sz="1200" smtClean="0">
                <a:latin typeface="Arial" pitchFamily="34" charset="0"/>
                <a:ea typeface="微软雅黑" panose="020b0503020204020204" pitchFamily="34" charset="-122"/>
                <a:cs typeface="Arial" pitchFamily="34" charset="0"/>
              </a:rPr>
              <a:t>* </a:t>
            </a:r>
            <a:r>
              <a:rPr lang="zh-CN" altLang="en-US" sz="1200" smtClean="0">
                <a:latin typeface="Arial" pitchFamily="34" charset="0"/>
                <a:ea typeface="微软雅黑" panose="020b0503020204020204" pitchFamily="34" charset="-122"/>
                <a:cs typeface="Arial" pitchFamily="34" charset="0"/>
              </a:rPr>
              <a:t>根据</a:t>
            </a:r>
            <a:r>
              <a:rPr lang="zh-CN" altLang="en-US" sz="1200">
                <a:latin typeface="Arial" pitchFamily="34" charset="0"/>
                <a:ea typeface="微软雅黑" panose="020b0503020204020204" pitchFamily="34" charset="-122"/>
                <a:cs typeface="Arial" pitchFamily="34" charset="0"/>
              </a:rPr>
              <a:t>现有安排</a:t>
            </a:r>
            <a:r>
              <a:rPr lang="zh-CN" altLang="en-US" sz="1200" smtClean="0">
                <a:latin typeface="Arial" pitchFamily="34" charset="0"/>
                <a:ea typeface="微软雅黑" panose="020b0503020204020204" pitchFamily="34" charset="-122"/>
                <a:cs typeface="Arial" pitchFamily="34" charset="0"/>
              </a:rPr>
              <a:t>，当软银拥有</a:t>
            </a:r>
            <a:r>
              <a:rPr lang="en-US" altLang="zh-CN" sz="1200" smtClean="0">
                <a:latin typeface="Arial" pitchFamily="34" charset="0"/>
                <a:ea typeface="微软雅黑" panose="020b0503020204020204" pitchFamily="34" charset="-122"/>
                <a:cs typeface="Arial" pitchFamily="34" charset="0"/>
              </a:rPr>
              <a:t>1</a:t>
            </a:r>
            <a:r>
              <a:rPr lang="zh-CN" altLang="en-US" sz="1200" smtClean="0">
                <a:latin typeface="Arial" pitchFamily="34" charset="0"/>
                <a:ea typeface="微软雅黑" panose="020b0503020204020204" pitchFamily="34" charset="-122"/>
                <a:cs typeface="Arial" pitchFamily="34" charset="0"/>
              </a:rPr>
              <a:t>名董事提名权时，阿里巴巴董事会成员构成将至少包含</a:t>
            </a:r>
            <a:r>
              <a:rPr lang="en-US" altLang="zh-CN" sz="1200" smtClean="0">
                <a:latin typeface="Arial" pitchFamily="34" charset="0"/>
                <a:ea typeface="微软雅黑" panose="020b0503020204020204" pitchFamily="34" charset="-122"/>
                <a:cs typeface="Arial" pitchFamily="34" charset="0"/>
              </a:rPr>
              <a:t>9</a:t>
            </a:r>
            <a:r>
              <a:rPr lang="zh-CN" altLang="en-US" sz="1200">
                <a:latin typeface="Arial" pitchFamily="34" charset="0"/>
                <a:ea typeface="微软雅黑" panose="020b0503020204020204" pitchFamily="34" charset="-122"/>
                <a:cs typeface="Arial" pitchFamily="34" charset="0"/>
              </a:rPr>
              <a:t>人</a:t>
            </a:r>
            <a:r>
              <a:rPr lang="zh-CN" altLang="en-US" sz="1200" smtClean="0">
                <a:latin typeface="Arial" pitchFamily="34" charset="0"/>
                <a:ea typeface="微软雅黑" panose="020b0503020204020204" pitchFamily="34" charset="-122"/>
                <a:cs typeface="Arial" pitchFamily="34" charset="0"/>
              </a:rPr>
              <a:t>，如果将来软银因为持股比例低于</a:t>
            </a:r>
            <a:r>
              <a:rPr lang="en-US" altLang="zh-CN" sz="1200" smtClean="0">
                <a:latin typeface="Arial" pitchFamily="34" charset="0"/>
                <a:ea typeface="微软雅黑" panose="020b0503020204020204" pitchFamily="34" charset="-122"/>
                <a:cs typeface="Arial" pitchFamily="34" charset="0"/>
              </a:rPr>
              <a:t>15%</a:t>
            </a:r>
            <a:r>
              <a:rPr lang="zh-CN" altLang="en-US" sz="1200" smtClean="0">
                <a:latin typeface="Arial" pitchFamily="34" charset="0"/>
                <a:ea typeface="微软雅黑" panose="020b0503020204020204" pitchFamily="34" charset="-122"/>
                <a:cs typeface="Arial" pitchFamily="34" charset="0"/>
              </a:rPr>
              <a:t>而不具有董事提名权时，阿里巴巴的董事会成员构成将至少包含</a:t>
            </a:r>
            <a:r>
              <a:rPr lang="en-US" altLang="zh-CN" sz="1200" smtClean="0">
                <a:latin typeface="Arial" pitchFamily="34" charset="0"/>
                <a:ea typeface="微软雅黑" panose="020b0503020204020204" pitchFamily="34" charset="-122"/>
                <a:cs typeface="Arial" pitchFamily="34" charset="0"/>
              </a:rPr>
              <a:t>7</a:t>
            </a:r>
            <a:r>
              <a:rPr lang="zh-CN" altLang="en-US" sz="1200" smtClean="0">
                <a:latin typeface="Arial" pitchFamily="34" charset="0"/>
                <a:ea typeface="微软雅黑" panose="020b0503020204020204" pitchFamily="34" charset="-122"/>
                <a:cs typeface="Arial" pitchFamily="34" charset="0"/>
              </a:rPr>
              <a:t>人</a:t>
            </a:r>
            <a:endParaRPr lang="zh-CN" altLang="en-US" sz="1200">
              <a:latin typeface="Arial" pitchFamily="34" charset="0"/>
              <a:ea typeface="微软雅黑" panose="020b0503020204020204" pitchFamily="34" charset="-122"/>
              <a:cs typeface="Arial" pitchFamily="34" charset="0"/>
            </a:endParaRPr>
          </a:p>
        </p:txBody>
      </p:sp>
      <p:sp>
        <p:nvSpPr>
          <p:cNvPr id="28" name="Rectangle 27"/>
          <p:cNvSpPr/>
          <p:nvPr/>
        </p:nvSpPr>
        <p:spPr>
          <a:xfrm>
            <a:off x="6928332" y="1869812"/>
            <a:ext cx="1899891" cy="3754874"/>
          </a:xfrm>
          <a:prstGeom prst="rect">
            <a:avLst/>
          </a:prstGeom>
          <a:solidFill>
            <a:schemeClr val="accent3">
              <a:lumMod val="20000"/>
              <a:lumOff val="80000"/>
            </a:schemeClr>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r>
              <a:rPr lang="zh-CN" altLang="en-US" sz="1400" smtClean="0">
                <a:solidFill>
                  <a:sysClr val="windowText" lastClr="000000"/>
                </a:solidFill>
                <a:latin typeface="Arial" pitchFamily="34" charset="0"/>
                <a:ea typeface="微软雅黑" panose="020b0503020204020204" pitchFamily="34" charset="-122"/>
                <a:cs typeface="Arial" pitchFamily="34" charset="0"/>
              </a:rPr>
              <a:t>通过</a:t>
            </a:r>
            <a:r>
              <a:rPr lang="zh-CN" altLang="en-US" sz="1400">
                <a:solidFill>
                  <a:sysClr val="windowText" lastClr="000000"/>
                </a:solidFill>
                <a:latin typeface="Arial" pitchFamily="34" charset="0"/>
                <a:ea typeface="微软雅黑" panose="020b0503020204020204" pitchFamily="34" charset="-122"/>
                <a:cs typeface="Arial" pitchFamily="34" charset="0"/>
              </a:rPr>
              <a:t>该</a:t>
            </a:r>
            <a:r>
              <a:rPr lang="zh-CN" altLang="en-US" sz="1400" smtClean="0">
                <a:solidFill>
                  <a:sysClr val="windowText" lastClr="000000"/>
                </a:solidFill>
                <a:latin typeface="Arial" pitchFamily="34" charset="0"/>
                <a:ea typeface="微软雅黑" panose="020b0503020204020204" pitchFamily="34" charset="-122"/>
                <a:cs typeface="Arial" pitchFamily="34" charset="0"/>
              </a:rPr>
              <a:t>治</a:t>
            </a:r>
            <a:r>
              <a:rPr lang="zh-CN" altLang="en-US" sz="1400">
                <a:solidFill>
                  <a:sysClr val="windowText" lastClr="000000"/>
                </a:solidFill>
                <a:latin typeface="Arial" pitchFamily="34" charset="0"/>
                <a:ea typeface="微软雅黑" panose="020b0503020204020204" pitchFamily="34" charset="-122"/>
                <a:cs typeface="Arial" pitchFamily="34" charset="0"/>
              </a:rPr>
              <a:t>理结</a:t>
            </a:r>
            <a:r>
              <a:rPr lang="zh-CN" altLang="en-US" sz="1400" smtClean="0">
                <a:solidFill>
                  <a:sysClr val="windowText" lastClr="000000"/>
                </a:solidFill>
                <a:latin typeface="Arial" pitchFamily="34" charset="0"/>
                <a:ea typeface="微软雅黑" panose="020b0503020204020204" pitchFamily="34" charset="-122"/>
                <a:cs typeface="Arial" pitchFamily="34" charset="0"/>
              </a:rPr>
              <a:t>构，合伙人拥有：</a:t>
            </a:r>
            <a:endParaRPr lang="en-US" altLang="zh-CN" sz="1400" smtClean="0">
              <a:solidFill>
                <a:sysClr val="windowText" lastClr="000000"/>
              </a:solidFill>
              <a:latin typeface="Arial" pitchFamily="34" charset="0"/>
              <a:ea typeface="微软雅黑" panose="020b0503020204020204" pitchFamily="34" charset="-122"/>
              <a:cs typeface="Arial" pitchFamily="34" charset="0"/>
            </a:endParaRPr>
          </a:p>
          <a:p>
            <a:pPr marL="0" lvl="2"/>
            <a:endParaRPr lang="en-US" altLang="zh-CN" sz="1400">
              <a:solidFill>
                <a:sysClr val="windowText" lastClr="000000"/>
              </a:solidFill>
              <a:latin typeface="Arial" pitchFamily="34" charset="0"/>
              <a:ea typeface="微软雅黑" panose="020b0503020204020204" pitchFamily="34" charset="-122"/>
              <a:cs typeface="Arial" pitchFamily="34" charset="0"/>
            </a:endParaRPr>
          </a:p>
          <a:p>
            <a:pPr marL="285750" lvl="2" indent="-285750">
              <a:buFont typeface="Arial" pitchFamily="34" charset="0"/>
              <a:buChar char="•"/>
            </a:pPr>
            <a:r>
              <a:rPr lang="zh-CN" altLang="en-US" sz="1400" smtClean="0">
                <a:solidFill>
                  <a:sysClr val="windowText" lastClr="000000"/>
                </a:solidFill>
                <a:latin typeface="Arial" pitchFamily="34" charset="0"/>
                <a:ea typeface="微软雅黑" panose="020b0503020204020204" pitchFamily="34" charset="-122"/>
                <a:cs typeface="Arial" pitchFamily="34" charset="0"/>
              </a:rPr>
              <a:t>董事提</a:t>
            </a:r>
            <a:r>
              <a:rPr lang="zh-CN" altLang="en-US" sz="1400">
                <a:solidFill>
                  <a:sysClr val="windowText" lastClr="000000"/>
                </a:solidFill>
                <a:latin typeface="Arial" pitchFamily="34" charset="0"/>
                <a:ea typeface="微软雅黑" panose="020b0503020204020204" pitchFamily="34" charset="-122"/>
                <a:cs typeface="Arial" pitchFamily="34" charset="0"/>
              </a:rPr>
              <a:t>名权，且提名董事占董事会人数一般以上</a:t>
            </a:r>
            <a:endParaRPr lang="en-US" altLang="zh-CN" sz="1400" smtClean="0">
              <a:solidFill>
                <a:sysClr val="windowText" lastClr="000000"/>
              </a:solidFill>
              <a:latin typeface="Arial" pitchFamily="34" charset="0"/>
              <a:ea typeface="微软雅黑" panose="020b0503020204020204" pitchFamily="34" charset="-122"/>
              <a:cs typeface="Arial" pitchFamily="34" charset="0"/>
            </a:endParaRPr>
          </a:p>
          <a:p>
            <a:pPr marL="285750" lvl="2" indent="-285750">
              <a:buFont typeface="Arial" pitchFamily="34" charset="0"/>
              <a:buChar char="•"/>
            </a:pPr>
            <a:endParaRPr lang="en-US" altLang="zh-CN" sz="1400">
              <a:solidFill>
                <a:sysClr val="windowText" lastClr="000000"/>
              </a:solidFill>
              <a:latin typeface="Arial" pitchFamily="34" charset="0"/>
              <a:ea typeface="微软雅黑" panose="020b0503020204020204" pitchFamily="34" charset="-122"/>
              <a:cs typeface="Arial" pitchFamily="34" charset="0"/>
            </a:endParaRPr>
          </a:p>
          <a:p>
            <a:pPr marL="285750" lvl="2" indent="-285750">
              <a:buFont typeface="Arial" pitchFamily="34" charset="0"/>
              <a:buChar char="•"/>
            </a:pPr>
            <a:r>
              <a:rPr lang="zh-CN" altLang="en-US" sz="1400" smtClean="0">
                <a:solidFill>
                  <a:sysClr val="windowText" lastClr="000000"/>
                </a:solidFill>
                <a:latin typeface="Arial" pitchFamily="34" charset="0"/>
                <a:ea typeface="微软雅黑" panose="020b0503020204020204" pitchFamily="34" charset="-122"/>
                <a:cs typeface="Arial" pitchFamily="34" charset="0"/>
              </a:rPr>
              <a:t>董事任命</a:t>
            </a:r>
            <a:r>
              <a:rPr lang="zh-CN" altLang="en-US" sz="1400">
                <a:solidFill>
                  <a:sysClr val="windowText" lastClr="000000"/>
                </a:solidFill>
                <a:latin typeface="Arial" pitchFamily="34" charset="0"/>
                <a:ea typeface="微软雅黑" panose="020b0503020204020204" pitchFamily="34" charset="-122"/>
                <a:cs typeface="Arial" pitchFamily="34" charset="0"/>
              </a:rPr>
              <a:t>权，确保合伙人提名</a:t>
            </a:r>
            <a:r>
              <a:rPr lang="en-US" altLang="zh-CN" sz="1400">
                <a:solidFill>
                  <a:sysClr val="windowText" lastClr="000000"/>
                </a:solidFill>
                <a:latin typeface="Arial" pitchFamily="34" charset="0"/>
                <a:ea typeface="微软雅黑" panose="020b0503020204020204" pitchFamily="34" charset="-122"/>
                <a:cs typeface="Arial" pitchFamily="34" charset="0"/>
              </a:rPr>
              <a:t>/</a:t>
            </a:r>
            <a:r>
              <a:rPr lang="zh-CN" altLang="en-US" sz="1400">
                <a:solidFill>
                  <a:sysClr val="windowText" lastClr="000000"/>
                </a:solidFill>
                <a:latin typeface="Arial" pitchFamily="34" charset="0"/>
                <a:ea typeface="微软雅黑" panose="020b0503020204020204" pitchFamily="34" charset="-122"/>
                <a:cs typeface="Arial" pitchFamily="34" charset="0"/>
              </a:rPr>
              <a:t>任命董事占董事会半数以上</a:t>
            </a:r>
          </a:p>
          <a:p>
            <a:pPr marL="0" lvl="2"/>
            <a:endParaRPr lang="en-US" altLang="zh-CN" sz="1400" smtClean="0">
              <a:solidFill>
                <a:sysClr val="windowText" lastClr="000000"/>
              </a:solidFill>
              <a:latin typeface="Arial" pitchFamily="34" charset="0"/>
              <a:ea typeface="微软雅黑" panose="020b0503020204020204" pitchFamily="34" charset="-122"/>
              <a:cs typeface="Arial" pitchFamily="34" charset="0"/>
            </a:endParaRPr>
          </a:p>
          <a:p>
            <a:pPr marL="0" lvl="2"/>
            <a:r>
              <a:rPr lang="zh-CN" altLang="en-US" sz="1400" smtClean="0">
                <a:solidFill>
                  <a:sysClr val="windowText" lastClr="000000"/>
                </a:solidFill>
                <a:latin typeface="Arial" pitchFamily="34" charset="0"/>
                <a:ea typeface="微软雅黑" panose="020b0503020204020204" pitchFamily="34" charset="-122"/>
                <a:cs typeface="Arial" pitchFamily="34" charset="0"/>
              </a:rPr>
              <a:t>可以</a:t>
            </a:r>
            <a:r>
              <a:rPr lang="zh-CN" altLang="en-US" sz="1400">
                <a:solidFill>
                  <a:sysClr val="windowText" lastClr="000000"/>
                </a:solidFill>
                <a:latin typeface="Arial" pitchFamily="34" charset="0"/>
                <a:ea typeface="微软雅黑" panose="020b0503020204020204" pitchFamily="34" charset="-122"/>
                <a:cs typeface="Arial" pitchFamily="34" charset="0"/>
              </a:rPr>
              <a:t>说其他股东对于董事会成员的决定只有否决权，并对董事会层面任何决定无任何实质决定</a:t>
            </a:r>
            <a:r>
              <a:rPr lang="zh-CN" altLang="en-US" sz="1400" smtClean="0">
                <a:solidFill>
                  <a:sysClr val="windowText" lastClr="000000"/>
                </a:solidFill>
                <a:latin typeface="Arial" pitchFamily="34" charset="0"/>
                <a:ea typeface="微软雅黑" panose="020b0503020204020204" pitchFamily="34" charset="-122"/>
                <a:cs typeface="Arial" pitchFamily="34" charset="0"/>
              </a:rPr>
              <a:t>权</a:t>
            </a:r>
            <a:endParaRPr lang="zh-CN" altLang="en-US" sz="1400">
              <a:solidFill>
                <a:sysClr val="windowText" lastClr="000000"/>
              </a:solidFill>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1350241591"/>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合伙</a:t>
            </a:r>
            <a:r>
              <a:rPr lang="zh-CN" altLang="en-US" smtClean="0"/>
              <a:t>制案例</a:t>
            </a:r>
            <a:r>
              <a:rPr lang="zh-CN" altLang="en-US"/>
              <a:t>分享</a:t>
            </a:r>
            <a:r>
              <a:rPr lang="en-US" altLang="zh-CN"/>
              <a:t>1</a:t>
            </a:r>
            <a:r>
              <a:rPr lang="zh-CN" altLang="en-US"/>
              <a:t>：阿里巴巴合伙人机制</a:t>
            </a:r>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28</a:t>
            </a:fld>
            <a:endParaRPr lang="en-US"/>
          </a:p>
        </p:txBody>
      </p:sp>
      <p:sp>
        <p:nvSpPr>
          <p:cNvPr id="5" name="Text Placeholder 4"/>
          <p:cNvSpPr>
            <a:spLocks noGrp="1"/>
          </p:cNvSpPr>
          <p:nvPr>
            <p:ph type="body" sz="quarter" idx="13"/>
          </p:nvPr>
        </p:nvSpPr>
        <p:spPr/>
        <p:txBody>
          <a:bodyPr/>
          <a:lstStyle/>
          <a:p>
            <a:r>
              <a:rPr lang="zh-CN" altLang="en-US" smtClean="0"/>
              <a:t>合伙人经济权利</a:t>
            </a:r>
            <a:endParaRPr lang="zh-CN" altLang="en-US"/>
          </a:p>
        </p:txBody>
      </p:sp>
      <p:sp>
        <p:nvSpPr>
          <p:cNvPr id="6" name="Content Placeholder 5"/>
          <p:cNvSpPr>
            <a:spLocks noGrp="1"/>
          </p:cNvSpPr>
          <p:nvPr>
            <p:ph idx="1"/>
          </p:nvPr>
        </p:nvSpPr>
        <p:spPr/>
        <p:txBody>
          <a:bodyPr/>
          <a:lstStyle/>
          <a:p>
            <a:pPr lvl="2"/>
            <a:r>
              <a:rPr lang="en-US" altLang="zh-CN" smtClean="0"/>
              <a:t>2013</a:t>
            </a:r>
            <a:r>
              <a:rPr lang="zh-CN" altLang="en-US" smtClean="0"/>
              <a:t>年，</a:t>
            </a:r>
            <a:r>
              <a:rPr lang="zh-CN" altLang="en-US"/>
              <a:t>阿</a:t>
            </a:r>
            <a:r>
              <a:rPr lang="zh-CN" altLang="en-US" smtClean="0"/>
              <a:t>里巴巴</a:t>
            </a:r>
            <a:r>
              <a:rPr lang="zh-CN" altLang="en-US"/>
              <a:t>集</a:t>
            </a:r>
            <a:r>
              <a:rPr lang="zh-CN" altLang="en-US" smtClean="0"/>
              <a:t>团采纳了“合伙人投资计划”，允许特定合伙人购买一定数量的公司股权</a:t>
            </a:r>
            <a:endParaRPr lang="en-US" altLang="zh-CN" smtClean="0"/>
          </a:p>
          <a:p>
            <a:pPr lvl="3"/>
            <a:r>
              <a:rPr lang="zh-CN" altLang="en-US" sz="1400"/>
              <a:t>该计</a:t>
            </a:r>
            <a:r>
              <a:rPr lang="zh-CN" altLang="en-US" sz="1400" smtClean="0"/>
              <a:t>划目标是：向阿里巴巴合伙人提供投资机会，以实现合伙人与股东利益一致</a:t>
            </a:r>
            <a:endParaRPr lang="en-US" altLang="zh-CN" sz="1400" smtClean="0"/>
          </a:p>
          <a:p>
            <a:pPr lvl="3"/>
            <a:r>
              <a:rPr lang="zh-CN" altLang="en-US" sz="1400"/>
              <a:t>该计</a:t>
            </a:r>
            <a:r>
              <a:rPr lang="zh-CN" altLang="en-US" sz="1400" smtClean="0"/>
              <a:t>划关键点汇总如下：</a:t>
            </a:r>
            <a:endParaRPr lang="zh-CN" altLang="en-US" sz="1400"/>
          </a:p>
        </p:txBody>
      </p:sp>
      <p:graphicFrame>
        <p:nvGraphicFramePr>
          <p:cNvPr id="9" name="Table 8"/>
          <p:cNvGraphicFramePr>
            <a:graphicFrameLocks noGrp="1"/>
          </p:cNvGraphicFramePr>
          <p:nvPr>
            <p:extLst>
              <p:ext uri="{D42A27DB-BD31-4B8C-83A1-F6EECF244321}">
                <p14:modId xmlns:p14="http://schemas.microsoft.com/office/powerpoint/2010/main" val="867433622"/>
              </p:ext>
            </p:extLst>
          </p:nvPr>
        </p:nvGraphicFramePr>
        <p:xfrm>
          <a:off x="457199" y="2538573"/>
          <a:ext cx="5740401" cy="3516742"/>
        </p:xfrm>
        <a:graphic>
          <a:graphicData uri="http://schemas.openxmlformats.org/drawingml/2006/table">
            <a:tbl>
              <a:tblPr firstRow="1" bandRow="1">
                <a:tableStyleId>{5C22544A-7EE6-4342-B048-85BDC9FD1C3A}</a:tableStyleId>
              </a:tblPr>
              <a:tblGrid>
                <a:gridCol w="1415144"/>
                <a:gridCol w="4325257"/>
              </a:tblGrid>
              <a:tr h="422365">
                <a:tc>
                  <a:txBody>
                    <a:bodyPr vert="horz" wrap="square"/>
                    <a:lstStyle/>
                    <a:p>
                      <a:pPr algn="ctr"/>
                      <a:r>
                        <a:rPr lang="zh-CN" altLang="en-US" sz="1350" smtClean="0">
                          <a:latin typeface="Arial" pitchFamily="34" charset="0"/>
                          <a:ea typeface="微软雅黑" panose="020b0503020204020204" pitchFamily="34" charset="-122"/>
                          <a:cs typeface="Arial" pitchFamily="34" charset="0"/>
                        </a:rPr>
                        <a:t>关键点</a:t>
                      </a:r>
                      <a:endParaRPr lang="zh-CN" altLang="en-US" sz="1350">
                        <a:latin typeface="Arial" pitchFamily="34" charset="0"/>
                        <a:ea typeface="微软雅黑" panose="020b0503020204020204" pitchFamily="34" charset="-122"/>
                        <a:cs typeface="Arial" pitchFamily="34" charset="0"/>
                      </a:endParaRPr>
                    </a:p>
                  </a:txBody>
                  <a:tcPr anchor="ctr"/>
                </a:tc>
                <a:tc>
                  <a:txBody>
                    <a:bodyPr vert="horz" wrap="square"/>
                    <a:lstStyle/>
                    <a:p>
                      <a:pPr algn="ctr"/>
                      <a:r>
                        <a:rPr lang="zh-CN" altLang="en-US" sz="1350" smtClean="0">
                          <a:latin typeface="Arial" pitchFamily="34" charset="0"/>
                          <a:ea typeface="微软雅黑" panose="020b0503020204020204" pitchFamily="34" charset="-122"/>
                          <a:cs typeface="Arial" pitchFamily="34" charset="0"/>
                        </a:rPr>
                        <a:t>说明</a:t>
                      </a:r>
                      <a:endParaRPr lang="zh-CN" altLang="en-US" sz="1350">
                        <a:latin typeface="Arial" pitchFamily="34" charset="0"/>
                        <a:ea typeface="微软雅黑" panose="020b0503020204020204" pitchFamily="34" charset="-122"/>
                        <a:cs typeface="Arial" pitchFamily="34" charset="0"/>
                      </a:endParaRPr>
                    </a:p>
                  </a:txBody>
                  <a:tcPr anchor="ctr"/>
                </a:tc>
              </a:tr>
              <a:tr h="494960">
                <a:tc>
                  <a:txBody>
                    <a:bodyPr vert="horz" wrap="square"/>
                    <a:lstStyle/>
                    <a:p>
                      <a:pPr algn="ctr"/>
                      <a:r>
                        <a:rPr lang="zh-CN" altLang="en-US" sz="1350" b="1" smtClean="0">
                          <a:latin typeface="Arial" pitchFamily="34" charset="0"/>
                          <a:ea typeface="微软雅黑" panose="020b0503020204020204" pitchFamily="34" charset="-122"/>
                          <a:cs typeface="Arial" pitchFamily="34" charset="0"/>
                        </a:rPr>
                        <a:t>参与范围</a:t>
                      </a:r>
                      <a:endParaRPr lang="zh-CN" altLang="en-US" sz="1350" b="1">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Clr>
                          <a:schemeClr val="accent4"/>
                        </a:buClr>
                        <a:buSzPct val="60000"/>
                        <a:buFont typeface="Wingdings" pitchFamily="2" charset="2"/>
                        <a:buChar char="l"/>
                      </a:pPr>
                      <a:r>
                        <a:rPr lang="zh-CN" altLang="en-US" sz="1400" smtClean="0">
                          <a:latin typeface="Arial" pitchFamily="34" charset="0"/>
                          <a:ea typeface="微软雅黑" panose="020b0503020204020204" pitchFamily="34" charset="-122"/>
                          <a:cs typeface="Arial" pitchFamily="34" charset="0"/>
                        </a:rPr>
                        <a:t>特定的阿里巴巴合伙人</a:t>
                      </a:r>
                      <a:endParaRPr lang="zh-CN" altLang="en-US" sz="1400">
                        <a:latin typeface="Arial" pitchFamily="34" charset="0"/>
                        <a:ea typeface="微软雅黑" panose="020b0503020204020204" pitchFamily="34" charset="-122"/>
                        <a:cs typeface="Arial" pitchFamily="34" charset="0"/>
                      </a:endParaRPr>
                    </a:p>
                  </a:txBody>
                  <a:tcPr anchor="ctr"/>
                </a:tc>
              </a:tr>
              <a:tr h="494960">
                <a:tc>
                  <a:txBody>
                    <a:bodyPr vert="horz" wrap="square"/>
                    <a:lstStyle/>
                    <a:p>
                      <a:pPr algn="ctr"/>
                      <a:r>
                        <a:rPr lang="zh-CN" altLang="en-US" sz="1350" b="1" smtClean="0">
                          <a:latin typeface="Arial" pitchFamily="34" charset="0"/>
                          <a:ea typeface="微软雅黑" panose="020b0503020204020204" pitchFamily="34" charset="-122"/>
                          <a:cs typeface="Arial" pitchFamily="34" charset="0"/>
                        </a:rPr>
                        <a:t>持股总量</a:t>
                      </a:r>
                      <a:endParaRPr lang="zh-CN" altLang="en-US" sz="1350" b="1">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Clr>
                          <a:schemeClr val="accent4"/>
                        </a:buClr>
                        <a:buSzPct val="60000"/>
                        <a:buFont typeface="Wingdings" pitchFamily="2" charset="2"/>
                        <a:buChar char="l"/>
                      </a:pPr>
                      <a:r>
                        <a:rPr lang="zh-CN" altLang="en-US" sz="1400" smtClean="0">
                          <a:latin typeface="Arial" pitchFamily="34" charset="0"/>
                          <a:ea typeface="微软雅黑" panose="020b0503020204020204" pitchFamily="34" charset="-122"/>
                          <a:cs typeface="Arial" pitchFamily="34" charset="0"/>
                        </a:rPr>
                        <a:t>不超过</a:t>
                      </a:r>
                      <a:r>
                        <a:rPr lang="en-US" altLang="zh-CN" sz="1400" smtClean="0">
                          <a:latin typeface="Arial" pitchFamily="34" charset="0"/>
                          <a:ea typeface="微软雅黑" panose="020b0503020204020204" pitchFamily="34" charset="-122"/>
                          <a:cs typeface="Arial" pitchFamily="34" charset="0"/>
                        </a:rPr>
                        <a:t>IPO</a:t>
                      </a:r>
                      <a:r>
                        <a:rPr lang="zh-CN" altLang="en-US" sz="1400" smtClean="0">
                          <a:latin typeface="Arial" pitchFamily="34" charset="0"/>
                          <a:ea typeface="微软雅黑" panose="020b0503020204020204" pitchFamily="34" charset="-122"/>
                          <a:cs typeface="Arial" pitchFamily="34" charset="0"/>
                        </a:rPr>
                        <a:t>发行后总股本的</a:t>
                      </a:r>
                      <a:r>
                        <a:rPr lang="en-US" altLang="zh-CN" sz="1400" smtClean="0">
                          <a:latin typeface="Arial" pitchFamily="34" charset="0"/>
                          <a:ea typeface="微软雅黑" panose="020b0503020204020204" pitchFamily="34" charset="-122"/>
                          <a:cs typeface="Arial" pitchFamily="34" charset="0"/>
                        </a:rPr>
                        <a:t>0.7%</a:t>
                      </a:r>
                      <a:r>
                        <a:rPr lang="zh-CN" altLang="en-US" sz="1400" smtClean="0">
                          <a:latin typeface="Arial" pitchFamily="34" charset="0"/>
                          <a:ea typeface="微软雅黑" panose="020b0503020204020204" pitchFamily="34" charset="-122"/>
                          <a:cs typeface="Arial" pitchFamily="34" charset="0"/>
                        </a:rPr>
                        <a:t>（</a:t>
                      </a:r>
                      <a:r>
                        <a:rPr lang="en-US" altLang="zh-CN" sz="1400" smtClean="0">
                          <a:latin typeface="Arial" pitchFamily="34" charset="0"/>
                          <a:ea typeface="微软雅黑" panose="020b0503020204020204" pitchFamily="34" charset="-122"/>
                          <a:cs typeface="Arial" pitchFamily="34" charset="0"/>
                        </a:rPr>
                        <a:t>1800</a:t>
                      </a:r>
                      <a:r>
                        <a:rPr lang="zh-CN" altLang="en-US" sz="1400" smtClean="0">
                          <a:latin typeface="Arial" pitchFamily="34" charset="0"/>
                          <a:ea typeface="微软雅黑" panose="020b0503020204020204" pitchFamily="34" charset="-122"/>
                          <a:cs typeface="Arial" pitchFamily="34" charset="0"/>
                        </a:rPr>
                        <a:t>万股），除非董事会同意增加额外额度</a:t>
                      </a:r>
                      <a:endParaRPr lang="zh-CN" altLang="en-US" sz="1400">
                        <a:latin typeface="Arial" pitchFamily="34" charset="0"/>
                        <a:ea typeface="微软雅黑" panose="020b0503020204020204" pitchFamily="34" charset="-122"/>
                        <a:cs typeface="Arial" pitchFamily="34" charset="0"/>
                      </a:endParaRPr>
                    </a:p>
                  </a:txBody>
                  <a:tcPr anchor="ctr"/>
                </a:tc>
              </a:tr>
              <a:tr h="494960">
                <a:tc>
                  <a:txBody>
                    <a:bodyPr vert="horz" wrap="square"/>
                    <a:lstStyle/>
                    <a:p>
                      <a:pPr algn="ctr"/>
                      <a:r>
                        <a:rPr lang="zh-CN" altLang="en-US" sz="1350" b="1" smtClean="0">
                          <a:latin typeface="Arial" pitchFamily="34" charset="0"/>
                          <a:ea typeface="微软雅黑" panose="020b0503020204020204" pitchFamily="34" charset="-122"/>
                          <a:cs typeface="Arial" pitchFamily="34" charset="0"/>
                        </a:rPr>
                        <a:t>持股架构</a:t>
                      </a:r>
                      <a:endParaRPr lang="zh-CN" altLang="en-US" sz="1350" b="1">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Clr>
                          <a:schemeClr val="accent4"/>
                        </a:buClr>
                        <a:buSzPct val="60000"/>
                        <a:buFont typeface="Wingdings" pitchFamily="2" charset="2"/>
                        <a:buChar char="l"/>
                      </a:pPr>
                      <a:r>
                        <a:rPr lang="zh-CN" altLang="en-US" sz="1400" smtClean="0">
                          <a:latin typeface="Arial" pitchFamily="34" charset="0"/>
                          <a:ea typeface="微软雅黑" panose="020b0503020204020204" pitchFamily="34" charset="-122"/>
                          <a:cs typeface="Arial" pitchFamily="34" charset="0"/>
                        </a:rPr>
                        <a:t>通过两家</a:t>
                      </a:r>
                      <a:r>
                        <a:rPr lang="en-US" altLang="zh-CN" sz="1400" smtClean="0">
                          <a:latin typeface="Arial" pitchFamily="34" charset="0"/>
                          <a:ea typeface="微软雅黑" panose="020b0503020204020204" pitchFamily="34" charset="-122"/>
                          <a:cs typeface="Arial" pitchFamily="34" charset="0"/>
                        </a:rPr>
                        <a:t>SPV</a:t>
                      </a:r>
                      <a:r>
                        <a:rPr lang="zh-CN" altLang="en-US" sz="1400" smtClean="0">
                          <a:latin typeface="Arial" pitchFamily="34" charset="0"/>
                          <a:ea typeface="微软雅黑" panose="020b0503020204020204" pitchFamily="34" charset="-122"/>
                          <a:cs typeface="Arial" pitchFamily="34" charset="0"/>
                        </a:rPr>
                        <a:t>持股</a:t>
                      </a:r>
                      <a:endParaRPr lang="en-US" altLang="zh-CN" sz="1400" smtClean="0">
                        <a:latin typeface="Arial" pitchFamily="34" charset="0"/>
                        <a:ea typeface="微软雅黑" panose="020b0503020204020204" pitchFamily="34" charset="-122"/>
                        <a:cs typeface="Arial" pitchFamily="34" charset="0"/>
                      </a:endParaRPr>
                    </a:p>
                    <a:p>
                      <a:pPr marL="285750" indent="-285750">
                        <a:buClr>
                          <a:schemeClr val="accent4"/>
                        </a:buClr>
                        <a:buSzPct val="60000"/>
                        <a:buFont typeface="Wingdings" pitchFamily="2" charset="2"/>
                        <a:buChar char="l"/>
                      </a:pPr>
                      <a:r>
                        <a:rPr lang="zh-CN" altLang="en-US" sz="1400" b="1" smtClean="0">
                          <a:latin typeface="Arial" pitchFamily="34" charset="0"/>
                          <a:ea typeface="微软雅黑" panose="020b0503020204020204" pitchFamily="34" charset="-122"/>
                          <a:cs typeface="Arial" pitchFamily="34" charset="0"/>
                        </a:rPr>
                        <a:t>上述股份在计划采纳时已增发至持股平台</a:t>
                      </a:r>
                      <a:endParaRPr lang="zh-CN" altLang="en-US" sz="1400" b="1">
                        <a:latin typeface="Arial" pitchFamily="34" charset="0"/>
                        <a:ea typeface="微软雅黑" panose="020b0503020204020204" pitchFamily="34" charset="-122"/>
                        <a:cs typeface="Arial" pitchFamily="34" charset="0"/>
                      </a:endParaRPr>
                    </a:p>
                  </a:txBody>
                  <a:tcPr anchor="ctr"/>
                </a:tc>
              </a:tr>
              <a:tr h="1084849">
                <a:tc>
                  <a:txBody>
                    <a:bodyPr vert="horz" wrap="square"/>
                    <a:lstStyle/>
                    <a:p>
                      <a:pPr algn="ctr"/>
                      <a:r>
                        <a:rPr lang="zh-CN" altLang="en-US" sz="1350" b="1" smtClean="0">
                          <a:latin typeface="Arial" pitchFamily="34" charset="0"/>
                          <a:ea typeface="微软雅黑" panose="020b0503020204020204" pitchFamily="34" charset="-122"/>
                          <a:cs typeface="Arial" pitchFamily="34" charset="0"/>
                        </a:rPr>
                        <a:t>购股安排与锁定</a:t>
                      </a:r>
                      <a:endParaRPr lang="zh-CN" altLang="en-US" sz="1350" b="1">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Clr>
                          <a:schemeClr val="accent4"/>
                        </a:buClr>
                        <a:buSzPct val="60000"/>
                        <a:buFont typeface="Wingdings" pitchFamily="2" charset="2"/>
                        <a:buChar char="l"/>
                      </a:pPr>
                      <a:r>
                        <a:rPr lang="zh-CN" altLang="en-US" sz="1400" smtClean="0">
                          <a:latin typeface="Arial" pitchFamily="34" charset="0"/>
                          <a:ea typeface="微软雅黑" panose="020b0503020204020204" pitchFamily="34" charset="-122"/>
                          <a:cs typeface="Arial" pitchFamily="34" charset="0"/>
                        </a:rPr>
                        <a:t>按照每股</a:t>
                      </a:r>
                      <a:r>
                        <a:rPr lang="en-US" altLang="zh-CN" sz="1400" b="1" smtClean="0">
                          <a:latin typeface="Arial" pitchFamily="34" charset="0"/>
                          <a:ea typeface="微软雅黑" panose="020b0503020204020204" pitchFamily="34" charset="-122"/>
                          <a:cs typeface="Arial" pitchFamily="34" charset="0"/>
                        </a:rPr>
                        <a:t>14.5</a:t>
                      </a:r>
                      <a:r>
                        <a:rPr lang="zh-CN" altLang="en-US" sz="1400" b="1" smtClean="0">
                          <a:latin typeface="Arial" pitchFamily="34" charset="0"/>
                          <a:ea typeface="微软雅黑" panose="020b0503020204020204" pitchFamily="34" charset="-122"/>
                          <a:cs typeface="Arial" pitchFamily="34" charset="0"/>
                        </a:rPr>
                        <a:t>美元</a:t>
                      </a:r>
                      <a:r>
                        <a:rPr lang="zh-CN" altLang="en-US" sz="1400" smtClean="0">
                          <a:latin typeface="Arial" pitchFamily="34" charset="0"/>
                          <a:ea typeface="微软雅黑" panose="020b0503020204020204" pitchFamily="34" charset="-122"/>
                          <a:cs typeface="Arial" pitchFamily="34" charset="0"/>
                        </a:rPr>
                        <a:t>价格（</a:t>
                      </a:r>
                      <a:r>
                        <a:rPr lang="en-US" altLang="zh-CN" sz="1400" smtClean="0">
                          <a:latin typeface="Arial" pitchFamily="34" charset="0"/>
                          <a:ea typeface="微软雅黑" panose="020b0503020204020204" pitchFamily="34" charset="-122"/>
                          <a:cs typeface="Arial" pitchFamily="34" charset="0"/>
                        </a:rPr>
                        <a:t>IPO</a:t>
                      </a:r>
                      <a:r>
                        <a:rPr lang="zh-CN" altLang="en-US" sz="1400" smtClean="0">
                          <a:latin typeface="Arial" pitchFamily="34" charset="0"/>
                          <a:ea typeface="微软雅黑" panose="020b0503020204020204" pitchFamily="34" charset="-122"/>
                          <a:cs typeface="Arial" pitchFamily="34" charset="0"/>
                        </a:rPr>
                        <a:t>价格为每股</a:t>
                      </a:r>
                      <a:r>
                        <a:rPr lang="en-US" altLang="zh-CN" sz="1400" b="1" smtClean="0">
                          <a:latin typeface="Arial" pitchFamily="34" charset="0"/>
                          <a:ea typeface="微软雅黑" panose="020b0503020204020204" pitchFamily="34" charset="-122"/>
                          <a:cs typeface="Arial" pitchFamily="34" charset="0"/>
                        </a:rPr>
                        <a:t>68</a:t>
                      </a:r>
                      <a:r>
                        <a:rPr lang="zh-CN" altLang="en-US" sz="1400" b="1" smtClean="0">
                          <a:latin typeface="Arial" pitchFamily="34" charset="0"/>
                          <a:ea typeface="微软雅黑" panose="020b0503020204020204" pitchFamily="34" charset="-122"/>
                          <a:cs typeface="Arial" pitchFamily="34" charset="0"/>
                        </a:rPr>
                        <a:t>美元</a:t>
                      </a:r>
                      <a:r>
                        <a:rPr lang="zh-CN" altLang="en-US" sz="1400" smtClean="0">
                          <a:latin typeface="Arial" pitchFamily="34" charset="0"/>
                          <a:ea typeface="微软雅黑" panose="020b0503020204020204" pitchFamily="34" charset="-122"/>
                          <a:cs typeface="Arial" pitchFamily="34" charset="0"/>
                        </a:rPr>
                        <a:t>）</a:t>
                      </a:r>
                      <a:endParaRPr lang="en-US" altLang="zh-CN" sz="1400" smtClean="0">
                        <a:latin typeface="Arial" pitchFamily="34" charset="0"/>
                        <a:ea typeface="微软雅黑" panose="020b0503020204020204" pitchFamily="34" charset="-122"/>
                        <a:cs typeface="Arial" pitchFamily="34" charset="0"/>
                      </a:endParaRPr>
                    </a:p>
                    <a:p>
                      <a:pPr marL="285750" indent="-285750">
                        <a:buClr>
                          <a:schemeClr val="accent4"/>
                        </a:buClr>
                        <a:buSzPct val="60000"/>
                        <a:buFont typeface="Wingdings" pitchFamily="2" charset="2"/>
                        <a:buChar char="l"/>
                      </a:pPr>
                      <a:r>
                        <a:rPr lang="zh-CN" altLang="en-US" sz="1400" b="1" smtClean="0">
                          <a:latin typeface="Arial" pitchFamily="34" charset="0"/>
                          <a:ea typeface="微软雅黑" panose="020b0503020204020204" pitchFamily="34" charset="-122"/>
                          <a:cs typeface="Arial" pitchFamily="34" charset="0"/>
                        </a:rPr>
                        <a:t>分四年出资现金出资</a:t>
                      </a:r>
                      <a:r>
                        <a:rPr lang="zh-CN" altLang="en-US" sz="1400" smtClean="0">
                          <a:latin typeface="Arial" pitchFamily="34" charset="0"/>
                          <a:ea typeface="微软雅黑" panose="020b0503020204020204" pitchFamily="34" charset="-122"/>
                          <a:cs typeface="Arial" pitchFamily="34" charset="0"/>
                        </a:rPr>
                        <a:t>，首年出资共</a:t>
                      </a:r>
                      <a:r>
                        <a:rPr lang="en-US" altLang="zh-CN" sz="1400" smtClean="0">
                          <a:latin typeface="Arial" pitchFamily="34" charset="0"/>
                          <a:ea typeface="微软雅黑" panose="020b0503020204020204" pitchFamily="34" charset="-122"/>
                          <a:cs typeface="Arial" pitchFamily="34" charset="0"/>
                        </a:rPr>
                        <a:t>4</a:t>
                      </a:r>
                      <a:r>
                        <a:rPr lang="zh-CN" altLang="en-US" sz="1400" smtClean="0">
                          <a:latin typeface="Arial" pitchFamily="34" charset="0"/>
                          <a:ea typeface="微软雅黑" panose="020b0503020204020204" pitchFamily="34" charset="-122"/>
                          <a:cs typeface="Arial" pitchFamily="34" charset="0"/>
                        </a:rPr>
                        <a:t>亿人民币，占预计总出资额的</a:t>
                      </a:r>
                      <a:r>
                        <a:rPr lang="en-US" altLang="zh-CN" sz="1400" smtClean="0">
                          <a:latin typeface="Arial" pitchFamily="34" charset="0"/>
                          <a:ea typeface="微软雅黑" panose="020b0503020204020204" pitchFamily="34" charset="-122"/>
                          <a:cs typeface="Arial" pitchFamily="34" charset="0"/>
                        </a:rPr>
                        <a:t>25%</a:t>
                      </a:r>
                    </a:p>
                    <a:p>
                      <a:pPr marL="285750" indent="-285750">
                        <a:buClr>
                          <a:schemeClr val="accent4"/>
                        </a:buClr>
                        <a:buSzPct val="60000"/>
                        <a:buFont typeface="Wingdings" pitchFamily="2" charset="2"/>
                        <a:buChar char="l"/>
                      </a:pPr>
                      <a:r>
                        <a:rPr lang="zh-CN" altLang="en-US" sz="1400" smtClean="0">
                          <a:latin typeface="Arial" pitchFamily="34" charset="0"/>
                          <a:ea typeface="微软雅黑" panose="020b0503020204020204" pitchFamily="34" charset="-122"/>
                          <a:cs typeface="Arial" pitchFamily="34" charset="0"/>
                        </a:rPr>
                        <a:t>自购股完成后，</a:t>
                      </a:r>
                      <a:r>
                        <a:rPr lang="en-US" altLang="zh-CN" sz="1400" b="1" smtClean="0">
                          <a:solidFill>
                            <a:srgbClr val="FF0000"/>
                          </a:solidFill>
                          <a:latin typeface="Arial" pitchFamily="34" charset="0"/>
                          <a:ea typeface="微软雅黑" panose="020b0503020204020204" pitchFamily="34" charset="-122"/>
                          <a:cs typeface="Arial" pitchFamily="34" charset="0"/>
                        </a:rPr>
                        <a:t>8</a:t>
                      </a:r>
                      <a:r>
                        <a:rPr lang="zh-CN" altLang="en-US" sz="1400" b="1" smtClean="0">
                          <a:solidFill>
                            <a:srgbClr val="FF0000"/>
                          </a:solidFill>
                          <a:latin typeface="Arial" pitchFamily="34" charset="0"/>
                          <a:ea typeface="微软雅黑" panose="020b0503020204020204" pitchFamily="34" charset="-122"/>
                          <a:cs typeface="Arial" pitchFamily="34" charset="0"/>
                        </a:rPr>
                        <a:t>年内不得转让</a:t>
                      </a:r>
                      <a:endParaRPr lang="zh-CN" altLang="en-US" sz="1400" b="1">
                        <a:solidFill>
                          <a:srgbClr val="FF0000"/>
                        </a:solidFill>
                        <a:latin typeface="Arial" pitchFamily="34" charset="0"/>
                        <a:ea typeface="微软雅黑" panose="020b0503020204020204" pitchFamily="34" charset="-122"/>
                        <a:cs typeface="Arial" pitchFamily="34" charset="0"/>
                      </a:endParaRPr>
                    </a:p>
                  </a:txBody>
                  <a:tcPr anchor="ctr"/>
                </a:tc>
              </a:tr>
              <a:tr h="478248">
                <a:tc>
                  <a:txBody>
                    <a:bodyPr vert="horz" wrap="square"/>
                    <a:lstStyle/>
                    <a:p>
                      <a:pPr algn="ctr"/>
                      <a:r>
                        <a:rPr lang="zh-CN" altLang="en-US" sz="1350" b="1" smtClean="0">
                          <a:latin typeface="Arial" pitchFamily="34" charset="0"/>
                          <a:ea typeface="微软雅黑" panose="020b0503020204020204" pitchFamily="34" charset="-122"/>
                          <a:cs typeface="Arial" pitchFamily="34" charset="0"/>
                        </a:rPr>
                        <a:t>购股条件</a:t>
                      </a:r>
                      <a:endParaRPr lang="zh-CN" altLang="en-US" sz="1350" b="1">
                        <a:latin typeface="Arial" pitchFamily="34" charset="0"/>
                        <a:ea typeface="微软雅黑" panose="020b0503020204020204" pitchFamily="34" charset="-122"/>
                        <a:cs typeface="Arial" pitchFamily="34" charset="0"/>
                      </a:endParaRPr>
                    </a:p>
                  </a:txBody>
                  <a:tcPr anchor="ctr"/>
                </a:tc>
                <a:tc>
                  <a:txBody>
                    <a:bodyPr vert="horz" wrap="square"/>
                    <a:lstStyle/>
                    <a:p>
                      <a:pPr marL="285750" indent="-285750">
                        <a:buClr>
                          <a:schemeClr val="accent4"/>
                        </a:buClr>
                        <a:buSzPct val="60000"/>
                        <a:buFont typeface="Wingdings" pitchFamily="2" charset="2"/>
                        <a:buChar char="l"/>
                      </a:pPr>
                      <a:r>
                        <a:rPr lang="zh-CN" altLang="en-US" sz="1400" b="1" smtClean="0">
                          <a:latin typeface="Arial" pitchFamily="34" charset="0"/>
                          <a:ea typeface="微软雅黑" panose="020b0503020204020204" pitchFamily="34" charset="-122"/>
                          <a:cs typeface="Arial" pitchFamily="34" charset="0"/>
                        </a:rPr>
                        <a:t>不违反竞业条款</a:t>
                      </a:r>
                      <a:r>
                        <a:rPr lang="zh-CN" altLang="en-US" sz="1400" smtClean="0">
                          <a:latin typeface="Arial" pitchFamily="34" charset="0"/>
                          <a:ea typeface="微软雅黑" panose="020b0503020204020204" pitchFamily="34" charset="-122"/>
                          <a:cs typeface="Arial" pitchFamily="34" charset="0"/>
                        </a:rPr>
                        <a:t>（无雇佣关系或业绩要求）</a:t>
                      </a:r>
                      <a:endParaRPr lang="zh-CN" altLang="en-US" sz="1400">
                        <a:latin typeface="Arial" pitchFamily="34" charset="0"/>
                        <a:ea typeface="微软雅黑" panose="020b0503020204020204" pitchFamily="34" charset="-122"/>
                        <a:cs typeface="Arial" pitchFamily="34" charset="0"/>
                      </a:endParaRPr>
                    </a:p>
                  </a:txBody>
                  <a:tcPr anchor="ctr"/>
                </a:tc>
              </a:tr>
            </a:tbl>
          </a:graphicData>
        </a:graphic>
      </p:graphicFrame>
      <p:sp>
        <p:nvSpPr>
          <p:cNvPr id="10" name="Rectangle 9"/>
          <p:cNvSpPr/>
          <p:nvPr/>
        </p:nvSpPr>
        <p:spPr>
          <a:xfrm>
            <a:off x="6387353" y="3120572"/>
            <a:ext cx="2299448" cy="2786743"/>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Clr>
                <a:schemeClr val="accent4"/>
              </a:buClr>
              <a:buSzPct val="60000"/>
              <a:buFont typeface="Wingdings" pitchFamily="2" charset="2"/>
              <a:buChar char="l"/>
            </a:pPr>
            <a:r>
              <a:rPr lang="zh-CN" altLang="en-US" sz="1350" smtClean="0">
                <a:solidFill>
                  <a:sysClr val="windowText" lastClr="000000"/>
                </a:solidFill>
                <a:latin typeface="Arial" pitchFamily="34" charset="0"/>
                <a:ea typeface="微软雅黑" panose="020b0503020204020204" pitchFamily="34" charset="-122"/>
                <a:cs typeface="Arial" pitchFamily="34" charset="0"/>
              </a:rPr>
              <a:t>购股价格较低，潜在上市收益空间较高，</a:t>
            </a:r>
            <a:r>
              <a:rPr lang="zh-CN" altLang="en-US" sz="1350" b="1" smtClean="0">
                <a:solidFill>
                  <a:sysClr val="windowText" lastClr="000000"/>
                </a:solidFill>
                <a:latin typeface="Arial" pitchFamily="34" charset="0"/>
                <a:ea typeface="微软雅黑" panose="020b0503020204020204" pitchFamily="34" charset="-122"/>
                <a:cs typeface="Arial" pitchFamily="34" charset="0"/>
              </a:rPr>
              <a:t>有激励性</a:t>
            </a:r>
            <a:endParaRPr lang="en-US" altLang="zh-CN" sz="1350" b="1" smtClean="0">
              <a:solidFill>
                <a:sysClr val="windowText" lastClr="000000"/>
              </a:solidFill>
              <a:latin typeface="Arial" pitchFamily="34" charset="0"/>
              <a:ea typeface="微软雅黑" panose="020b0503020204020204" pitchFamily="34" charset="-122"/>
              <a:cs typeface="Arial" pitchFamily="34" charset="0"/>
            </a:endParaRPr>
          </a:p>
          <a:p>
            <a:pPr marL="285750" indent="-285750">
              <a:buClr>
                <a:schemeClr val="accent4"/>
              </a:buClr>
              <a:buSzPct val="60000"/>
              <a:buFont typeface="Wingdings" pitchFamily="2" charset="2"/>
              <a:buChar char="l"/>
            </a:pPr>
            <a:endParaRPr lang="en-US" altLang="zh-CN" sz="1350">
              <a:solidFill>
                <a:sysClr val="windowText" lastClr="000000"/>
              </a:solidFill>
              <a:latin typeface="Arial" pitchFamily="34" charset="0"/>
              <a:ea typeface="微软雅黑" panose="020b0503020204020204" pitchFamily="34" charset="-122"/>
              <a:cs typeface="Arial" pitchFamily="34" charset="0"/>
            </a:endParaRPr>
          </a:p>
          <a:p>
            <a:pPr marL="285750" indent="-285750">
              <a:buClr>
                <a:schemeClr val="accent4"/>
              </a:buClr>
              <a:buSzPct val="60000"/>
              <a:buFont typeface="Wingdings" pitchFamily="2" charset="2"/>
              <a:buChar char="l"/>
            </a:pPr>
            <a:r>
              <a:rPr lang="zh-CN" altLang="en-US" sz="1350" smtClean="0">
                <a:solidFill>
                  <a:sysClr val="windowText" lastClr="000000"/>
                </a:solidFill>
                <a:latin typeface="Arial" pitchFamily="34" charset="0"/>
                <a:ea typeface="微软雅黑" panose="020b0503020204020204" pitchFamily="34" charset="-122"/>
                <a:cs typeface="Arial" pitchFamily="34" charset="0"/>
              </a:rPr>
              <a:t>通过较长的锁定期安排，</a:t>
            </a:r>
            <a:r>
              <a:rPr lang="zh-CN" altLang="en-US" sz="1350" b="1" smtClean="0">
                <a:solidFill>
                  <a:sysClr val="windowText" lastClr="000000"/>
                </a:solidFill>
                <a:latin typeface="Arial" pitchFamily="34" charset="0"/>
                <a:ea typeface="微软雅黑" panose="020b0503020204020204" pitchFamily="34" charset="-122"/>
                <a:cs typeface="Arial" pitchFamily="34" charset="0"/>
              </a:rPr>
              <a:t>保留合伙人</a:t>
            </a:r>
            <a:endParaRPr lang="en-US" altLang="zh-CN" sz="1350" b="1" smtClean="0">
              <a:solidFill>
                <a:sysClr val="windowText" lastClr="000000"/>
              </a:solidFill>
              <a:latin typeface="Arial" pitchFamily="34" charset="0"/>
              <a:ea typeface="微软雅黑" panose="020b0503020204020204" pitchFamily="34" charset="-122"/>
              <a:cs typeface="Arial" pitchFamily="34" charset="0"/>
            </a:endParaRPr>
          </a:p>
          <a:p>
            <a:pPr marL="285750" indent="-285750">
              <a:buClr>
                <a:schemeClr val="accent4"/>
              </a:buClr>
              <a:buSzPct val="60000"/>
              <a:buFont typeface="Wingdings" pitchFamily="2" charset="2"/>
              <a:buChar char="l"/>
            </a:pPr>
            <a:endParaRPr lang="en-US" altLang="zh-CN" sz="1350">
              <a:solidFill>
                <a:sysClr val="windowText" lastClr="000000"/>
              </a:solidFill>
              <a:latin typeface="Arial" pitchFamily="34" charset="0"/>
              <a:ea typeface="微软雅黑" panose="020b0503020204020204" pitchFamily="34" charset="-122"/>
              <a:cs typeface="Arial" pitchFamily="34" charset="0"/>
            </a:endParaRPr>
          </a:p>
          <a:p>
            <a:pPr marL="285750" indent="-285750">
              <a:buClr>
                <a:schemeClr val="accent4"/>
              </a:buClr>
              <a:buSzPct val="60000"/>
              <a:buFont typeface="Wingdings" pitchFamily="2" charset="2"/>
              <a:buChar char="l"/>
            </a:pPr>
            <a:r>
              <a:rPr lang="zh-CN" altLang="en-US" sz="1350" smtClean="0">
                <a:solidFill>
                  <a:sysClr val="windowText" lastClr="000000"/>
                </a:solidFill>
                <a:latin typeface="Arial" pitchFamily="34" charset="0"/>
                <a:ea typeface="微软雅黑" panose="020b0503020204020204" pitchFamily="34" charset="-122"/>
                <a:cs typeface="Arial" pitchFamily="34" charset="0"/>
              </a:rPr>
              <a:t>合伙人如果离职但不与阿里巴巴发生竞争，允许其继续购股，是</a:t>
            </a:r>
            <a:r>
              <a:rPr lang="zh-CN" altLang="en-US" sz="1350" b="1" smtClean="0">
                <a:solidFill>
                  <a:sysClr val="windowText" lastClr="000000"/>
                </a:solidFill>
                <a:latin typeface="Arial" pitchFamily="34" charset="0"/>
                <a:ea typeface="微软雅黑" panose="020b0503020204020204" pitchFamily="34" charset="-122"/>
                <a:cs typeface="Arial" pitchFamily="34" charset="0"/>
              </a:rPr>
              <a:t>对合伙人身份与历史贡献的认可</a:t>
            </a:r>
            <a:endParaRPr lang="zh-CN" altLang="en-US" sz="1350" b="1">
              <a:solidFill>
                <a:sysClr val="windowText" lastClr="000000"/>
              </a:solidFill>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1669990785"/>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合伙</a:t>
            </a:r>
            <a:r>
              <a:rPr lang="zh-CN" altLang="en-US" smtClean="0"/>
              <a:t>制案例</a:t>
            </a:r>
            <a:r>
              <a:rPr lang="zh-CN" altLang="en-US"/>
              <a:t>分享</a:t>
            </a:r>
            <a:r>
              <a:rPr lang="en-US" altLang="zh-CN"/>
              <a:t>1</a:t>
            </a:r>
            <a:r>
              <a:rPr lang="zh-CN" altLang="en-US"/>
              <a:t>：阿里巴巴合伙人机制</a:t>
            </a:r>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29</a:t>
            </a:fld>
            <a:endParaRPr lang="en-US"/>
          </a:p>
        </p:txBody>
      </p:sp>
      <p:sp>
        <p:nvSpPr>
          <p:cNvPr id="5" name="Text Placeholder 4"/>
          <p:cNvSpPr>
            <a:spLocks noGrp="1"/>
          </p:cNvSpPr>
          <p:nvPr>
            <p:ph type="body" sz="quarter" idx="13"/>
          </p:nvPr>
        </p:nvSpPr>
        <p:spPr/>
        <p:txBody>
          <a:bodyPr/>
          <a:lstStyle/>
          <a:p>
            <a:r>
              <a:rPr lang="zh-CN" altLang="en-US" smtClean="0"/>
              <a:t>管理主体与合伙人选拔</a:t>
            </a:r>
            <a:endParaRPr lang="zh-CN" altLang="en-US"/>
          </a:p>
        </p:txBody>
      </p:sp>
      <p:graphicFrame>
        <p:nvGraphicFramePr>
          <p:cNvPr id="7" name="Content Placeholder 16"/>
          <p:cNvGraphicFramePr>
            <a:graphicFrameLocks noGrp="1"/>
          </p:cNvGraphicFramePr>
          <p:nvPr>
            <p:extLst/>
          </p:nvPr>
        </p:nvGraphicFramePr>
        <p:xfrm>
          <a:off x="3730170" y="1681619"/>
          <a:ext cx="4956630" cy="4114800"/>
        </p:xfrm>
        <a:graphic>
          <a:graphicData uri="http://schemas.openxmlformats.org/drawingml/2006/table">
            <a:tbl>
              <a:tblPr firstRow="1" bandRow="1">
                <a:tableStyleId>{5C22544A-7EE6-4342-B048-85BDC9FD1C3A}</a:tableStyleId>
              </a:tblPr>
              <a:tblGrid>
                <a:gridCol w="2924629"/>
                <a:gridCol w="2032001"/>
              </a:tblGrid>
              <a:tr h="575790">
                <a:tc gridSpan="2">
                  <a:txBody>
                    <a:bodyPr vert="horz" wrap="square"/>
                    <a:lstStyle/>
                    <a:p>
                      <a:pPr algn="ctr"/>
                      <a:r>
                        <a:rPr lang="zh-CN" altLang="en-US" sz="1400" smtClean="0">
                          <a:latin typeface="Arial" pitchFamily="34" charset="0"/>
                          <a:ea typeface="微软雅黑" panose="020b0503020204020204" pitchFamily="34" charset="-122"/>
                          <a:cs typeface="Arial" pitchFamily="34" charset="0"/>
                        </a:rPr>
                        <a:t>提名与选拔流程</a:t>
                      </a:r>
                      <a:endParaRPr lang="zh-CN" altLang="en-US" sz="1400">
                        <a:latin typeface="Arial" pitchFamily="34" charset="0"/>
                        <a:ea typeface="微软雅黑" panose="020b0503020204020204" pitchFamily="34" charset="-122"/>
                        <a:cs typeface="Arial" pitchFamily="34" charset="0"/>
                      </a:endParaRPr>
                    </a:p>
                  </a:txBody>
                  <a:tcPr anchor="ctr"/>
                </a:tc>
                <a:tc hMerge="1">
                  <a:txBody>
                    <a:bodyPr vert="horz" wrap="square"/>
                    <a:lstStyle/>
                    <a:p>
                      <a:pPr algn="ctr"/>
                      <a:endParaRPr lang="zh-CN" altLang="en-US" sz="1400"/>
                    </a:p>
                  </a:txBody>
                  <a:tcPr anchor="ctr"/>
                </a:tc>
              </a:tr>
              <a:tr h="3539010">
                <a:tc>
                  <a:txBody>
                    <a:bodyPr vert="horz" wrap="square"/>
                    <a:lstStyle/>
                    <a:p>
                      <a:pPr algn="r"/>
                      <a:r>
                        <a:rPr lang="zh-CN" altLang="en-US" sz="1400" b="1" smtClean="0">
                          <a:solidFill>
                            <a:schemeClr val="tx1"/>
                          </a:solidFill>
                          <a:latin typeface="Arial" pitchFamily="34" charset="0"/>
                          <a:ea typeface="微软雅黑" panose="020b0503020204020204" pitchFamily="34" charset="-122"/>
                          <a:cs typeface="Arial" pitchFamily="34" charset="0"/>
                        </a:rPr>
                        <a:t>新合伙人</a:t>
                      </a:r>
                      <a:endParaRPr lang="zh-CN" altLang="en-US" sz="1400" b="1">
                        <a:solidFill>
                          <a:schemeClr val="tx1"/>
                        </a:solidFill>
                        <a:latin typeface="Arial" pitchFamily="34" charset="0"/>
                        <a:ea typeface="微软雅黑" panose="020b0503020204020204" pitchFamily="34" charset="-122"/>
                        <a:cs typeface="Arial" pitchFamily="34" charset="0"/>
                      </a:endParaRPr>
                    </a:p>
                  </a:txBody>
                  <a:tcPr marR="216000">
                    <a:lnR w="12700" cap="flat" cmpd="sng" algn="ctr">
                      <a:noFill/>
                      <a:prstDash val="solid"/>
                      <a:round/>
                      <a:headEnd type="none" w="med" len="med"/>
                      <a:tailEnd type="none" w="med" len="med"/>
                    </a:lnR>
                  </a:tcPr>
                </a:tc>
                <a:tc>
                  <a:txBody>
                    <a:bodyPr vert="horz" wrap="square"/>
                    <a:lstStyle/>
                    <a:p>
                      <a:pPr algn="r"/>
                      <a:r>
                        <a:rPr lang="zh-CN" altLang="en-US" sz="1400" b="1" smtClean="0">
                          <a:solidFill>
                            <a:schemeClr val="tx1"/>
                          </a:solidFill>
                          <a:latin typeface="Arial" pitchFamily="34" charset="0"/>
                          <a:ea typeface="微软雅黑" panose="020b0503020204020204" pitchFamily="34" charset="-122"/>
                          <a:cs typeface="Arial" pitchFamily="34" charset="0"/>
                        </a:rPr>
                        <a:t>合伙人委员会</a:t>
                      </a:r>
                      <a:endParaRPr lang="en-US" altLang="zh-CN" sz="1400" b="1" baseline="0" smtClean="0">
                        <a:solidFill>
                          <a:schemeClr val="tx1"/>
                        </a:solidFill>
                        <a:latin typeface="Arial" pitchFamily="34" charset="0"/>
                        <a:ea typeface="微软雅黑" panose="020b0503020204020204" pitchFamily="34" charset="-122"/>
                        <a:cs typeface="Arial" pitchFamily="34" charset="0"/>
                      </a:endParaRPr>
                    </a:p>
                    <a:p>
                      <a:pPr algn="r"/>
                      <a:r>
                        <a:rPr lang="en-US" altLang="zh-CN" sz="1400" b="0" u="sng" baseline="0" smtClean="0">
                          <a:solidFill>
                            <a:schemeClr val="tx1"/>
                          </a:solidFill>
                          <a:latin typeface="Arial" pitchFamily="34" charset="0"/>
                          <a:ea typeface="微软雅黑" panose="020b0503020204020204" pitchFamily="34" charset="-122"/>
                          <a:cs typeface="Arial" pitchFamily="34" charset="0"/>
                        </a:rPr>
                        <a:t>(</a:t>
                      </a:r>
                      <a:r>
                        <a:rPr lang="zh-CN" altLang="en-US" sz="1400" b="0" u="sng" baseline="0" smtClean="0">
                          <a:solidFill>
                            <a:schemeClr val="tx1"/>
                          </a:solidFill>
                          <a:latin typeface="Arial" pitchFamily="34" charset="0"/>
                          <a:ea typeface="微软雅黑" panose="020b0503020204020204" pitchFamily="34" charset="-122"/>
                          <a:cs typeface="Arial" pitchFamily="34" charset="0"/>
                        </a:rPr>
                        <a:t>由</a:t>
                      </a:r>
                      <a:r>
                        <a:rPr lang="en-US" altLang="zh-CN" sz="1400" b="0" u="sng" baseline="0" smtClean="0">
                          <a:solidFill>
                            <a:schemeClr val="tx1"/>
                          </a:solidFill>
                          <a:latin typeface="Arial" pitchFamily="34" charset="0"/>
                          <a:ea typeface="微软雅黑" panose="020b0503020204020204" pitchFamily="34" charset="-122"/>
                          <a:cs typeface="Arial" pitchFamily="34" charset="0"/>
                        </a:rPr>
                        <a:t>5</a:t>
                      </a:r>
                      <a:r>
                        <a:rPr lang="zh-CN" altLang="en-US" sz="1400" b="0" u="sng" baseline="0" smtClean="0">
                          <a:solidFill>
                            <a:schemeClr val="tx1"/>
                          </a:solidFill>
                          <a:latin typeface="Arial" pitchFamily="34" charset="0"/>
                          <a:ea typeface="微软雅黑" panose="020b0503020204020204" pitchFamily="34" charset="-122"/>
                          <a:cs typeface="Arial" pitchFamily="34" charset="0"/>
                        </a:rPr>
                        <a:t>名委员组成</a:t>
                      </a:r>
                      <a:r>
                        <a:rPr lang="en-US" altLang="zh-CN" sz="1400" b="0" u="sng" baseline="0" smtClean="0">
                          <a:solidFill>
                            <a:schemeClr val="tx1"/>
                          </a:solidFill>
                          <a:latin typeface="Arial" pitchFamily="34" charset="0"/>
                          <a:ea typeface="微软雅黑" panose="020b0503020204020204" pitchFamily="34" charset="-122"/>
                          <a:cs typeface="Arial" pitchFamily="34" charset="0"/>
                        </a:rPr>
                        <a:t>, </a:t>
                      </a:r>
                    </a:p>
                    <a:p>
                      <a:pPr algn="r"/>
                      <a:r>
                        <a:rPr lang="zh-CN" altLang="en-US" sz="1400" b="0" u="sng" baseline="0" smtClean="0">
                          <a:solidFill>
                            <a:schemeClr val="tx1"/>
                          </a:solidFill>
                          <a:latin typeface="Arial" pitchFamily="34" charset="0"/>
                          <a:ea typeface="微软雅黑" panose="020b0503020204020204" pitchFamily="34" charset="-122"/>
                          <a:cs typeface="Arial" pitchFamily="34" charset="0"/>
                        </a:rPr>
                        <a:t>每三年选举一次</a:t>
                      </a:r>
                      <a:r>
                        <a:rPr lang="en-US" altLang="zh-CN" sz="1400" b="0" u="sng" baseline="0" smtClean="0">
                          <a:solidFill>
                            <a:schemeClr val="tx1"/>
                          </a:solidFill>
                          <a:latin typeface="Arial" pitchFamily="34" charset="0"/>
                          <a:ea typeface="微软雅黑" panose="020b0503020204020204" pitchFamily="34" charset="-122"/>
                          <a:cs typeface="Arial" pitchFamily="34" charset="0"/>
                        </a:rPr>
                        <a:t>) </a:t>
                      </a:r>
                      <a:endParaRPr lang="zh-CN" altLang="en-US" sz="1400" b="0" u="sng">
                        <a:solidFill>
                          <a:schemeClr val="tx1"/>
                        </a:solidFill>
                        <a:latin typeface="Arial" pitchFamily="34" charset="0"/>
                        <a:ea typeface="微软雅黑" panose="020b0503020204020204" pitchFamily="34" charset="-122"/>
                        <a:cs typeface="Arial" pitchFamily="34" charset="0"/>
                      </a:endParaRPr>
                    </a:p>
                  </a:txBody>
                  <a:tcPr marR="108000">
                    <a:lnL w="12700" cap="flat" cmpd="sng" algn="ctr">
                      <a:noFill/>
                      <a:prstDash val="solid"/>
                      <a:round/>
                      <a:headEnd type="none" w="med" len="med"/>
                      <a:tailEnd type="none" w="med" len="med"/>
                    </a:lnL>
                  </a:tcPr>
                </a:tc>
              </a:tr>
            </a:tbl>
          </a:graphicData>
        </a:graphic>
      </p:graphicFrame>
      <p:sp>
        <p:nvSpPr>
          <p:cNvPr id="8" name="Rectangle 25"/>
          <p:cNvSpPr>
            <a:spLocks noChangeArrowheads="1"/>
          </p:cNvSpPr>
          <p:nvPr/>
        </p:nvSpPr>
        <p:spPr bwMode="auto">
          <a:xfrm>
            <a:off x="3801382" y="4968599"/>
            <a:ext cx="4885417" cy="601117"/>
          </a:xfrm>
          <a:prstGeom prst="rect">
            <a:avLst/>
          </a:prstGeom>
          <a:solidFill>
            <a:srgbClr val="FFFFFF">
              <a:alpha val="69804"/>
            </a:srgbClr>
          </a:solidFill>
          <a:ln>
            <a:noFill/>
          </a:ln>
          <a:effectLs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00000"/>
              </a:lnSpc>
              <a:spcBef>
                <a:spcPct val="0"/>
              </a:spcBef>
              <a:spcAft>
                <a:spcPct val="0"/>
              </a:spcAft>
              <a:defRPr/>
            </a:pPr>
            <a:r>
              <a:rPr lang="zh-CN" altLang="en-US" sz="1400" b="1" i="1" smtClean="0">
                <a:solidFill>
                  <a:schemeClr val="accent1"/>
                </a:solidFill>
                <a:latin typeface="Arial" pitchFamily="34" charset="0"/>
                <a:ea typeface="微软雅黑" panose="020b0503020204020204" pitchFamily="34" charset="-122"/>
                <a:cs typeface="Arial" pitchFamily="34" charset="0"/>
              </a:rPr>
              <a:t>合伙人</a:t>
            </a:r>
            <a:endParaRPr lang="en-US" altLang="zh-CN" sz="1400" b="1" i="1" smtClean="0">
              <a:solidFill>
                <a:schemeClr val="accent1"/>
              </a:solidFill>
              <a:latin typeface="Arial" pitchFamily="34" charset="0"/>
              <a:ea typeface="微软雅黑" panose="020b0503020204020204" pitchFamily="34" charset="-122"/>
              <a:cs typeface="Arial" pitchFamily="34" charset="0"/>
            </a:endParaRPr>
          </a:p>
        </p:txBody>
      </p:sp>
      <p:sp>
        <p:nvSpPr>
          <p:cNvPr id="9" name="Rectangle 25"/>
          <p:cNvSpPr>
            <a:spLocks noChangeArrowheads="1"/>
          </p:cNvSpPr>
          <p:nvPr/>
        </p:nvSpPr>
        <p:spPr bwMode="auto">
          <a:xfrm>
            <a:off x="3801382" y="4058963"/>
            <a:ext cx="4885417" cy="601116"/>
          </a:xfrm>
          <a:prstGeom prst="rect">
            <a:avLst/>
          </a:prstGeom>
          <a:solidFill>
            <a:srgbClr val="FFFFFF">
              <a:alpha val="69804"/>
            </a:srgbClr>
          </a:solidFill>
          <a:ln>
            <a:noFill/>
          </a:ln>
          <a:effectLs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00000"/>
              </a:lnSpc>
              <a:spcBef>
                <a:spcPct val="0"/>
              </a:spcBef>
              <a:spcAft>
                <a:spcPct val="0"/>
              </a:spcAft>
              <a:defRPr/>
            </a:pPr>
            <a:r>
              <a:rPr lang="zh-CN" altLang="en-US" sz="1400" b="1" i="1" smtClean="0">
                <a:solidFill>
                  <a:schemeClr val="accent1"/>
                </a:solidFill>
                <a:latin typeface="Arial" pitchFamily="34" charset="0"/>
                <a:ea typeface="微软雅黑" panose="020b0503020204020204" pitchFamily="34" charset="-122"/>
                <a:cs typeface="Arial" pitchFamily="34" charset="0"/>
              </a:rPr>
              <a:t>合伙人委员会</a:t>
            </a:r>
            <a:endParaRPr lang="en-US" altLang="zh-CN" sz="1400" b="1" i="1" smtClean="0">
              <a:solidFill>
                <a:schemeClr val="accent1"/>
              </a:solidFill>
              <a:latin typeface="Arial" pitchFamily="34" charset="0"/>
              <a:ea typeface="微软雅黑" panose="020b0503020204020204" pitchFamily="34" charset="-122"/>
              <a:cs typeface="Arial" pitchFamily="34" charset="0"/>
            </a:endParaRPr>
          </a:p>
        </p:txBody>
      </p:sp>
      <p:sp>
        <p:nvSpPr>
          <p:cNvPr id="10" name="Rectangle 9"/>
          <p:cNvSpPr>
            <a:spLocks noChangeArrowheads="1"/>
          </p:cNvSpPr>
          <p:nvPr/>
        </p:nvSpPr>
        <p:spPr bwMode="auto">
          <a:xfrm>
            <a:off x="3801382" y="3144562"/>
            <a:ext cx="4885417" cy="602421"/>
          </a:xfrm>
          <a:prstGeom prst="rect">
            <a:avLst/>
          </a:prstGeom>
          <a:solidFill>
            <a:srgbClr val="FFFFFF">
              <a:alpha val="69804"/>
            </a:srgbClr>
          </a:solidFill>
          <a:ln>
            <a:noFill/>
          </a:ln>
          <a:effectLs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00000"/>
              </a:lnSpc>
              <a:spcBef>
                <a:spcPct val="0"/>
              </a:spcBef>
              <a:spcAft>
                <a:spcPct val="0"/>
              </a:spcAft>
              <a:defRPr/>
            </a:pPr>
            <a:r>
              <a:rPr lang="zh-CN" altLang="en-US" sz="1400" b="1" i="1">
                <a:solidFill>
                  <a:schemeClr val="accent1"/>
                </a:solidFill>
                <a:latin typeface="Arial" pitchFamily="34" charset="0"/>
                <a:ea typeface="微软雅黑" panose="020b0503020204020204" pitchFamily="34" charset="-122"/>
                <a:cs typeface="Arial" pitchFamily="34" charset="0"/>
              </a:rPr>
              <a:t>合伙</a:t>
            </a:r>
            <a:r>
              <a:rPr lang="zh-CN" altLang="en-US" sz="1400" b="1" i="1" smtClean="0">
                <a:solidFill>
                  <a:schemeClr val="accent1"/>
                </a:solidFill>
                <a:latin typeface="Arial" pitchFamily="34" charset="0"/>
                <a:ea typeface="微软雅黑" panose="020b0503020204020204" pitchFamily="34" charset="-122"/>
                <a:cs typeface="Arial" pitchFamily="34" charset="0"/>
              </a:rPr>
              <a:t>人大会</a:t>
            </a:r>
            <a:endParaRPr lang="en-US" altLang="zh-CN" sz="1400" b="1" i="1" smtClean="0">
              <a:solidFill>
                <a:schemeClr val="accent1"/>
              </a:solidFill>
              <a:latin typeface="Arial" pitchFamily="34" charset="0"/>
              <a:ea typeface="微软雅黑" panose="020b0503020204020204" pitchFamily="34" charset="-122"/>
              <a:cs typeface="Arial" pitchFamily="34" charset="0"/>
            </a:endParaRPr>
          </a:p>
        </p:txBody>
      </p:sp>
      <p:grpSp>
        <p:nvGrpSpPr>
          <p:cNvPr id="19" name="Group 18"/>
          <p:cNvGrpSpPr/>
          <p:nvPr/>
        </p:nvGrpSpPr>
        <p:grpSpPr>
          <a:xfrm>
            <a:off x="5298260" y="3210741"/>
            <a:ext cx="1526173" cy="2301823"/>
            <a:chOff x="1691461" y="3220762"/>
            <a:chExt cx="1237249" cy="2301823"/>
          </a:xfrm>
        </p:grpSpPr>
        <p:sp>
          <p:nvSpPr>
            <p:cNvPr id="11" name="Rectangle 10"/>
            <p:cNvSpPr/>
            <p:nvPr/>
          </p:nvSpPr>
          <p:spPr>
            <a:xfrm>
              <a:off x="1691461" y="3220762"/>
              <a:ext cx="1237248" cy="48676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tx1"/>
                  </a:solidFill>
                  <a:latin typeface="Arial" pitchFamily="34" charset="0"/>
                  <a:ea typeface="微软雅黑" panose="020b0503020204020204" pitchFamily="34" charset="-122"/>
                  <a:cs typeface="Arial" pitchFamily="34" charset="0"/>
                </a:rPr>
                <a:t>选举</a:t>
              </a:r>
              <a:endParaRPr lang="en-US" altLang="zh-CN" sz="1400" smtClean="0">
                <a:solidFill>
                  <a:schemeClr val="tx1"/>
                </a:solidFill>
                <a:latin typeface="Arial" pitchFamily="34" charset="0"/>
                <a:ea typeface="微软雅黑" panose="020b0503020204020204" pitchFamily="34" charset="-122"/>
                <a:cs typeface="Arial" pitchFamily="34" charset="0"/>
              </a:endParaRPr>
            </a:p>
            <a:p>
              <a:pPr algn="ctr"/>
              <a:r>
                <a:rPr lang="en-US" altLang="zh-CN" sz="1400" b="1">
                  <a:solidFill>
                    <a:srgbClr val="FF0000"/>
                  </a:solidFill>
                  <a:latin typeface="Arial" pitchFamily="34" charset="0"/>
                  <a:ea typeface="微软雅黑" panose="020b0503020204020204" pitchFamily="34" charset="-122"/>
                  <a:cs typeface="Arial" pitchFamily="34" charset="0"/>
                </a:rPr>
                <a:t>7</a:t>
              </a:r>
              <a:r>
                <a:rPr lang="en-US" altLang="zh-CN" sz="1400" b="1" smtClean="0">
                  <a:solidFill>
                    <a:srgbClr val="FF0000"/>
                  </a:solidFill>
                  <a:latin typeface="Arial" pitchFamily="34" charset="0"/>
                  <a:ea typeface="微软雅黑" panose="020b0503020204020204" pitchFamily="34" charset="-122"/>
                  <a:cs typeface="Arial" pitchFamily="34" charset="0"/>
                </a:rPr>
                <a:t>5% </a:t>
              </a:r>
              <a:r>
                <a:rPr lang="zh-CN" altLang="en-US" sz="1400" b="1" smtClean="0">
                  <a:solidFill>
                    <a:srgbClr val="FF0000"/>
                  </a:solidFill>
                  <a:latin typeface="Arial" pitchFamily="34" charset="0"/>
                  <a:ea typeface="微软雅黑" panose="020b0503020204020204" pitchFamily="34" charset="-122"/>
                  <a:cs typeface="Arial" pitchFamily="34" charset="0"/>
                </a:rPr>
                <a:t>投票通过</a:t>
              </a:r>
              <a:endParaRPr lang="zh-CN" altLang="en-US" sz="1400">
                <a:solidFill>
                  <a:schemeClr val="tx1"/>
                </a:solidFill>
                <a:latin typeface="Arial" pitchFamily="34" charset="0"/>
                <a:ea typeface="微软雅黑" panose="020b0503020204020204" pitchFamily="34" charset="-122"/>
                <a:cs typeface="Arial" pitchFamily="34" charset="0"/>
              </a:endParaRPr>
            </a:p>
          </p:txBody>
        </p:sp>
        <p:sp>
          <p:nvSpPr>
            <p:cNvPr id="14" name="Rectangle 13"/>
            <p:cNvSpPr/>
            <p:nvPr/>
          </p:nvSpPr>
          <p:spPr>
            <a:xfrm>
              <a:off x="1691461" y="4135162"/>
              <a:ext cx="1237248" cy="48676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schemeClr val="tx1"/>
                  </a:solidFill>
                  <a:latin typeface="Arial" pitchFamily="34" charset="0"/>
                  <a:ea typeface="微软雅黑" panose="020b0503020204020204" pitchFamily="34" charset="-122"/>
                  <a:cs typeface="Arial" pitchFamily="34" charset="0"/>
                </a:rPr>
                <a:t>审查并确定候选人名单</a:t>
              </a:r>
              <a:endParaRPr lang="zh-CN" altLang="en-US" sz="1400">
                <a:solidFill>
                  <a:schemeClr val="tx1"/>
                </a:solidFill>
                <a:latin typeface="Arial" pitchFamily="34" charset="0"/>
                <a:ea typeface="微软雅黑" panose="020b0503020204020204" pitchFamily="34" charset="-122"/>
                <a:cs typeface="Arial" pitchFamily="34" charset="0"/>
              </a:endParaRPr>
            </a:p>
          </p:txBody>
        </p:sp>
        <p:sp>
          <p:nvSpPr>
            <p:cNvPr id="15" name="Rectangle 14"/>
            <p:cNvSpPr/>
            <p:nvPr/>
          </p:nvSpPr>
          <p:spPr>
            <a:xfrm>
              <a:off x="1691462" y="5035823"/>
              <a:ext cx="1237248" cy="48676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schemeClr val="tx1"/>
                  </a:solidFill>
                  <a:latin typeface="Arial" pitchFamily="34" charset="0"/>
                  <a:ea typeface="微软雅黑" panose="020b0503020204020204" pitchFamily="34" charset="-122"/>
                  <a:cs typeface="Arial" pitchFamily="34" charset="0"/>
                </a:rPr>
                <a:t>提名</a:t>
              </a:r>
              <a:endParaRPr lang="zh-CN" altLang="en-US" sz="1400">
                <a:solidFill>
                  <a:schemeClr val="tx1"/>
                </a:solidFill>
                <a:latin typeface="Arial" pitchFamily="34" charset="0"/>
                <a:ea typeface="微软雅黑" panose="020b0503020204020204" pitchFamily="34" charset="-122"/>
                <a:cs typeface="Arial" pitchFamily="34" charset="0"/>
              </a:endParaRPr>
            </a:p>
          </p:txBody>
        </p:sp>
        <p:cxnSp>
          <p:nvCxnSpPr>
            <p:cNvPr id="16" name="Straight Arrow Connector 15"/>
            <p:cNvCxnSpPr>
              <a:stCxn id="14" idx="0"/>
              <a:endCxn id="11" idx="2"/>
            </p:cNvCxnSpPr>
            <p:nvPr/>
          </p:nvCxnSpPr>
          <p:spPr>
            <a:xfrm flipH="1" flipV="1">
              <a:off x="2310085" y="3707524"/>
              <a:ext cx="0" cy="427638"/>
            </a:xfrm>
            <a:prstGeom prst="straightConnector1">
              <a:avLst/>
            </a:prstGeom>
            <a:ln>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15" idx="0"/>
              <a:endCxn id="14" idx="2"/>
            </p:cNvCxnSpPr>
            <p:nvPr/>
          </p:nvCxnSpPr>
          <p:spPr>
            <a:xfrm flipH="1" flipV="1">
              <a:off x="2310085" y="4621924"/>
              <a:ext cx="1" cy="413899"/>
            </a:xfrm>
            <a:prstGeom prst="straightConnector1">
              <a:avLst/>
            </a:prstGeom>
            <a:ln>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p:cNvGrpSpPr/>
          <p:nvPr/>
        </p:nvGrpSpPr>
        <p:grpSpPr>
          <a:xfrm>
            <a:off x="7051991" y="3210399"/>
            <a:ext cx="1584918" cy="1400710"/>
            <a:chOff x="3372621" y="3220420"/>
            <a:chExt cx="1284873" cy="1400710"/>
          </a:xfrm>
        </p:grpSpPr>
        <p:sp>
          <p:nvSpPr>
            <p:cNvPr id="12" name="Rectangle 11"/>
            <p:cNvSpPr/>
            <p:nvPr/>
          </p:nvSpPr>
          <p:spPr>
            <a:xfrm>
              <a:off x="3372621" y="4134368"/>
              <a:ext cx="1284873" cy="486762"/>
            </a:xfrm>
            <a:prstGeom prst="rect">
              <a:avLst/>
            </a:prstGeom>
            <a:solidFill>
              <a:srgbClr val="D9E6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smtClean="0">
                  <a:solidFill>
                    <a:schemeClr val="tx1"/>
                  </a:solidFill>
                  <a:latin typeface="Arial" pitchFamily="34" charset="0"/>
                  <a:ea typeface="微软雅黑" panose="020b0503020204020204" pitchFamily="34" charset="-122"/>
                  <a:cs typeface="Arial" pitchFamily="34" charset="0"/>
                </a:rPr>
                <a:t>提名</a:t>
              </a:r>
              <a:r>
                <a:rPr lang="en-US" altLang="zh-CN" sz="1400" smtClean="0">
                  <a:solidFill>
                    <a:schemeClr val="tx1"/>
                  </a:solidFill>
                  <a:latin typeface="Arial" pitchFamily="34" charset="0"/>
                  <a:ea typeface="微软雅黑" panose="020b0503020204020204" pitchFamily="34" charset="-122"/>
                  <a:cs typeface="Arial" pitchFamily="34" charset="0"/>
                </a:rPr>
                <a:t>8</a:t>
              </a:r>
              <a:r>
                <a:rPr lang="zh-CN" altLang="en-US" sz="1400" smtClean="0">
                  <a:solidFill>
                    <a:schemeClr val="tx1"/>
                  </a:solidFill>
                  <a:latin typeface="Arial" pitchFamily="34" charset="0"/>
                  <a:ea typeface="微软雅黑" panose="020b0503020204020204" pitchFamily="34" charset="-122"/>
                  <a:cs typeface="Arial" pitchFamily="34" charset="0"/>
                </a:rPr>
                <a:t>人</a:t>
              </a:r>
              <a:endParaRPr lang="zh-CN" altLang="en-US" sz="1400">
                <a:solidFill>
                  <a:schemeClr val="tx1"/>
                </a:solidFill>
                <a:latin typeface="Arial" pitchFamily="34" charset="0"/>
                <a:ea typeface="微软雅黑" panose="020b0503020204020204" pitchFamily="34" charset="-122"/>
                <a:cs typeface="Arial" pitchFamily="34" charset="0"/>
              </a:endParaRPr>
            </a:p>
          </p:txBody>
        </p:sp>
        <p:sp>
          <p:nvSpPr>
            <p:cNvPr id="13" name="Rectangle 12"/>
            <p:cNvSpPr/>
            <p:nvPr/>
          </p:nvSpPr>
          <p:spPr>
            <a:xfrm>
              <a:off x="3372621" y="3220420"/>
              <a:ext cx="1284873" cy="486762"/>
            </a:xfrm>
            <a:prstGeom prst="rect">
              <a:avLst/>
            </a:prstGeom>
            <a:solidFill>
              <a:srgbClr val="D9E6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a:solidFill>
                    <a:schemeClr val="tx1"/>
                  </a:solidFill>
                  <a:latin typeface="Arial" pitchFamily="34" charset="0"/>
                  <a:ea typeface="微软雅黑" panose="020b0503020204020204" pitchFamily="34" charset="-122"/>
                  <a:cs typeface="Arial" pitchFamily="34" charset="0"/>
                </a:rPr>
                <a:t>选举</a:t>
              </a:r>
              <a:endParaRPr lang="en-US" altLang="zh-CN" sz="1400" smtClean="0">
                <a:solidFill>
                  <a:schemeClr val="tx1"/>
                </a:solidFill>
                <a:latin typeface="Arial" pitchFamily="34" charset="0"/>
                <a:ea typeface="微软雅黑" panose="020b0503020204020204" pitchFamily="34" charset="-122"/>
                <a:cs typeface="Arial" pitchFamily="34" charset="0"/>
              </a:endParaRPr>
            </a:p>
            <a:p>
              <a:pPr algn="ctr"/>
              <a:r>
                <a:rPr lang="zh-CN" altLang="en-US" sz="1400" b="1">
                  <a:solidFill>
                    <a:srgbClr val="FF0000"/>
                  </a:solidFill>
                  <a:latin typeface="Arial" pitchFamily="34" charset="0"/>
                  <a:ea typeface="微软雅黑" panose="020b0503020204020204" pitchFamily="34" charset="-122"/>
                  <a:cs typeface="Arial" pitchFamily="34" charset="0"/>
                </a:rPr>
                <a:t>前五</a:t>
              </a:r>
              <a:r>
                <a:rPr lang="zh-CN" altLang="en-US" sz="1400" b="1" smtClean="0">
                  <a:solidFill>
                    <a:srgbClr val="FF0000"/>
                  </a:solidFill>
                  <a:latin typeface="Arial" pitchFamily="34" charset="0"/>
                  <a:ea typeface="微软雅黑" panose="020b0503020204020204" pitchFamily="34" charset="-122"/>
                  <a:cs typeface="Arial" pitchFamily="34" charset="0"/>
                </a:rPr>
                <a:t>名成为委员</a:t>
              </a:r>
              <a:endParaRPr lang="zh-CN" altLang="en-US" sz="1400" b="1">
                <a:solidFill>
                  <a:srgbClr val="FF0000"/>
                </a:solidFill>
                <a:latin typeface="Arial" pitchFamily="34" charset="0"/>
                <a:ea typeface="微软雅黑" panose="020b0503020204020204" pitchFamily="34" charset="-122"/>
                <a:cs typeface="Arial" pitchFamily="34" charset="0"/>
              </a:endParaRPr>
            </a:p>
          </p:txBody>
        </p:sp>
        <p:cxnSp>
          <p:nvCxnSpPr>
            <p:cNvPr id="18" name="Straight Arrow Connector 17"/>
            <p:cNvCxnSpPr>
              <a:stCxn id="12" idx="0"/>
              <a:endCxn id="13" idx="2"/>
            </p:cNvCxnSpPr>
            <p:nvPr/>
          </p:nvCxnSpPr>
          <p:spPr>
            <a:xfrm flipH="1" flipV="1">
              <a:off x="4015058" y="3707182"/>
              <a:ext cx="0" cy="427186"/>
            </a:xfrm>
            <a:prstGeom prst="straightConnector1">
              <a:avLst/>
            </a:prstGeom>
            <a:ln>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21" name="Rectangle 20"/>
          <p:cNvSpPr/>
          <p:nvPr/>
        </p:nvSpPr>
        <p:spPr>
          <a:xfrm>
            <a:off x="457199" y="2714170"/>
            <a:ext cx="2764972" cy="8708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latin typeface="Arial" pitchFamily="34" charset="0"/>
                <a:ea typeface="微软雅黑" panose="020b0503020204020204" pitchFamily="34" charset="-122"/>
                <a:cs typeface="Arial" pitchFamily="34" charset="0"/>
              </a:rPr>
              <a:t>管理主体：合伙人委员会（设置任期与选拔流程）</a:t>
            </a:r>
            <a:endParaRPr lang="zh-CN" altLang="en-US" sz="1400" b="1">
              <a:latin typeface="Arial" pitchFamily="34" charset="0"/>
              <a:ea typeface="微软雅黑" panose="020b0503020204020204" pitchFamily="34" charset="-122"/>
              <a:cs typeface="Arial" pitchFamily="34" charset="0"/>
            </a:endParaRPr>
          </a:p>
        </p:txBody>
      </p:sp>
      <p:sp>
        <p:nvSpPr>
          <p:cNvPr id="22" name="Rectangle 21"/>
          <p:cNvSpPr/>
          <p:nvPr/>
        </p:nvSpPr>
        <p:spPr>
          <a:xfrm>
            <a:off x="455189" y="3783190"/>
            <a:ext cx="2764972" cy="17293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latin typeface="Arial" pitchFamily="34" charset="0"/>
                <a:ea typeface="微软雅黑" panose="020b0503020204020204" pitchFamily="34" charset="-122"/>
                <a:cs typeface="Arial" pitchFamily="34" charset="0"/>
              </a:rPr>
              <a:t>议事</a:t>
            </a:r>
            <a:r>
              <a:rPr lang="zh-CN" altLang="en-US" sz="1400" b="1" smtClean="0">
                <a:latin typeface="Arial" pitchFamily="34" charset="0"/>
                <a:ea typeface="微软雅黑" panose="020b0503020204020204" pitchFamily="34" charset="-122"/>
                <a:cs typeface="Arial" pitchFamily="34" charset="0"/>
              </a:rPr>
              <a:t>规则：</a:t>
            </a:r>
            <a:endParaRPr lang="en-US" altLang="zh-CN" sz="1400" b="1" smtClean="0">
              <a:latin typeface="Arial" pitchFamily="34" charset="0"/>
              <a:ea typeface="微软雅黑" panose="020b0503020204020204" pitchFamily="34" charset="-122"/>
              <a:cs typeface="Arial" pitchFamily="34" charset="0"/>
            </a:endParaRPr>
          </a:p>
          <a:p>
            <a:pPr marL="285750" indent="-285750">
              <a:buFont typeface="Arial" pitchFamily="34" charset="0"/>
              <a:buChar char="•"/>
            </a:pPr>
            <a:endParaRPr lang="en-US" altLang="zh-CN" sz="1400" b="1" smtClean="0">
              <a:latin typeface="Arial" pitchFamily="34" charset="0"/>
              <a:ea typeface="微软雅黑" panose="020b0503020204020204" pitchFamily="34" charset="-122"/>
              <a:cs typeface="Arial" pitchFamily="34" charset="0"/>
            </a:endParaRPr>
          </a:p>
          <a:p>
            <a:pPr marL="285750" indent="-285750">
              <a:buFont typeface="Arial" pitchFamily="34" charset="0"/>
              <a:buChar char="•"/>
            </a:pPr>
            <a:r>
              <a:rPr lang="zh-CN" altLang="en-US" sz="1400" b="1" smtClean="0">
                <a:latin typeface="Arial" pitchFamily="34" charset="0"/>
                <a:ea typeface="微软雅黑" panose="020b0503020204020204" pitchFamily="34" charset="-122"/>
                <a:cs typeface="Arial" pitchFamily="34" charset="0"/>
              </a:rPr>
              <a:t>一人一票制</a:t>
            </a:r>
            <a:endParaRPr lang="en-US" altLang="zh-CN" sz="1400" b="1" smtClean="0">
              <a:latin typeface="Arial" pitchFamily="34" charset="0"/>
              <a:ea typeface="微软雅黑" panose="020b0503020204020204" pitchFamily="34" charset="-122"/>
              <a:cs typeface="Arial" pitchFamily="34" charset="0"/>
            </a:endParaRPr>
          </a:p>
          <a:p>
            <a:pPr marL="285750" indent="-285750">
              <a:buFont typeface="Arial" pitchFamily="34" charset="0"/>
              <a:buChar char="•"/>
            </a:pPr>
            <a:r>
              <a:rPr lang="zh-CN" altLang="en-US" sz="1400" b="1" smtClean="0">
                <a:latin typeface="Arial" pitchFamily="34" charset="0"/>
                <a:ea typeface="微软雅黑" panose="020b0503020204020204" pitchFamily="34" charset="-122"/>
                <a:cs typeface="Arial" pitchFamily="34" charset="0"/>
              </a:rPr>
              <a:t>永久合伙人直接由历任或现任永久合伙人指定</a:t>
            </a:r>
            <a:endParaRPr lang="zh-CN" altLang="en-US" sz="1400" b="1">
              <a:latin typeface="Arial" pitchFamily="34" charset="0"/>
              <a:ea typeface="微软雅黑" panose="020b0503020204020204" pitchFamily="34" charset="-122"/>
              <a:cs typeface="Arial" pitchFamily="34" charset="0"/>
            </a:endParaRPr>
          </a:p>
        </p:txBody>
      </p:sp>
    </p:spTree>
    <p:extLst>
      <p:ext uri="{BB962C8B-B14F-4D97-AF65-F5344CB8AC3E}">
        <p14:creationId xmlns:p14="http://schemas.microsoft.com/office/powerpoint/2010/main" val="2624065264"/>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itle 5"/>
          <p:cNvSpPr>
            <a:spLocks noGrp="1"/>
          </p:cNvSpPr>
          <p:nvPr>
            <p:ph type="title"/>
          </p:nvPr>
        </p:nvSpPr>
        <p:spPr/>
        <p:txBody>
          <a:bodyPr/>
          <a:lstStyle/>
          <a:p>
            <a:r>
              <a:rPr lang="zh-CN" altLang="en-US"/>
              <a:t>合伙制案例</a:t>
            </a:r>
            <a:r>
              <a:rPr lang="zh-CN" altLang="en-US" smtClean="0"/>
              <a:t>分享</a:t>
            </a:r>
            <a:r>
              <a:rPr lang="en-US" altLang="zh-CN" smtClean="0"/>
              <a:t>2</a:t>
            </a:r>
            <a:r>
              <a:rPr lang="zh-CN" altLang="en-US" smtClean="0"/>
              <a:t>：某</a:t>
            </a:r>
            <a:r>
              <a:rPr lang="zh-CN" altLang="en-US"/>
              <a:t>全球领先投</a:t>
            </a:r>
            <a:r>
              <a:rPr lang="zh-CN" altLang="en-US" smtClean="0"/>
              <a:t>行合伙人机制</a:t>
            </a:r>
            <a:endParaRPr lang="zh-CN" altLang="en-US"/>
          </a:p>
        </p:txBody>
      </p:sp>
      <p:sp>
        <p:nvSpPr>
          <p:cNvPr id="5" name="Footer Placeholder 4"/>
          <p:cNvSpPr>
            <a:spLocks noGrp="1"/>
          </p:cNvSpPr>
          <p:nvPr>
            <p:ph type="ftr" sz="quarter" idx="11"/>
          </p:nvPr>
        </p:nvSpPr>
        <p:spPr>
          <a:prstGeom prst="rect">
            <a:avLst/>
          </a:prstGeom>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30</a:t>
            </a:fld>
            <a:endParaRPr lang="en-US"/>
          </a:p>
        </p:txBody>
      </p:sp>
      <p:sp>
        <p:nvSpPr>
          <p:cNvPr id="8" name="Text Placeholder 7"/>
          <p:cNvSpPr>
            <a:spLocks noGrp="1"/>
          </p:cNvSpPr>
          <p:nvPr>
            <p:ph type="body" sz="quarter" idx="13"/>
          </p:nvPr>
        </p:nvSpPr>
        <p:spPr/>
        <p:txBody>
          <a:bodyPr/>
          <a:lstStyle/>
          <a:p>
            <a:r>
              <a:rPr lang="zh-CN" altLang="en-US"/>
              <a:t>合伙人机制是制度，也是文化</a:t>
            </a:r>
          </a:p>
        </p:txBody>
      </p:sp>
      <p:sp>
        <p:nvSpPr>
          <p:cNvPr id="18" name="Rounded Rectangle 39"/>
          <p:cNvSpPr/>
          <p:nvPr/>
        </p:nvSpPr>
        <p:spPr>
          <a:xfrm>
            <a:off x="547102" y="2920319"/>
            <a:ext cx="1731865" cy="783555"/>
          </a:xfrm>
          <a:prstGeom prst="roundRect">
            <a:avLst>
              <a:gd name="adj" fmla="val 33255"/>
            </a:avLst>
          </a:prstGeom>
          <a:solidFill>
            <a:schemeClr val="accent2"/>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1400" b="1" kern="0">
                <a:cs typeface="Arial" pitchFamily="34" charset="0"/>
              </a:rPr>
              <a:t>精</a:t>
            </a:r>
            <a:r>
              <a:rPr lang="zh-CN" altLang="en-US" sz="1400" b="1" kern="0" smtClean="0">
                <a:cs typeface="Arial" pitchFamily="34" charset="0"/>
              </a:rPr>
              <a:t>英文化</a:t>
            </a:r>
            <a:endParaRPr lang="en-US" altLang="zh-CN" sz="1400" b="1" kern="0">
              <a:cs typeface="Arial" pitchFamily="34" charset="0"/>
            </a:endParaRPr>
          </a:p>
        </p:txBody>
      </p:sp>
      <p:sp>
        <p:nvSpPr>
          <p:cNvPr id="19" name="Rounded Rectangle 39"/>
          <p:cNvSpPr/>
          <p:nvPr/>
        </p:nvSpPr>
        <p:spPr>
          <a:xfrm>
            <a:off x="556042" y="3776852"/>
            <a:ext cx="1731865" cy="783555"/>
          </a:xfrm>
          <a:prstGeom prst="roundRect">
            <a:avLst>
              <a:gd name="adj" fmla="val 33255"/>
            </a:avLst>
          </a:prstGeom>
          <a:solidFill>
            <a:schemeClr val="accent2"/>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1400" b="1" kern="0">
                <a:cs typeface="Arial" pitchFamily="34" charset="0"/>
              </a:rPr>
              <a:t>组</a:t>
            </a:r>
            <a:r>
              <a:rPr lang="zh-CN" altLang="en-US" sz="1400" b="1" kern="0" smtClean="0">
                <a:cs typeface="Arial" pitchFamily="34" charset="0"/>
              </a:rPr>
              <a:t>织扁平</a:t>
            </a:r>
            <a:endParaRPr lang="en-US" altLang="zh-CN" sz="1400" b="1" kern="0" smtClean="0">
              <a:cs typeface="Arial" pitchFamily="34" charset="0"/>
            </a:endParaRPr>
          </a:p>
          <a:p>
            <a:pPr lvl="0" algn="ctr">
              <a:defRPr/>
            </a:pPr>
            <a:r>
              <a:rPr lang="zh-CN" altLang="en-US" sz="1400" b="1" kern="0">
                <a:cs typeface="Arial" pitchFamily="34" charset="0"/>
              </a:rPr>
              <a:t>团</a:t>
            </a:r>
            <a:r>
              <a:rPr lang="zh-CN" altLang="en-US" sz="1400" b="1" kern="0" smtClean="0">
                <a:cs typeface="Arial" pitchFamily="34" charset="0"/>
              </a:rPr>
              <a:t>队至上</a:t>
            </a:r>
            <a:endParaRPr lang="en-US" altLang="zh-CN" sz="1400" b="1" kern="0" smtClean="0">
              <a:cs typeface="Arial" pitchFamily="34" charset="0"/>
            </a:endParaRPr>
          </a:p>
          <a:p>
            <a:pPr lvl="0" algn="ctr">
              <a:defRPr/>
            </a:pPr>
            <a:r>
              <a:rPr lang="zh-CN" altLang="en-US" sz="1400" b="1" kern="0">
                <a:cs typeface="Arial" pitchFamily="34" charset="0"/>
              </a:rPr>
              <a:t>高</a:t>
            </a:r>
            <a:r>
              <a:rPr lang="zh-CN" altLang="en-US" sz="1400" b="1" kern="0" smtClean="0">
                <a:cs typeface="Arial" pitchFamily="34" charset="0"/>
              </a:rPr>
              <a:t>效决策</a:t>
            </a:r>
            <a:endParaRPr lang="en-US" altLang="zh-CN" sz="1400" b="1" kern="0">
              <a:cs typeface="Arial" pitchFamily="34" charset="0"/>
            </a:endParaRPr>
          </a:p>
        </p:txBody>
      </p:sp>
      <p:sp>
        <p:nvSpPr>
          <p:cNvPr id="20" name="Rounded Rectangle 19"/>
          <p:cNvSpPr/>
          <p:nvPr/>
        </p:nvSpPr>
        <p:spPr>
          <a:xfrm>
            <a:off x="556042" y="4621820"/>
            <a:ext cx="1731865" cy="783555"/>
          </a:xfrm>
          <a:prstGeom prst="roundRect">
            <a:avLst>
              <a:gd name="adj" fmla="val 33255"/>
            </a:avLst>
          </a:prstGeom>
          <a:solidFill>
            <a:schemeClr val="accent2"/>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1400" b="1" kern="0">
                <a:cs typeface="Arial" pitchFamily="34" charset="0"/>
              </a:rPr>
              <a:t>全员</a:t>
            </a:r>
            <a:r>
              <a:rPr lang="zh-CN" altLang="en-US" sz="1400" b="1" kern="0" smtClean="0">
                <a:cs typeface="Arial" pitchFamily="34" charset="0"/>
              </a:rPr>
              <a:t>风险意识</a:t>
            </a:r>
            <a:endParaRPr lang="en-US" altLang="zh-CN" sz="1400" b="1" kern="0">
              <a:cs typeface="Arial" pitchFamily="34" charset="0"/>
            </a:endParaRPr>
          </a:p>
        </p:txBody>
      </p:sp>
      <p:sp>
        <p:nvSpPr>
          <p:cNvPr id="21" name="Rounded Rectangle 20"/>
          <p:cNvSpPr/>
          <p:nvPr/>
        </p:nvSpPr>
        <p:spPr>
          <a:xfrm>
            <a:off x="556042" y="5479111"/>
            <a:ext cx="1731865" cy="593082"/>
          </a:xfrm>
          <a:prstGeom prst="roundRect">
            <a:avLst>
              <a:gd name="adj" fmla="val 33255"/>
            </a:avLst>
          </a:prstGeom>
          <a:solidFill>
            <a:schemeClr val="accent2"/>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1400" b="1" kern="0">
                <a:cs typeface="Arial" pitchFamily="34" charset="0"/>
              </a:rPr>
              <a:t>全</a:t>
            </a:r>
            <a:r>
              <a:rPr lang="zh-CN" altLang="en-US" sz="1400" b="1" kern="0" smtClean="0">
                <a:cs typeface="Arial" pitchFamily="34" charset="0"/>
              </a:rPr>
              <a:t>面激励</a:t>
            </a:r>
            <a:endParaRPr lang="en-US" altLang="zh-CN" sz="1400" b="1" kern="0">
              <a:cs typeface="Arial" pitchFamily="34" charset="0"/>
            </a:endParaRPr>
          </a:p>
        </p:txBody>
      </p:sp>
      <p:sp>
        <p:nvSpPr>
          <p:cNvPr id="22" name="Rounded Rectangle 39"/>
          <p:cNvSpPr/>
          <p:nvPr/>
        </p:nvSpPr>
        <p:spPr>
          <a:xfrm>
            <a:off x="2391509" y="2910006"/>
            <a:ext cx="6165533" cy="783555"/>
          </a:xfrm>
          <a:prstGeom prst="roundRect">
            <a:avLst>
              <a:gd name="adj" fmla="val 0"/>
            </a:avLst>
          </a:prstGeom>
          <a:solidFill>
            <a:schemeClr val="bg1">
              <a:lumMod val="9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lvl="0" indent="-177800">
              <a:spcAft>
                <a:spcPts val="300"/>
              </a:spcAft>
              <a:buClr>
                <a:srgbClr val="702082"/>
              </a:buClr>
              <a:buSzPct val="60000"/>
              <a:buFont typeface="Wingdings" pitchFamily="2" charset="2"/>
              <a:buChar char="l"/>
              <a:defRPr/>
            </a:pPr>
            <a:r>
              <a:rPr lang="zh-CN" altLang="en-US" sz="1400" kern="0">
                <a:cs typeface="Arial" pitchFamily="34" charset="0"/>
              </a:rPr>
              <a:t>控</a:t>
            </a:r>
            <a:r>
              <a:rPr lang="zh-CN" altLang="en-US" sz="1400" kern="0" smtClean="0">
                <a:cs typeface="Arial" pitchFamily="34" charset="0"/>
              </a:rPr>
              <a:t>制合伙人规模，保证合伙人构成“精英化”</a:t>
            </a:r>
            <a:endParaRPr lang="en-US" altLang="zh-CN" sz="1400" kern="0" smtClean="0">
              <a:cs typeface="Arial" pitchFamily="34" charset="0"/>
            </a:endParaRPr>
          </a:p>
          <a:p>
            <a:pPr marL="177800" lvl="0" indent="-177800">
              <a:spcAft>
                <a:spcPts val="300"/>
              </a:spcAft>
              <a:buClr>
                <a:srgbClr val="702082"/>
              </a:buClr>
              <a:buSzPct val="60000"/>
              <a:buFont typeface="Wingdings" pitchFamily="2" charset="2"/>
              <a:buChar char="l"/>
              <a:defRPr/>
            </a:pPr>
            <a:r>
              <a:rPr lang="zh-CN" altLang="en-US" sz="1400" kern="0" smtClean="0">
                <a:cs typeface="Arial" pitchFamily="34" charset="0"/>
              </a:rPr>
              <a:t>设置严格的合伙人选拔标准与流程，保证合伙人团队的精英品质</a:t>
            </a:r>
            <a:endParaRPr lang="en-US" altLang="zh-CN" sz="1400" kern="0" smtClean="0">
              <a:cs typeface="Arial" pitchFamily="34" charset="0"/>
            </a:endParaRPr>
          </a:p>
          <a:p>
            <a:pPr marL="177800" lvl="0" indent="-177800">
              <a:spcAft>
                <a:spcPts val="300"/>
              </a:spcAft>
              <a:buClr>
                <a:srgbClr val="702082"/>
              </a:buClr>
              <a:buSzPct val="60000"/>
              <a:buFont typeface="Wingdings" pitchFamily="2" charset="2"/>
              <a:buChar char="l"/>
              <a:defRPr/>
            </a:pPr>
            <a:r>
              <a:rPr lang="zh-CN" altLang="en-US" sz="1400" kern="0">
                <a:cs typeface="Arial" pitchFamily="34" charset="0"/>
              </a:rPr>
              <a:t>合伙</a:t>
            </a:r>
            <a:r>
              <a:rPr lang="zh-CN" altLang="en-US" sz="1400" kern="0" smtClean="0">
                <a:cs typeface="Arial" pitchFamily="34" charset="0"/>
              </a:rPr>
              <a:t>人库动态调整，</a:t>
            </a:r>
            <a:r>
              <a:rPr lang="zh-CN" altLang="en-US" sz="1400" kern="0">
                <a:cs typeface="Arial" pitchFamily="34" charset="0"/>
              </a:rPr>
              <a:t>定</a:t>
            </a:r>
            <a:r>
              <a:rPr lang="zh-CN" altLang="en-US" sz="1400" kern="0" smtClean="0">
                <a:cs typeface="Arial" pitchFamily="34" charset="0"/>
              </a:rPr>
              <a:t>期进行选拔和更新</a:t>
            </a:r>
            <a:endParaRPr lang="en-US" altLang="zh-CN" sz="1400" kern="0">
              <a:cs typeface="Arial" pitchFamily="34" charset="0"/>
            </a:endParaRPr>
          </a:p>
        </p:txBody>
      </p:sp>
      <p:sp>
        <p:nvSpPr>
          <p:cNvPr id="23" name="Rounded Rectangle 39"/>
          <p:cNvSpPr/>
          <p:nvPr/>
        </p:nvSpPr>
        <p:spPr>
          <a:xfrm>
            <a:off x="2391509" y="3766374"/>
            <a:ext cx="6165533" cy="783555"/>
          </a:xfrm>
          <a:prstGeom prst="roundRect">
            <a:avLst>
              <a:gd name="adj" fmla="val 0"/>
            </a:avLst>
          </a:prstGeom>
          <a:solidFill>
            <a:schemeClr val="bg1">
              <a:lumMod val="9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indent="-177800">
              <a:spcAft>
                <a:spcPts val="300"/>
              </a:spcAft>
              <a:buClr>
                <a:srgbClr val="702082"/>
              </a:buClr>
              <a:buSzPct val="60000"/>
              <a:buFont typeface="Wingdings" pitchFamily="2" charset="2"/>
              <a:buChar char="l"/>
            </a:pPr>
            <a:r>
              <a:rPr lang="zh-CN" altLang="en-US" sz="1400" kern="0">
                <a:cs typeface="Arial" pitchFamily="34" charset="0"/>
              </a:rPr>
              <a:t>董事会统一领导，决策权高度集中</a:t>
            </a:r>
            <a:endParaRPr lang="en-US" altLang="zh-CN" sz="1400" kern="0">
              <a:cs typeface="Arial" pitchFamily="34" charset="0"/>
            </a:endParaRPr>
          </a:p>
          <a:p>
            <a:pPr marL="177800" indent="-177800">
              <a:spcAft>
                <a:spcPts val="300"/>
              </a:spcAft>
              <a:buClr>
                <a:srgbClr val="702082"/>
              </a:buClr>
              <a:buSzPct val="60000"/>
              <a:buFont typeface="Wingdings" pitchFamily="2" charset="2"/>
              <a:buChar char="l"/>
            </a:pPr>
            <a:r>
              <a:rPr lang="zh-CN" altLang="en-US" sz="1400" kern="0">
                <a:cs typeface="Arial" pitchFamily="34" charset="0"/>
              </a:rPr>
              <a:t>扁平化委员会决策体系，灵活高效</a:t>
            </a:r>
            <a:endParaRPr lang="en-US" altLang="zh-CN" sz="1400" kern="0">
              <a:cs typeface="Arial" pitchFamily="34" charset="0"/>
            </a:endParaRPr>
          </a:p>
          <a:p>
            <a:pPr marL="177800" indent="-177800">
              <a:spcAft>
                <a:spcPts val="300"/>
              </a:spcAft>
              <a:buClr>
                <a:srgbClr val="702082"/>
              </a:buClr>
              <a:buSzPct val="60000"/>
              <a:buFont typeface="Wingdings" pitchFamily="2" charset="2"/>
              <a:buChar char="l"/>
            </a:pPr>
            <a:r>
              <a:rPr lang="zh-CN" altLang="en-US" sz="1400" kern="0">
                <a:cs typeface="Arial" pitchFamily="34" charset="0"/>
              </a:rPr>
              <a:t>强调团队化运作，持续追求卓越</a:t>
            </a:r>
            <a:endParaRPr lang="en-US" altLang="zh-CN" sz="1400" kern="0">
              <a:cs typeface="Arial" pitchFamily="34" charset="0"/>
            </a:endParaRPr>
          </a:p>
        </p:txBody>
      </p:sp>
      <p:sp>
        <p:nvSpPr>
          <p:cNvPr id="24" name="Rounded Rectangle 39"/>
          <p:cNvSpPr/>
          <p:nvPr/>
        </p:nvSpPr>
        <p:spPr>
          <a:xfrm>
            <a:off x="2391509" y="4622742"/>
            <a:ext cx="6165533" cy="783555"/>
          </a:xfrm>
          <a:prstGeom prst="roundRect">
            <a:avLst>
              <a:gd name="adj" fmla="val 0"/>
            </a:avLst>
          </a:prstGeom>
          <a:solidFill>
            <a:schemeClr val="bg1">
              <a:lumMod val="9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indent="-177800">
              <a:spcAft>
                <a:spcPts val="300"/>
              </a:spcAft>
              <a:buClr>
                <a:srgbClr val="702082"/>
              </a:buClr>
              <a:buSzPct val="60000"/>
              <a:buFont typeface="Wingdings" pitchFamily="2" charset="2"/>
              <a:buChar char="l"/>
            </a:pPr>
            <a:r>
              <a:rPr lang="zh-CN" altLang="en-US" sz="1400" kern="0">
                <a:cs typeface="Arial" pitchFamily="34" charset="0"/>
              </a:rPr>
              <a:t>风险控制的观念是企业文化的核心组成部分，强调风险控制人人有责</a:t>
            </a:r>
            <a:endParaRPr lang="en-US" altLang="zh-CN" sz="1400" kern="0">
              <a:cs typeface="Arial" pitchFamily="34" charset="0"/>
            </a:endParaRPr>
          </a:p>
          <a:p>
            <a:pPr marL="177800" indent="-177800">
              <a:spcAft>
                <a:spcPts val="300"/>
              </a:spcAft>
              <a:buClr>
                <a:srgbClr val="702082"/>
              </a:buClr>
              <a:buSzPct val="60000"/>
              <a:buFont typeface="Wingdings" pitchFamily="2" charset="2"/>
              <a:buChar char="l"/>
            </a:pPr>
            <a:r>
              <a:rPr lang="zh-CN" altLang="en-US" sz="1400" kern="0">
                <a:cs typeface="Arial" pitchFamily="34" charset="0"/>
              </a:rPr>
              <a:t>风险控制意识和能力，不仅是合伙人选拔与考核的主要标准之一，也与员工的薪酬及职业发展挂钩</a:t>
            </a:r>
            <a:endParaRPr lang="en-US" altLang="zh-CN" sz="1400" kern="0">
              <a:cs typeface="Arial" pitchFamily="34" charset="0"/>
            </a:endParaRPr>
          </a:p>
        </p:txBody>
      </p:sp>
      <p:sp>
        <p:nvSpPr>
          <p:cNvPr id="25" name="Rounded Rectangle 39"/>
          <p:cNvSpPr/>
          <p:nvPr/>
        </p:nvSpPr>
        <p:spPr>
          <a:xfrm>
            <a:off x="2391509" y="5479111"/>
            <a:ext cx="6165533" cy="593082"/>
          </a:xfrm>
          <a:prstGeom prst="roundRect">
            <a:avLst>
              <a:gd name="adj" fmla="val 0"/>
            </a:avLst>
          </a:prstGeom>
          <a:solidFill>
            <a:schemeClr val="bg1">
              <a:lumMod val="9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indent="-177800">
              <a:spcAft>
                <a:spcPts val="300"/>
              </a:spcAft>
              <a:buClr>
                <a:srgbClr val="702082"/>
              </a:buClr>
              <a:buSzPct val="60000"/>
              <a:buFont typeface="Wingdings" pitchFamily="2" charset="2"/>
              <a:buChar char="l"/>
            </a:pPr>
            <a:r>
              <a:rPr lang="zh-CN" altLang="en-US" sz="1400" kern="0" smtClean="0">
                <a:cs typeface="Arial" pitchFamily="34" charset="0"/>
              </a:rPr>
              <a:t>合伙人</a:t>
            </a:r>
            <a:r>
              <a:rPr lang="zh-CN" altLang="en-US" sz="1400" kern="0">
                <a:cs typeface="Arial" pitchFamily="34" charset="0"/>
              </a:rPr>
              <a:t>薪酬计划</a:t>
            </a:r>
            <a:endParaRPr lang="en-US" altLang="zh-CN" sz="1400" kern="0">
              <a:cs typeface="Arial" pitchFamily="34" charset="0"/>
            </a:endParaRPr>
          </a:p>
          <a:p>
            <a:pPr marL="177800" indent="-177800">
              <a:spcAft>
                <a:spcPts val="300"/>
              </a:spcAft>
              <a:buClr>
                <a:srgbClr val="702082"/>
              </a:buClr>
              <a:buSzPct val="60000"/>
              <a:buFont typeface="Wingdings" pitchFamily="2" charset="2"/>
              <a:buChar char="l"/>
            </a:pPr>
            <a:r>
              <a:rPr lang="zh-CN" altLang="en-US" sz="1400" kern="0">
                <a:cs typeface="Arial" pitchFamily="34" charset="0"/>
              </a:rPr>
              <a:t>在股权激励额度分配上获得一定倾斜</a:t>
            </a:r>
            <a:endParaRPr lang="en-US" altLang="zh-CN" sz="1400" kern="0">
              <a:cs typeface="Arial" pitchFamily="34" charset="0"/>
            </a:endParaRPr>
          </a:p>
        </p:txBody>
      </p:sp>
      <p:sp>
        <p:nvSpPr>
          <p:cNvPr id="26" name="文本框 11"/>
          <p:cNvSpPr txBox="1"/>
          <p:nvPr/>
        </p:nvSpPr>
        <p:spPr>
          <a:xfrm>
            <a:off x="443132" y="1263157"/>
            <a:ext cx="8243668" cy="1538883"/>
          </a:xfrm>
          <a:prstGeom prst="rect">
            <a:avLst/>
          </a:prstGeom>
          <a:noFill/>
        </p:spPr>
        <p:txBody>
          <a:bodyPr wrap="square" rtlCol="0">
            <a:spAutoFit/>
          </a:bodyPr>
          <a:lstStyle>
            <a:defPPr>
              <a:defRPr lang="en-US"/>
            </a:defPPr>
            <a:lvl1pPr marL="285750" indent="-285750" algn="l" defTabSz="914400" rtl="0" eaLnBrk="1" latinLnBrk="0" hangingPunct="1">
              <a:spcBef>
                <a:spcPts val="600"/>
              </a:spcBef>
              <a:buClr>
                <a:schemeClr val="accent1"/>
              </a:buClr>
              <a:buSzPct val="60000"/>
              <a:buFont typeface="Wingdings" pitchFamily="2" charset="2"/>
              <a:buChar char="l"/>
              <a:defRPr sz="1300" kern="1200">
                <a:solidFill>
                  <a:prstClr val="black"/>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0975" indent="-180975">
              <a:spcBef>
                <a:spcPct val="0"/>
              </a:spcBef>
              <a:spcAft>
                <a:spcPts val="600"/>
              </a:spcAft>
              <a:buClr>
                <a:schemeClr val="accent4"/>
              </a:buClr>
            </a:pPr>
            <a:r>
              <a:rPr lang="zh-CN" altLang="en-US" sz="1400" smtClean="0">
                <a:latin typeface="+mn-lt"/>
              </a:rPr>
              <a:t>该集团是全世界历史最悠久及规模最大的投资银行之一</a:t>
            </a:r>
            <a:endParaRPr lang="en-US" altLang="zh-CN" sz="1400" smtClean="0">
              <a:latin typeface="+mn-lt"/>
            </a:endParaRPr>
          </a:p>
          <a:p>
            <a:pPr marL="180975" indent="-180975">
              <a:spcBef>
                <a:spcPct val="0"/>
              </a:spcBef>
              <a:spcAft>
                <a:spcPts val="600"/>
              </a:spcAft>
              <a:buClr>
                <a:schemeClr val="accent4"/>
              </a:buClr>
            </a:pPr>
            <a:r>
              <a:rPr lang="en-US" altLang="zh-CN" sz="1400" smtClean="0">
                <a:latin typeface="+mn-lt"/>
              </a:rPr>
              <a:t>20</a:t>
            </a:r>
            <a:r>
              <a:rPr lang="zh-CN" altLang="en-US" sz="1400" smtClean="0">
                <a:latin typeface="+mn-lt"/>
              </a:rPr>
              <a:t>世纪末，该公司经股份制改造后于纽交所挂牌上市，结束合伙人制企业形式。上市后，公司仍然</a:t>
            </a:r>
            <a:r>
              <a:rPr lang="zh-CN" altLang="en-US" sz="1400">
                <a:latin typeface="+mn-lt"/>
              </a:rPr>
              <a:t>保</a:t>
            </a:r>
            <a:r>
              <a:rPr lang="zh-CN" altLang="en-US" sz="1400" smtClean="0">
                <a:latin typeface="+mn-lt"/>
              </a:rPr>
              <a:t>留了合伙人制度的</a:t>
            </a:r>
            <a:r>
              <a:rPr lang="zh-CN" altLang="en-US" sz="1400">
                <a:latin typeface="+mn-lt"/>
              </a:rPr>
              <a:t>部分</a:t>
            </a:r>
            <a:r>
              <a:rPr lang="zh-CN" altLang="en-US" sz="1400" smtClean="0">
                <a:latin typeface="+mn-lt"/>
              </a:rPr>
              <a:t>特点，如合伙人仍然持有大量公司股份，且沿袭下来的“合伙人文化”与现代公司治理结构在集团内部实现了较为完美的结合，较好的解决了公司制下所有权与经营权分离而产生的公司治理问题，对上市后仍能保持竞争活力起到重要作用</a:t>
            </a:r>
            <a:endParaRPr lang="en-US" altLang="zh-CN" sz="1400" smtClean="0">
              <a:latin typeface="+mn-lt"/>
            </a:endParaRPr>
          </a:p>
          <a:p>
            <a:pPr marL="180975" indent="-180975">
              <a:spcBef>
                <a:spcPct val="0"/>
              </a:spcBef>
              <a:spcAft>
                <a:spcPts val="600"/>
              </a:spcAft>
              <a:buClr>
                <a:schemeClr val="accent4"/>
              </a:buClr>
            </a:pPr>
            <a:r>
              <a:rPr lang="zh-CN" altLang="en-US" sz="1400" smtClean="0">
                <a:latin typeface="+mn-lt"/>
              </a:rPr>
              <a:t>在集团内部，</a:t>
            </a:r>
            <a:r>
              <a:rPr lang="zh-CN" altLang="en-US" sz="1400" b="1" smtClean="0">
                <a:solidFill>
                  <a:schemeClr val="accent1"/>
                </a:solidFill>
                <a:latin typeface="+mn-lt"/>
              </a:rPr>
              <a:t>合伙人机制不但是一种制度，也是一种文化</a:t>
            </a:r>
            <a:r>
              <a:rPr lang="zh-CN" altLang="en-US" sz="1400" smtClean="0">
                <a:latin typeface="+mn-lt"/>
              </a:rPr>
              <a:t>，主要特点如下：</a:t>
            </a:r>
            <a:endParaRPr lang="zh-CN" altLang="en-US" sz="1400">
              <a:latin typeface="+mn-lt"/>
            </a:endParaRPr>
          </a:p>
        </p:txBody>
      </p:sp>
    </p:spTree>
    <p:extLst>
      <p:ext uri="{BB962C8B-B14F-4D97-AF65-F5344CB8AC3E}">
        <p14:creationId xmlns:p14="http://schemas.microsoft.com/office/powerpoint/2010/main" val="1435639909"/>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合伙制案例分享</a:t>
            </a:r>
            <a:r>
              <a:rPr lang="en-US" altLang="zh-CN"/>
              <a:t>2</a:t>
            </a:r>
            <a:r>
              <a:rPr lang="zh-CN" altLang="en-US"/>
              <a:t>：某全球领先投行合伙人机制</a:t>
            </a:r>
          </a:p>
        </p:txBody>
      </p:sp>
      <p:sp>
        <p:nvSpPr>
          <p:cNvPr id="6" name="Footer Placeholder 5"/>
          <p:cNvSpPr>
            <a:spLocks noGrp="1"/>
          </p:cNvSpPr>
          <p:nvPr>
            <p:ph type="ftr" sz="quarter" idx="11"/>
          </p:nvPr>
        </p:nvSpPr>
        <p:spPr>
          <a:prstGeom prst="rect">
            <a:avLst/>
          </a:prstGeom>
        </p:spPr>
        <p:txBody>
          <a:bodyPr/>
          <a:lstStyle/>
          <a:p>
            <a:r>
              <a:rPr lang="en-US" smtClean="0"/>
              <a:t>© 2017 Willis Towers Watson. All rights reserved. Proprietary and Confidential. For Willis Towers Watson and Willis Towers Watson client use only.</a:t>
            </a:r>
            <a:endParaRPr lang="en-US"/>
          </a:p>
        </p:txBody>
      </p:sp>
      <p:sp>
        <p:nvSpPr>
          <p:cNvPr id="3" name="Slide Number Placeholder 2"/>
          <p:cNvSpPr>
            <a:spLocks noGrp="1"/>
          </p:cNvSpPr>
          <p:nvPr>
            <p:ph type="sldNum" sz="quarter" idx="12"/>
          </p:nvPr>
        </p:nvSpPr>
        <p:spPr/>
        <p:txBody>
          <a:bodyPr/>
          <a:lstStyle/>
          <a:p>
            <a:fld id="{2083E393-C0BF-4ED8-8545-7E4C90AFF831}" type="slidenum">
              <a:rPr lang="en-US" smtClean="0"/>
              <a:t>31</a:t>
            </a:fld>
            <a:endParaRPr lang="en-US"/>
          </a:p>
        </p:txBody>
      </p:sp>
      <p:sp>
        <p:nvSpPr>
          <p:cNvPr id="4" name="Text Placeholder 3"/>
          <p:cNvSpPr>
            <a:spLocks noGrp="1"/>
          </p:cNvSpPr>
          <p:nvPr>
            <p:ph type="body" sz="quarter" idx="13"/>
          </p:nvPr>
        </p:nvSpPr>
        <p:spPr/>
        <p:txBody>
          <a:bodyPr/>
          <a:lstStyle/>
          <a:p>
            <a:r>
              <a:rPr lang="zh-CN" altLang="en-US"/>
              <a:t>合伙</a:t>
            </a:r>
            <a:r>
              <a:rPr lang="zh-CN" altLang="en-US" smtClean="0"/>
              <a:t>人的来源、任期与义务</a:t>
            </a:r>
            <a:endParaRPr lang="zh-CN" altLang="en-US"/>
          </a:p>
        </p:txBody>
      </p:sp>
      <p:sp>
        <p:nvSpPr>
          <p:cNvPr id="7" name="Content Placeholder 6"/>
          <p:cNvSpPr>
            <a:spLocks noGrp="1"/>
          </p:cNvSpPr>
          <p:nvPr>
            <p:ph idx="1"/>
          </p:nvPr>
        </p:nvSpPr>
        <p:spPr/>
        <p:txBody>
          <a:bodyPr/>
          <a:lstStyle/>
          <a:p>
            <a:endParaRPr lang="zh-CN" altLang="en-US"/>
          </a:p>
        </p:txBody>
      </p:sp>
      <p:graphicFrame>
        <p:nvGraphicFramePr>
          <p:cNvPr id="27" name="表格 23"/>
          <p:cNvGraphicFramePr>
            <a:graphicFrameLocks noGrp="1"/>
          </p:cNvGraphicFramePr>
          <p:nvPr>
            <p:extLst/>
          </p:nvPr>
        </p:nvGraphicFramePr>
        <p:xfrm>
          <a:off x="457200" y="1257301"/>
          <a:ext cx="8229601" cy="4645503"/>
        </p:xfrm>
        <a:graphic>
          <a:graphicData uri="http://schemas.openxmlformats.org/drawingml/2006/table">
            <a:tbl>
              <a:tblPr firstRow="1" bandRow="1">
                <a:tableStyleId>{21E4AEA4-8DFA-4A89-87EB-49C32662AFE0}</a:tableStyleId>
              </a:tblPr>
              <a:tblGrid>
                <a:gridCol w="1143000"/>
                <a:gridCol w="3487208"/>
                <a:gridCol w="3599393"/>
              </a:tblGrid>
              <a:tr h="456231">
                <a:tc>
                  <a:txBody>
                    <a:bodyPr vert="horz" wrap="square"/>
                    <a:lstStyle/>
                    <a:p>
                      <a:pPr algn="ctr"/>
                      <a:r>
                        <a:rPr lang="zh-CN" altLang="en-US" sz="1400" smtClean="0">
                          <a:solidFill>
                            <a:sysClr val="windowText" lastClr="000000"/>
                          </a:solidFill>
                        </a:rPr>
                        <a:t>主要特点</a:t>
                      </a:r>
                      <a:endParaRPr lang="en-US" sz="1400">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gridSpan="2">
                  <a:txBody>
                    <a:bodyPr vert="horz" wrap="square"/>
                    <a:lstStyle/>
                    <a:p>
                      <a:pPr algn="ctr"/>
                      <a:r>
                        <a:rPr lang="zh-CN" altLang="en-US" sz="1400" smtClean="0">
                          <a:solidFill>
                            <a:sysClr val="windowText" lastClr="000000"/>
                          </a:solidFill>
                        </a:rPr>
                        <a:t>概述与总结</a:t>
                      </a:r>
                      <a:endParaRPr lang="en-US" sz="1400">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endParaRPr lang="zh-CN" altLang="en-US"/>
                    </a:p>
                  </a:txBody>
                  <a:tcPr/>
                </a:tc>
              </a:tr>
              <a:tr h="456231">
                <a:tc>
                  <a:txBody>
                    <a:bodyPr vert="horz" wrap="square"/>
                    <a:lstStyle/>
                    <a:p>
                      <a:pPr algn="ctr"/>
                      <a:r>
                        <a:rPr lang="zh-CN" altLang="en-US" sz="1400" b="1" smtClean="0">
                          <a:solidFill>
                            <a:sysClr val="windowText" lastClr="000000"/>
                          </a:solidFill>
                        </a:rPr>
                        <a:t>合伙人来源</a:t>
                      </a:r>
                      <a:endParaRPr lang="en-US" sz="1400" b="1">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gridSpan="2">
                  <a:txBody>
                    <a:bodyPr vert="horz" wrap="square"/>
                    <a:lstStyle/>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通常主要在</a:t>
                      </a:r>
                      <a:r>
                        <a:rPr lang="en-US" altLang="zh-CN" sz="1400" smtClean="0">
                          <a:solidFill>
                            <a:sysClr val="windowText" lastClr="000000"/>
                          </a:solidFill>
                        </a:rPr>
                        <a:t>MD</a:t>
                      </a:r>
                      <a:r>
                        <a:rPr lang="zh-CN" altLang="en-US" sz="1400" smtClean="0">
                          <a:solidFill>
                            <a:sysClr val="windowText" lastClr="000000"/>
                          </a:solidFill>
                        </a:rPr>
                        <a:t>层级中进行选拔，有时也会考虑极少数</a:t>
                      </a:r>
                      <a:r>
                        <a:rPr lang="en-US" altLang="zh-CN" sz="1400" smtClean="0">
                          <a:solidFill>
                            <a:sysClr val="windowText" lastClr="000000"/>
                          </a:solidFill>
                        </a:rPr>
                        <a:t>ED/VP</a:t>
                      </a:r>
                      <a:r>
                        <a:rPr lang="zh-CN" altLang="en-US" sz="1400" smtClean="0">
                          <a:solidFill>
                            <a:sysClr val="windowText" lastClr="000000"/>
                          </a:solidFill>
                        </a:rPr>
                        <a:t>层级员工</a:t>
                      </a:r>
                      <a:endParaRPr lang="en-US" sz="1400">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endParaRPr lang="zh-CN" altLang="en-US"/>
                    </a:p>
                  </a:txBody>
                  <a:tcPr/>
                </a:tc>
              </a:tr>
              <a:tr h="823751">
                <a:tc>
                  <a:txBody>
                    <a:bodyPr vert="horz" wrap="square"/>
                    <a:lstStyle/>
                    <a:p>
                      <a:pPr algn="ctr"/>
                      <a:r>
                        <a:rPr lang="zh-CN" altLang="en-US" sz="1400" b="1" smtClean="0">
                          <a:solidFill>
                            <a:sysClr val="windowText" lastClr="000000"/>
                          </a:solidFill>
                        </a:rPr>
                        <a:t>合伙人任期</a:t>
                      </a:r>
                      <a:endParaRPr lang="en-US" sz="1400" b="1">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gridSpan="2">
                  <a:txBody>
                    <a:bodyPr vert="horz" wrap="square"/>
                    <a:lstStyle/>
                    <a:p>
                      <a:pPr marL="171450" indent="-171450" algn="l">
                        <a:lnSpc>
                          <a:spcPct val="100000"/>
                        </a:lnSpc>
                        <a:spcBef>
                          <a:spcPct val="0"/>
                        </a:spcBef>
                        <a:spcAft>
                          <a:spcPts val="300"/>
                        </a:spcAft>
                        <a:buClr>
                          <a:schemeClr val="accent1"/>
                        </a:buClr>
                        <a:buFont typeface="Wingdings" pitchFamily="2" charset="2"/>
                        <a:buChar char="§"/>
                      </a:pPr>
                      <a:r>
                        <a:rPr lang="zh-CN" altLang="en-US" sz="1400" baseline="0" smtClean="0">
                          <a:solidFill>
                            <a:sysClr val="windowText" lastClr="000000"/>
                          </a:solidFill>
                        </a:rPr>
                        <a:t>采取“非终身制”，每两年进行一次合伙人选拔与更新，每次更新规模约在</a:t>
                      </a:r>
                      <a:r>
                        <a:rPr lang="en-US" altLang="zh-CN" sz="1400" baseline="0" smtClean="0">
                          <a:solidFill>
                            <a:sysClr val="windowText" lastClr="000000"/>
                          </a:solidFill>
                        </a:rPr>
                        <a:t>1/4~1/3</a:t>
                      </a:r>
                      <a:r>
                        <a:rPr lang="zh-CN" altLang="en-US" sz="1400" baseline="0" smtClean="0">
                          <a:solidFill>
                            <a:sysClr val="windowText" lastClr="000000"/>
                          </a:solidFill>
                        </a:rPr>
                        <a:t>之间</a:t>
                      </a:r>
                      <a:endParaRPr lang="en-US" altLang="zh-CN" sz="1400" baseline="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baseline="0" smtClean="0">
                          <a:solidFill>
                            <a:sysClr val="windowText" lastClr="000000"/>
                          </a:solidFill>
                        </a:rPr>
                        <a:t>平均合伙人任期约为</a:t>
                      </a:r>
                      <a:r>
                        <a:rPr lang="en-US" altLang="zh-CN" sz="1400" baseline="0" smtClean="0">
                          <a:solidFill>
                            <a:sysClr val="windowText" lastClr="000000"/>
                          </a:solidFill>
                        </a:rPr>
                        <a:t>8</a:t>
                      </a:r>
                      <a:r>
                        <a:rPr lang="zh-CN" altLang="en-US" sz="1400" baseline="0" smtClean="0">
                          <a:solidFill>
                            <a:sysClr val="windowText" lastClr="000000"/>
                          </a:solidFill>
                        </a:rPr>
                        <a:t>年，每两年的合伙选拔中，大约有</a:t>
                      </a:r>
                      <a:r>
                        <a:rPr lang="en-US" altLang="zh-CN" sz="1400" baseline="0" smtClean="0">
                          <a:solidFill>
                            <a:sysClr val="windowText" lastClr="000000"/>
                          </a:solidFill>
                        </a:rPr>
                        <a:t>30</a:t>
                      </a:r>
                      <a:r>
                        <a:rPr lang="zh-CN" altLang="en-US" sz="1400" baseline="0" smtClean="0">
                          <a:solidFill>
                            <a:sysClr val="windowText" lastClr="000000"/>
                          </a:solidFill>
                        </a:rPr>
                        <a:t>位合伙人由于离职、退休、换岗等原因退出</a:t>
                      </a:r>
                      <a:endParaRPr lang="en-US" sz="1400" baseline="0" smtClean="0">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endParaRPr lang="zh-CN" altLang="en-US"/>
                    </a:p>
                  </a:txBody>
                  <a:tcPr/>
                </a:tc>
              </a:tr>
              <a:tr h="823751">
                <a:tc>
                  <a:txBody>
                    <a:bodyPr vert="horz" wrap="square"/>
                    <a:lstStyle/>
                    <a:p>
                      <a:pPr algn="ctr"/>
                      <a:r>
                        <a:rPr lang="zh-CN" altLang="en-US" sz="1400" b="1" smtClean="0">
                          <a:solidFill>
                            <a:sysClr val="windowText" lastClr="000000"/>
                          </a:solidFill>
                        </a:rPr>
                        <a:t>合伙人规模</a:t>
                      </a:r>
                      <a:endParaRPr lang="en-US" sz="1400" b="1">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gridSpan="2">
                  <a:txBody>
                    <a:bodyPr vert="horz" wrap="square"/>
                    <a:lstStyle/>
                    <a:p>
                      <a:pPr marL="171450" marR="0" indent="-171450" algn="l" defTabSz="914400" rtl="0" eaLnBrk="1" fontAlgn="auto" latinLnBrk="0" hangingPunct="1">
                        <a:lnSpc>
                          <a:spcPct val="100000"/>
                        </a:lnSpc>
                        <a:spcBef>
                          <a:spcPct val="0"/>
                        </a:spcBef>
                        <a:spcAft>
                          <a:spcPts val="300"/>
                        </a:spcAft>
                        <a:buClr>
                          <a:schemeClr val="accent1"/>
                        </a:buClr>
                        <a:buSzTx/>
                        <a:buFont typeface="Wingdings" pitchFamily="2" charset="2"/>
                        <a:buChar char="§"/>
                        <a:defRPr/>
                      </a:pPr>
                      <a:r>
                        <a:rPr lang="zh-CN" altLang="en-US" sz="1400" b="0" smtClean="0">
                          <a:solidFill>
                            <a:schemeClr val="tx1"/>
                          </a:solidFill>
                          <a:latin typeface="Arial" pitchFamily="34" charset="0"/>
                          <a:ea typeface="微软雅黑" panose="020b0503020204020204" pitchFamily="34" charset="-122"/>
                          <a:cs typeface="Arial" pitchFamily="34" charset="0"/>
                        </a:rPr>
                        <a:t>合伙人构成</a:t>
                      </a:r>
                      <a:r>
                        <a:rPr lang="zh-CN" altLang="en-US" sz="1400" b="1" smtClean="0">
                          <a:solidFill>
                            <a:schemeClr val="tx1"/>
                          </a:solidFill>
                          <a:latin typeface="Arial" pitchFamily="34" charset="0"/>
                          <a:ea typeface="微软雅黑" panose="020b0503020204020204" pitchFamily="34" charset="-122"/>
                          <a:cs typeface="Arial" pitchFamily="34" charset="0"/>
                        </a:rPr>
                        <a:t>“精英化”</a:t>
                      </a:r>
                      <a:r>
                        <a:rPr lang="zh-CN" altLang="en-US" sz="1400" smtClean="0">
                          <a:solidFill>
                            <a:schemeClr val="tx1"/>
                          </a:solidFill>
                          <a:latin typeface="Arial" pitchFamily="34" charset="0"/>
                          <a:ea typeface="微软雅黑" panose="020b0503020204020204" pitchFamily="34" charset="-122"/>
                          <a:cs typeface="Arial" pitchFamily="34" charset="0"/>
                        </a:rPr>
                        <a:t>，上市前长期维持在</a:t>
                      </a:r>
                      <a:r>
                        <a:rPr lang="en-US" altLang="zh-CN" sz="1400" smtClean="0">
                          <a:solidFill>
                            <a:schemeClr val="tx1"/>
                          </a:solidFill>
                          <a:latin typeface="Arial" pitchFamily="34" charset="0"/>
                          <a:ea typeface="微软雅黑" panose="020b0503020204020204" pitchFamily="34" charset="-122"/>
                          <a:cs typeface="Arial" pitchFamily="34" charset="0"/>
                        </a:rPr>
                        <a:t>300</a:t>
                      </a:r>
                      <a:r>
                        <a:rPr lang="zh-CN" altLang="en-US" sz="1400" smtClean="0">
                          <a:solidFill>
                            <a:schemeClr val="tx1"/>
                          </a:solidFill>
                          <a:latin typeface="Arial" pitchFamily="34" charset="0"/>
                          <a:ea typeface="微软雅黑" panose="020b0503020204020204" pitchFamily="34" charset="-122"/>
                          <a:cs typeface="Arial" pitchFamily="34" charset="0"/>
                        </a:rPr>
                        <a:t>人左右，上市后基本维持在</a:t>
                      </a:r>
                      <a:r>
                        <a:rPr lang="zh-CN" altLang="en-US" sz="1400" b="1" smtClean="0">
                          <a:solidFill>
                            <a:schemeClr val="tx1"/>
                          </a:solidFill>
                          <a:latin typeface="Arial" pitchFamily="34" charset="0"/>
                          <a:ea typeface="微软雅黑" panose="020b0503020204020204" pitchFamily="34" charset="-122"/>
                          <a:cs typeface="Arial" pitchFamily="34" charset="0"/>
                        </a:rPr>
                        <a:t>员工总数的</a:t>
                      </a:r>
                      <a:r>
                        <a:rPr lang="en-US" altLang="zh-CN" sz="1400" b="1" smtClean="0">
                          <a:solidFill>
                            <a:schemeClr val="tx1"/>
                          </a:solidFill>
                          <a:latin typeface="Arial" pitchFamily="34" charset="0"/>
                          <a:ea typeface="微软雅黑" panose="020b0503020204020204" pitchFamily="34" charset="-122"/>
                          <a:cs typeface="Arial" pitchFamily="34" charset="0"/>
                        </a:rPr>
                        <a:t>1.5%~2%</a:t>
                      </a:r>
                      <a:r>
                        <a:rPr lang="zh-CN" altLang="en-US" sz="1400" b="1" smtClean="0">
                          <a:solidFill>
                            <a:schemeClr val="tx1"/>
                          </a:solidFill>
                          <a:latin typeface="Arial" pitchFamily="34" charset="0"/>
                          <a:ea typeface="微软雅黑" panose="020b0503020204020204" pitchFamily="34" charset="-122"/>
                          <a:cs typeface="Arial" pitchFamily="34" charset="0"/>
                        </a:rPr>
                        <a:t>之间</a:t>
                      </a:r>
                      <a:endParaRPr lang="en-US" altLang="zh-CN" sz="1400" b="1" smtClean="0">
                        <a:solidFill>
                          <a:schemeClr val="tx1"/>
                        </a:solidFill>
                        <a:latin typeface="Arial" pitchFamily="34" charset="0"/>
                        <a:ea typeface="微软雅黑" panose="020b0503020204020204" pitchFamily="34" charset="-122"/>
                        <a:cs typeface="Arial" pitchFamily="34" charset="0"/>
                      </a:endParaRPr>
                    </a:p>
                    <a:p>
                      <a:pPr marL="171450" marR="0" indent="-171450" algn="l" defTabSz="914400" rtl="0" eaLnBrk="1" fontAlgn="auto" latinLnBrk="0" hangingPunct="1">
                        <a:lnSpc>
                          <a:spcPct val="100000"/>
                        </a:lnSpc>
                        <a:spcBef>
                          <a:spcPct val="0"/>
                        </a:spcBef>
                        <a:spcAft>
                          <a:spcPts val="300"/>
                        </a:spcAft>
                        <a:buClr>
                          <a:schemeClr val="accent1"/>
                        </a:buClr>
                        <a:buSzTx/>
                        <a:buFont typeface="Wingdings" pitchFamily="2" charset="2"/>
                        <a:buChar char="§"/>
                        <a:defRPr/>
                      </a:pPr>
                      <a:r>
                        <a:rPr lang="en-US" altLang="zh-CN" sz="1400" smtClean="0">
                          <a:solidFill>
                            <a:schemeClr val="tx1"/>
                          </a:solidFill>
                          <a:latin typeface="Arial" pitchFamily="34" charset="0"/>
                          <a:ea typeface="微软雅黑" panose="020b0503020204020204" pitchFamily="34" charset="-122"/>
                          <a:cs typeface="Arial" pitchFamily="34" charset="0"/>
                        </a:rPr>
                        <a:t>2015</a:t>
                      </a:r>
                      <a:r>
                        <a:rPr lang="zh-CN" altLang="en-US" sz="1400" smtClean="0">
                          <a:solidFill>
                            <a:schemeClr val="tx1"/>
                          </a:solidFill>
                          <a:latin typeface="Arial" pitchFamily="34" charset="0"/>
                          <a:ea typeface="微软雅黑" panose="020b0503020204020204" pitchFamily="34" charset="-122"/>
                          <a:cs typeface="Arial" pitchFamily="34" charset="0"/>
                        </a:rPr>
                        <a:t>年，合伙人数量为</a:t>
                      </a:r>
                      <a:r>
                        <a:rPr lang="en-US" altLang="zh-CN" sz="1400" smtClean="0">
                          <a:solidFill>
                            <a:schemeClr val="tx1"/>
                          </a:solidFill>
                          <a:latin typeface="Arial" pitchFamily="34" charset="0"/>
                          <a:ea typeface="微软雅黑" panose="020b0503020204020204" pitchFamily="34" charset="-122"/>
                          <a:cs typeface="Arial" pitchFamily="34" charset="0"/>
                        </a:rPr>
                        <a:t>400~500</a:t>
                      </a:r>
                      <a:r>
                        <a:rPr lang="zh-CN" altLang="en-US" sz="1400" smtClean="0">
                          <a:solidFill>
                            <a:schemeClr val="tx1"/>
                          </a:solidFill>
                          <a:latin typeface="Arial" pitchFamily="34" charset="0"/>
                          <a:ea typeface="微软雅黑" panose="020b0503020204020204" pitchFamily="34" charset="-122"/>
                          <a:cs typeface="Arial" pitchFamily="34" charset="0"/>
                        </a:rPr>
                        <a:t>人</a:t>
                      </a:r>
                      <a:endParaRPr lang="en-US" altLang="zh-CN" sz="1400" b="1" smtClean="0">
                        <a:solidFill>
                          <a:schemeClr val="tx1"/>
                        </a:solidFill>
                        <a:latin typeface="Arial" pitchFamily="34" charset="0"/>
                        <a:ea typeface="微软雅黑" panose="020b0503020204020204" pitchFamily="34" charset="-122"/>
                        <a:cs typeface="Arial" pitchFamily="34" charset="0"/>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endParaRPr lang="zh-CN" altLang="en-US"/>
                    </a:p>
                  </a:txBody>
                  <a:tcPr/>
                </a:tc>
              </a:tr>
              <a:tr h="1926310">
                <a:tc>
                  <a:txBody>
                    <a:bodyPr vert="horz" wrap="square"/>
                    <a:lstStyle/>
                    <a:p>
                      <a:pPr algn="ctr"/>
                      <a:r>
                        <a:rPr lang="zh-CN" altLang="en-US" sz="1400" b="1" smtClean="0">
                          <a:solidFill>
                            <a:sysClr val="windowText" lastClr="000000"/>
                          </a:solidFill>
                        </a:rPr>
                        <a:t>合伙人义务</a:t>
                      </a:r>
                      <a:endParaRPr lang="en-US" sz="1400" b="1">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marL="171450" marR="0" indent="-171450" algn="l" defTabSz="914400" rtl="0" eaLnBrk="1" fontAlgn="auto" latinLnBrk="0" hangingPunct="1">
                        <a:lnSpc>
                          <a:spcPct val="100000"/>
                        </a:lnSpc>
                        <a:spcBef>
                          <a:spcPct val="0"/>
                        </a:spcBef>
                        <a:spcAft>
                          <a:spcPts val="300"/>
                        </a:spcAft>
                        <a:buClr>
                          <a:schemeClr val="accent1"/>
                        </a:buClr>
                        <a:buSzTx/>
                        <a:buFont typeface="Wingdings" pitchFamily="2" charset="2"/>
                        <a:buChar char="§"/>
                        <a:defRPr/>
                      </a:pPr>
                      <a:r>
                        <a:rPr lang="zh-CN" altLang="en-US" sz="1400" smtClean="0">
                          <a:solidFill>
                            <a:sysClr val="windowText" lastClr="000000"/>
                          </a:solidFill>
                        </a:rPr>
                        <a:t>引领所负责部门提升业务、获得盈利</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参与制定集团战略行动计划</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参与公司内部专业委员会</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合伙人只有在退休或者离职后，才可退出个人所持的公司股份</a:t>
                      </a:r>
                      <a:endParaRPr lang="en-US" sz="1400">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参与合伙人会议</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参与新合伙人的选拔工作</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传播公司文化</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参与公司组织的线下合伙人活动</a:t>
                      </a:r>
                      <a:endParaRPr lang="en-US" altLang="zh-CN" sz="1400" smtClean="0">
                        <a:solidFill>
                          <a:sysClr val="windowText" lastClr="000000"/>
                        </a:solidFill>
                      </a:endParaRPr>
                    </a:p>
                    <a:p>
                      <a:pPr marL="171450" indent="-171450" algn="l">
                        <a:lnSpc>
                          <a:spcPct val="100000"/>
                        </a:lnSpc>
                        <a:spcBef>
                          <a:spcPct val="0"/>
                        </a:spcBef>
                        <a:spcAft>
                          <a:spcPts val="300"/>
                        </a:spcAft>
                        <a:buClr>
                          <a:schemeClr val="accent1"/>
                        </a:buClr>
                        <a:buFont typeface="Wingdings" pitchFamily="2" charset="2"/>
                        <a:buChar char="§"/>
                      </a:pPr>
                      <a:r>
                        <a:rPr lang="zh-CN" altLang="en-US" sz="1400" smtClean="0">
                          <a:solidFill>
                            <a:sysClr val="windowText" lastClr="000000"/>
                          </a:solidFill>
                        </a:rPr>
                        <a:t>出席集团校园招聘会</a:t>
                      </a:r>
                      <a:endParaRPr lang="en-US" sz="1400">
                        <a:solidFill>
                          <a:sysClr val="windowText" lastClr="000000"/>
                        </a:solidFill>
                      </a:endParaRPr>
                    </a:p>
                  </a:txBody>
                  <a:tcPr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50000"/>
                        </a:schemeClr>
                      </a:solidFill>
                      <a:prstDash val="solid"/>
                      <a:round/>
                      <a:headEnd type="none" w="med" len="med"/>
                      <a:tailEnd type="none" w="med" len="med"/>
                    </a:lnT>
                    <a:lnB w="12700"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Tree>
    <p:extLst>
      <p:ext uri="{BB962C8B-B14F-4D97-AF65-F5344CB8AC3E}">
        <p14:creationId xmlns:p14="http://schemas.microsoft.com/office/powerpoint/2010/main" val="1541358397"/>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合伙制案例分享</a:t>
            </a:r>
            <a:r>
              <a:rPr lang="en-US" altLang="zh-CN"/>
              <a:t>2</a:t>
            </a:r>
            <a:r>
              <a:rPr lang="zh-CN" altLang="en-US"/>
              <a:t>：某全球领先投行合伙人机制</a:t>
            </a:r>
          </a:p>
        </p:txBody>
      </p:sp>
      <p:sp>
        <p:nvSpPr>
          <p:cNvPr id="6" name="Footer Placeholder 5"/>
          <p:cNvSpPr>
            <a:spLocks noGrp="1"/>
          </p:cNvSpPr>
          <p:nvPr>
            <p:ph type="ftr" sz="quarter" idx="11"/>
          </p:nvPr>
        </p:nvSpPr>
        <p:spPr>
          <a:prstGeom prst="rect">
            <a:avLst/>
          </a:prstGeom>
        </p:spPr>
        <p:txBody>
          <a:bodyPr/>
          <a:lstStyle/>
          <a:p>
            <a:r>
              <a:rPr lang="en-US" smtClean="0"/>
              <a:t>© 2017 Willis Towers Watson. All rights reserved. Proprietary and Confidential. For Willis Towers Watson and Willis Towers Watson client use only.</a:t>
            </a:r>
            <a:endParaRPr lang="en-US"/>
          </a:p>
        </p:txBody>
      </p:sp>
      <p:sp>
        <p:nvSpPr>
          <p:cNvPr id="3" name="Slide Number Placeholder 2"/>
          <p:cNvSpPr>
            <a:spLocks noGrp="1"/>
          </p:cNvSpPr>
          <p:nvPr>
            <p:ph type="sldNum" sz="quarter" idx="12"/>
          </p:nvPr>
        </p:nvSpPr>
        <p:spPr/>
        <p:txBody>
          <a:bodyPr/>
          <a:lstStyle/>
          <a:p>
            <a:fld id="{2083E393-C0BF-4ED8-8545-7E4C90AFF831}" type="slidenum">
              <a:rPr lang="en-US" smtClean="0"/>
              <a:t>32</a:t>
            </a:fld>
            <a:endParaRPr lang="en-US"/>
          </a:p>
        </p:txBody>
      </p:sp>
      <p:sp>
        <p:nvSpPr>
          <p:cNvPr id="4" name="Text Placeholder 3"/>
          <p:cNvSpPr>
            <a:spLocks noGrp="1"/>
          </p:cNvSpPr>
          <p:nvPr>
            <p:ph type="body" sz="quarter" idx="13"/>
          </p:nvPr>
        </p:nvSpPr>
        <p:spPr/>
        <p:txBody>
          <a:bodyPr/>
          <a:lstStyle/>
          <a:p>
            <a:r>
              <a:rPr lang="zh-CN" altLang="en-US" smtClean="0"/>
              <a:t>对于合伙人设定专门的薪酬方案</a:t>
            </a:r>
            <a:endParaRPr lang="zh-CN" altLang="en-US"/>
          </a:p>
        </p:txBody>
      </p:sp>
      <p:sp>
        <p:nvSpPr>
          <p:cNvPr id="9" name="矩形 6"/>
          <p:cNvSpPr/>
          <p:nvPr/>
        </p:nvSpPr>
        <p:spPr>
          <a:xfrm>
            <a:off x="1245470" y="1698104"/>
            <a:ext cx="4291730" cy="540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00000"/>
              </a:lnSpc>
              <a:spcBef>
                <a:spcPct val="0"/>
              </a:spcBef>
              <a:spcAft>
                <a:spcPct val="0"/>
              </a:spcAft>
              <a:defRPr/>
            </a:pPr>
            <a:r>
              <a:rPr lang="zh-CN" altLang="en-US" sz="1400" b="1" smtClean="0">
                <a:solidFill>
                  <a:schemeClr val="bg1"/>
                </a:solidFill>
              </a:rPr>
              <a:t>合伙人薪酬计划</a:t>
            </a:r>
            <a:endParaRPr lang="en-US" altLang="zh-CN" sz="1400" b="1" smtClean="0">
              <a:solidFill>
                <a:schemeClr val="bg1"/>
              </a:solidFill>
            </a:endParaRPr>
          </a:p>
          <a:p>
            <a:pPr algn="ctr" fontAlgn="auto">
              <a:lnSpc>
                <a:spcPct val="100000"/>
              </a:lnSpc>
              <a:spcBef>
                <a:spcPct val="0"/>
              </a:spcBef>
              <a:spcAft>
                <a:spcPct val="0"/>
              </a:spcAft>
              <a:defRPr/>
            </a:pPr>
            <a:r>
              <a:rPr lang="zh-CN" altLang="en-US" sz="1200" b="1" smtClean="0">
                <a:solidFill>
                  <a:schemeClr val="bg1"/>
                </a:solidFill>
              </a:rPr>
              <a:t>（</a:t>
            </a:r>
            <a:r>
              <a:rPr lang="en-US" altLang="zh-CN" sz="1200" b="1" smtClean="0">
                <a:solidFill>
                  <a:schemeClr val="bg1"/>
                </a:solidFill>
              </a:rPr>
              <a:t>Partner Compensation Plan</a:t>
            </a:r>
            <a:r>
              <a:rPr lang="zh-CN" altLang="en-US" sz="1200" b="1" smtClean="0">
                <a:solidFill>
                  <a:schemeClr val="bg1"/>
                </a:solidFill>
              </a:rPr>
              <a:t>）</a:t>
            </a:r>
            <a:endParaRPr lang="zh-CN" altLang="en-US" sz="1200" b="1">
              <a:solidFill>
                <a:schemeClr val="bg1"/>
              </a:solidFill>
            </a:endParaRPr>
          </a:p>
        </p:txBody>
      </p:sp>
      <p:sp>
        <p:nvSpPr>
          <p:cNvPr id="30" name="矩形 6"/>
          <p:cNvSpPr/>
          <p:nvPr/>
        </p:nvSpPr>
        <p:spPr>
          <a:xfrm>
            <a:off x="5638800" y="1698104"/>
            <a:ext cx="3162300" cy="540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rIns="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00000"/>
              </a:lnSpc>
              <a:spcBef>
                <a:spcPct val="0"/>
              </a:spcBef>
              <a:spcAft>
                <a:spcPct val="0"/>
              </a:spcAft>
              <a:defRPr/>
            </a:pPr>
            <a:r>
              <a:rPr lang="zh-CN" altLang="en-US" sz="1400" b="1">
                <a:solidFill>
                  <a:schemeClr val="bg1"/>
                </a:solidFill>
              </a:rPr>
              <a:t>限制性</a:t>
            </a:r>
            <a:r>
              <a:rPr lang="zh-CN" altLang="en-US" sz="1400" b="1" smtClean="0">
                <a:solidFill>
                  <a:schemeClr val="bg1"/>
                </a:solidFill>
              </a:rPr>
              <a:t>合伙人薪酬计划</a:t>
            </a:r>
            <a:endParaRPr lang="en-US" altLang="zh-CN" sz="1400" b="1" smtClean="0">
              <a:solidFill>
                <a:schemeClr val="bg1"/>
              </a:solidFill>
            </a:endParaRPr>
          </a:p>
          <a:p>
            <a:pPr algn="ctr" fontAlgn="auto">
              <a:lnSpc>
                <a:spcPct val="100000"/>
              </a:lnSpc>
              <a:spcBef>
                <a:spcPct val="0"/>
              </a:spcBef>
              <a:spcAft>
                <a:spcPct val="0"/>
              </a:spcAft>
              <a:defRPr/>
            </a:pPr>
            <a:r>
              <a:rPr lang="zh-CN" altLang="en-US" sz="1200" b="1" smtClean="0">
                <a:solidFill>
                  <a:schemeClr val="bg1"/>
                </a:solidFill>
              </a:rPr>
              <a:t>（</a:t>
            </a:r>
            <a:r>
              <a:rPr lang="en-US" altLang="zh-CN" sz="1200" b="1" smtClean="0">
                <a:solidFill>
                  <a:schemeClr val="bg1"/>
                </a:solidFill>
              </a:rPr>
              <a:t>Restricted Partner Compensation Plan</a:t>
            </a:r>
            <a:r>
              <a:rPr lang="zh-CN" altLang="en-US" sz="1200" b="1" smtClean="0">
                <a:solidFill>
                  <a:schemeClr val="bg1"/>
                </a:solidFill>
              </a:rPr>
              <a:t>）</a:t>
            </a:r>
            <a:endParaRPr lang="zh-CN" altLang="en-US" sz="1200" b="1">
              <a:solidFill>
                <a:schemeClr val="bg1"/>
              </a:solidFill>
            </a:endParaRPr>
          </a:p>
        </p:txBody>
      </p:sp>
      <p:sp>
        <p:nvSpPr>
          <p:cNvPr id="31" name="矩形 33"/>
          <p:cNvSpPr/>
          <p:nvPr/>
        </p:nvSpPr>
        <p:spPr>
          <a:xfrm>
            <a:off x="384004" y="1182756"/>
            <a:ext cx="8302796" cy="4326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fontAlgn="auto">
              <a:lnSpc>
                <a:spcPct val="100000"/>
              </a:lnSpc>
              <a:spcBef>
                <a:spcPct val="0"/>
              </a:spcBef>
              <a:spcAft>
                <a:spcPct val="0"/>
              </a:spcAft>
              <a:buClr>
                <a:schemeClr val="accent4"/>
              </a:buClr>
              <a:buSzPct val="60000"/>
              <a:buFont typeface="Wingdings" pitchFamily="2" charset="2"/>
              <a:buChar char="l"/>
              <a:defRPr/>
            </a:pPr>
            <a:r>
              <a:rPr lang="zh-CN" altLang="en-US" sz="1400" smtClean="0">
                <a:solidFill>
                  <a:schemeClr val="tx1"/>
                </a:solidFill>
              </a:rPr>
              <a:t>合伙的整体薪酬设有</a:t>
            </a:r>
            <a:r>
              <a:rPr lang="en-US" altLang="zh-CN" sz="1400" smtClean="0">
                <a:solidFill>
                  <a:schemeClr val="tx1"/>
                </a:solidFill>
              </a:rPr>
              <a:t>2</a:t>
            </a:r>
            <a:r>
              <a:rPr lang="zh-CN" altLang="en-US" sz="1400" smtClean="0">
                <a:solidFill>
                  <a:schemeClr val="tx1"/>
                </a:solidFill>
              </a:rPr>
              <a:t>套体系，由集团董事会指定的专门</a:t>
            </a:r>
            <a:r>
              <a:rPr lang="zh-CN" altLang="en-US" sz="1400" b="1" u="sng" smtClean="0">
                <a:solidFill>
                  <a:schemeClr val="tx1"/>
                </a:solidFill>
              </a:rPr>
              <a:t>委员会</a:t>
            </a:r>
            <a:r>
              <a:rPr lang="zh-CN" altLang="en-US" sz="1400" smtClean="0">
                <a:solidFill>
                  <a:schemeClr val="tx1"/>
                </a:solidFill>
              </a:rPr>
              <a:t>进行管理，由该</a:t>
            </a:r>
            <a:r>
              <a:rPr lang="zh-CN" altLang="en-US" sz="1400" b="1" u="sng" smtClean="0">
                <a:solidFill>
                  <a:schemeClr val="tx1"/>
                </a:solidFill>
              </a:rPr>
              <a:t>委员会</a:t>
            </a:r>
            <a:r>
              <a:rPr lang="zh-CN" altLang="en-US" sz="1400" smtClean="0">
                <a:solidFill>
                  <a:schemeClr val="tx1"/>
                </a:solidFill>
              </a:rPr>
              <a:t>决定每个合伙人适用的薪酬计划</a:t>
            </a:r>
            <a:endParaRPr lang="zh-CN" altLang="en-US" sz="1400">
              <a:solidFill>
                <a:schemeClr val="tx1"/>
              </a:solidFill>
            </a:endParaRPr>
          </a:p>
        </p:txBody>
      </p:sp>
      <p:sp>
        <p:nvSpPr>
          <p:cNvPr id="7" name="Right Arrow 6"/>
          <p:cNvSpPr/>
          <p:nvPr/>
        </p:nvSpPr>
        <p:spPr>
          <a:xfrm>
            <a:off x="318748" y="2389773"/>
            <a:ext cx="893201" cy="440571"/>
          </a:xfrm>
          <a:prstGeom prst="rightArrow">
            <a:avLst>
              <a:gd name="adj1" fmla="val 100000"/>
              <a:gd name="adj2" fmla="val 36822"/>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rPr>
              <a:t>适用人群</a:t>
            </a:r>
            <a:endParaRPr lang="zh-CN" altLang="en-US" sz="1400" b="1">
              <a:solidFill>
                <a:schemeClr val="bg1"/>
              </a:solidFill>
            </a:endParaRPr>
          </a:p>
        </p:txBody>
      </p:sp>
      <p:sp>
        <p:nvSpPr>
          <p:cNvPr id="33" name="矩形 33"/>
          <p:cNvSpPr/>
          <p:nvPr/>
        </p:nvSpPr>
        <p:spPr>
          <a:xfrm>
            <a:off x="1245469" y="2384697"/>
            <a:ext cx="4291731" cy="432658"/>
          </a:xfrm>
          <a:prstGeom prst="rect">
            <a:avLst/>
          </a:prstGeom>
          <a:no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Aft>
                <a:spcPts val="600"/>
              </a:spcAft>
              <a:buClr>
                <a:schemeClr val="accent4"/>
              </a:buClr>
              <a:buSzPct val="60000"/>
              <a:buFont typeface="Wingdings" pitchFamily="2" charset="2"/>
              <a:buChar char="l"/>
            </a:pPr>
            <a:r>
              <a:rPr lang="zh-CN" altLang="en-US" sz="1400">
                <a:solidFill>
                  <a:schemeClr val="tx1"/>
                </a:solidFill>
              </a:rPr>
              <a:t>大部分合伙人</a:t>
            </a:r>
          </a:p>
        </p:txBody>
      </p:sp>
      <p:sp>
        <p:nvSpPr>
          <p:cNvPr id="34" name="矩形 33"/>
          <p:cNvSpPr/>
          <p:nvPr/>
        </p:nvSpPr>
        <p:spPr>
          <a:xfrm>
            <a:off x="5638800" y="2382652"/>
            <a:ext cx="3178384" cy="432658"/>
          </a:xfrm>
          <a:prstGeom prst="rect">
            <a:avLst/>
          </a:prstGeom>
          <a:no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Aft>
                <a:spcPts val="600"/>
              </a:spcAft>
              <a:buClr>
                <a:schemeClr val="accent4"/>
              </a:buClr>
              <a:buSzPct val="60000"/>
              <a:buFont typeface="Wingdings" pitchFamily="2" charset="2"/>
              <a:buChar char="l"/>
            </a:pPr>
            <a:r>
              <a:rPr lang="zh-CN" altLang="en-US" sz="1400">
                <a:solidFill>
                  <a:schemeClr val="tx1"/>
                </a:solidFill>
              </a:rPr>
              <a:t>个别</a:t>
            </a:r>
            <a:r>
              <a:rPr lang="zh-CN" altLang="en-US" sz="1400" smtClean="0">
                <a:solidFill>
                  <a:schemeClr val="tx1"/>
                </a:solidFill>
              </a:rPr>
              <a:t>合伙人</a:t>
            </a:r>
            <a:endParaRPr lang="zh-CN" altLang="en-US" sz="1400">
              <a:solidFill>
                <a:schemeClr val="tx1"/>
              </a:solidFill>
            </a:endParaRPr>
          </a:p>
        </p:txBody>
      </p:sp>
      <p:sp>
        <p:nvSpPr>
          <p:cNvPr id="35" name="Right Arrow 34"/>
          <p:cNvSpPr/>
          <p:nvPr/>
        </p:nvSpPr>
        <p:spPr>
          <a:xfrm>
            <a:off x="318748" y="2960723"/>
            <a:ext cx="893201" cy="440571"/>
          </a:xfrm>
          <a:prstGeom prst="rightArrow">
            <a:avLst>
              <a:gd name="adj1" fmla="val 100000"/>
              <a:gd name="adj2" fmla="val 36822"/>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rPr>
              <a:t>固定薪酬</a:t>
            </a:r>
            <a:endParaRPr lang="zh-CN" altLang="en-US" sz="1400" b="1">
              <a:solidFill>
                <a:schemeClr val="bg1"/>
              </a:solidFill>
            </a:endParaRPr>
          </a:p>
        </p:txBody>
      </p:sp>
      <p:sp>
        <p:nvSpPr>
          <p:cNvPr id="36" name="矩形 33"/>
          <p:cNvSpPr/>
          <p:nvPr/>
        </p:nvSpPr>
        <p:spPr>
          <a:xfrm>
            <a:off x="1245469" y="2933963"/>
            <a:ext cx="4291731" cy="432658"/>
          </a:xfrm>
          <a:prstGeom prst="rect">
            <a:avLst/>
          </a:prstGeom>
          <a:no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Aft>
                <a:spcPts val="600"/>
              </a:spcAft>
              <a:buClr>
                <a:schemeClr val="accent4"/>
              </a:buClr>
              <a:buSzPct val="60000"/>
              <a:buFont typeface="Wingdings" pitchFamily="2" charset="2"/>
              <a:buChar char="l"/>
            </a:pPr>
            <a:r>
              <a:rPr lang="zh-CN" altLang="en-US" sz="1400" smtClean="0">
                <a:solidFill>
                  <a:schemeClr val="tx1"/>
                </a:solidFill>
              </a:rPr>
              <a:t>全球所有</a:t>
            </a:r>
            <a:r>
              <a:rPr lang="zh-CN" altLang="en-US" sz="1400">
                <a:solidFill>
                  <a:schemeClr val="tx1"/>
                </a:solidFill>
              </a:rPr>
              <a:t>参与人员统一标准</a:t>
            </a:r>
          </a:p>
        </p:txBody>
      </p:sp>
      <p:sp>
        <p:nvSpPr>
          <p:cNvPr id="37" name="矩形 33"/>
          <p:cNvSpPr/>
          <p:nvPr/>
        </p:nvSpPr>
        <p:spPr>
          <a:xfrm>
            <a:off x="5638800" y="2933963"/>
            <a:ext cx="3178384" cy="432658"/>
          </a:xfrm>
          <a:prstGeom prst="rect">
            <a:avLst/>
          </a:prstGeom>
          <a:no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Aft>
                <a:spcPts val="600"/>
              </a:spcAft>
              <a:buClr>
                <a:schemeClr val="accent4"/>
              </a:buClr>
              <a:buSzPct val="60000"/>
              <a:buFont typeface="Wingdings" pitchFamily="2" charset="2"/>
              <a:buChar char="l"/>
            </a:pPr>
            <a:r>
              <a:rPr lang="zh-CN" altLang="en-US" sz="1400">
                <a:solidFill>
                  <a:schemeClr val="tx1"/>
                </a:solidFill>
              </a:rPr>
              <a:t>无</a:t>
            </a:r>
          </a:p>
        </p:txBody>
      </p:sp>
      <p:sp>
        <p:nvSpPr>
          <p:cNvPr id="38" name="Right Arrow 37"/>
          <p:cNvSpPr/>
          <p:nvPr/>
        </p:nvSpPr>
        <p:spPr>
          <a:xfrm>
            <a:off x="318748" y="4385386"/>
            <a:ext cx="893201" cy="440571"/>
          </a:xfrm>
          <a:prstGeom prst="rightArrow">
            <a:avLst>
              <a:gd name="adj1" fmla="val 100000"/>
              <a:gd name="adj2" fmla="val 36822"/>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bg1"/>
                </a:solidFill>
              </a:rPr>
              <a:t>变动</a:t>
            </a:r>
            <a:r>
              <a:rPr lang="zh-CN" altLang="en-US" sz="1400" b="1" smtClean="0">
                <a:solidFill>
                  <a:schemeClr val="bg1"/>
                </a:solidFill>
              </a:rPr>
              <a:t>薪酬</a:t>
            </a:r>
            <a:endParaRPr lang="zh-CN" altLang="en-US" sz="1400" b="1">
              <a:solidFill>
                <a:schemeClr val="bg1"/>
              </a:solidFill>
            </a:endParaRPr>
          </a:p>
        </p:txBody>
      </p:sp>
      <p:sp>
        <p:nvSpPr>
          <p:cNvPr id="39" name="矩形 33"/>
          <p:cNvSpPr/>
          <p:nvPr/>
        </p:nvSpPr>
        <p:spPr>
          <a:xfrm>
            <a:off x="1245469" y="3480787"/>
            <a:ext cx="4291731" cy="2630529"/>
          </a:xfrm>
          <a:prstGeom prst="rect">
            <a:avLst/>
          </a:prstGeom>
          <a:no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Aft>
                <a:spcPts val="600"/>
              </a:spcAft>
              <a:buClr>
                <a:schemeClr val="accent4"/>
              </a:buClr>
              <a:buSzPct val="60000"/>
              <a:buFont typeface="Wingdings" pitchFamily="2" charset="2"/>
              <a:buChar char="l"/>
            </a:pPr>
            <a:r>
              <a:rPr lang="zh-CN" altLang="en-US" sz="1400">
                <a:solidFill>
                  <a:schemeClr val="tx1"/>
                </a:solidFill>
              </a:rPr>
              <a:t>由</a:t>
            </a:r>
            <a:r>
              <a:rPr lang="zh-CN" altLang="en-US" sz="1400" b="1" u="sng">
                <a:solidFill>
                  <a:schemeClr val="tx1"/>
                </a:solidFill>
              </a:rPr>
              <a:t>委员会</a:t>
            </a:r>
            <a:r>
              <a:rPr lang="zh-CN" altLang="en-US" sz="1400">
                <a:solidFill>
                  <a:schemeClr val="tx1"/>
                </a:solidFill>
              </a:rPr>
              <a:t>基于</a:t>
            </a:r>
            <a:r>
              <a:rPr lang="zh-CN" altLang="en-US" sz="1400" smtClean="0">
                <a:solidFill>
                  <a:schemeClr val="tx1"/>
                </a:solidFill>
              </a:rPr>
              <a:t>集团年度整体</a:t>
            </a:r>
            <a:r>
              <a:rPr lang="zh-CN" altLang="en-US" sz="1400">
                <a:solidFill>
                  <a:schemeClr val="tx1"/>
                </a:solidFill>
              </a:rPr>
              <a:t>业绩提取奖金池，主要考虑</a:t>
            </a:r>
            <a:r>
              <a:rPr lang="en-US" altLang="zh-CN" sz="1400">
                <a:solidFill>
                  <a:schemeClr val="tx1"/>
                </a:solidFill>
              </a:rPr>
              <a:t>ROE</a:t>
            </a:r>
            <a:r>
              <a:rPr lang="zh-CN" altLang="en-US" sz="1400">
                <a:solidFill>
                  <a:schemeClr val="tx1"/>
                </a:solidFill>
              </a:rPr>
              <a:t>、每股收益、每股账面价值、</a:t>
            </a:r>
            <a:r>
              <a:rPr lang="en-US" altLang="zh-CN" sz="1400">
                <a:solidFill>
                  <a:schemeClr val="tx1"/>
                </a:solidFill>
              </a:rPr>
              <a:t>EBIT</a:t>
            </a:r>
            <a:r>
              <a:rPr lang="zh-CN" altLang="en-US" sz="1400">
                <a:solidFill>
                  <a:schemeClr val="tx1"/>
                </a:solidFill>
              </a:rPr>
              <a:t>、净利润、营业收入、薪酬福利费用</a:t>
            </a:r>
            <a:r>
              <a:rPr lang="en-US" altLang="zh-CN" sz="1400">
                <a:solidFill>
                  <a:schemeClr val="tx1"/>
                </a:solidFill>
              </a:rPr>
              <a:t>/</a:t>
            </a:r>
            <a:r>
              <a:rPr lang="zh-CN" altLang="en-US" sz="1400">
                <a:solidFill>
                  <a:schemeClr val="tx1"/>
                </a:solidFill>
              </a:rPr>
              <a:t>营业收入等指标</a:t>
            </a:r>
            <a:endParaRPr lang="en-US" altLang="zh-CN" sz="1400">
              <a:solidFill>
                <a:schemeClr val="tx1"/>
              </a:solidFill>
            </a:endParaRPr>
          </a:p>
          <a:p>
            <a:pPr marL="174625" indent="-174625">
              <a:spcAft>
                <a:spcPts val="600"/>
              </a:spcAft>
              <a:buClr>
                <a:schemeClr val="accent4"/>
              </a:buClr>
              <a:buSzPct val="60000"/>
              <a:buFont typeface="Wingdings" pitchFamily="2" charset="2"/>
              <a:buChar char="l"/>
            </a:pPr>
            <a:r>
              <a:rPr lang="zh-CN" altLang="en-US" sz="1400" smtClean="0">
                <a:solidFill>
                  <a:schemeClr val="tx1"/>
                </a:solidFill>
              </a:rPr>
              <a:t>期初</a:t>
            </a:r>
            <a:r>
              <a:rPr lang="zh-CN" altLang="en-US" sz="1400">
                <a:solidFill>
                  <a:schemeClr val="tx1"/>
                </a:solidFill>
              </a:rPr>
              <a:t>由</a:t>
            </a:r>
            <a:r>
              <a:rPr lang="zh-CN" altLang="en-US" sz="1400" b="1" u="sng">
                <a:solidFill>
                  <a:schemeClr val="tx1"/>
                </a:solidFill>
              </a:rPr>
              <a:t>委员会</a:t>
            </a:r>
            <a:r>
              <a:rPr lang="zh-CN" altLang="en-US" sz="1400" smtClean="0">
                <a:solidFill>
                  <a:schemeClr val="tx1"/>
                </a:solidFill>
              </a:rPr>
              <a:t>确定每个</a:t>
            </a:r>
            <a:r>
              <a:rPr lang="zh-CN" altLang="en-US" sz="1400">
                <a:solidFill>
                  <a:schemeClr val="tx1"/>
                </a:solidFill>
              </a:rPr>
              <a:t>参与</a:t>
            </a:r>
            <a:r>
              <a:rPr lang="zh-CN" altLang="en-US" sz="1400" smtClean="0">
                <a:solidFill>
                  <a:schemeClr val="tx1"/>
                </a:solidFill>
              </a:rPr>
              <a:t>人员可享受奖金池的最低比例</a:t>
            </a:r>
            <a:endParaRPr lang="en-US" altLang="zh-CN" sz="1400" smtClean="0">
              <a:solidFill>
                <a:schemeClr val="tx1"/>
              </a:solidFill>
            </a:endParaRPr>
          </a:p>
          <a:p>
            <a:pPr marL="174625" indent="-174625">
              <a:spcAft>
                <a:spcPts val="600"/>
              </a:spcAft>
              <a:buClr>
                <a:schemeClr val="accent4"/>
              </a:buClr>
              <a:buSzPct val="60000"/>
              <a:buFont typeface="Wingdings" pitchFamily="2" charset="2"/>
              <a:buChar char="l"/>
            </a:pPr>
            <a:r>
              <a:rPr lang="zh-CN" altLang="en-US" sz="1400" smtClean="0">
                <a:solidFill>
                  <a:schemeClr val="tx1"/>
                </a:solidFill>
              </a:rPr>
              <a:t>期末由</a:t>
            </a:r>
            <a:r>
              <a:rPr lang="zh-CN" altLang="en-US" sz="1400" b="1" u="sng" smtClean="0">
                <a:solidFill>
                  <a:schemeClr val="tx1"/>
                </a:solidFill>
              </a:rPr>
              <a:t>委员会</a:t>
            </a:r>
            <a:r>
              <a:rPr lang="zh-CN" altLang="en-US" sz="1400" smtClean="0">
                <a:solidFill>
                  <a:schemeClr val="tx1"/>
                </a:solidFill>
              </a:rPr>
              <a:t>基于每个参与人员在年度内的综合表现酌情分配奖金池的剩余部分，具体分配结果属于保密事项</a:t>
            </a:r>
            <a:endParaRPr lang="en-US" altLang="zh-CN" sz="1400" smtClean="0">
              <a:solidFill>
                <a:schemeClr val="tx1"/>
              </a:solidFill>
            </a:endParaRPr>
          </a:p>
          <a:p>
            <a:pPr marL="174625" indent="-174625">
              <a:spcAft>
                <a:spcPts val="600"/>
              </a:spcAft>
              <a:buClr>
                <a:schemeClr val="accent4"/>
              </a:buClr>
              <a:buSzPct val="60000"/>
              <a:buFont typeface="Wingdings" pitchFamily="2" charset="2"/>
              <a:buChar char="l"/>
            </a:pPr>
            <a:r>
              <a:rPr lang="zh-CN" altLang="en-US" sz="1400" smtClean="0">
                <a:solidFill>
                  <a:schemeClr val="tx1"/>
                </a:solidFill>
              </a:rPr>
              <a:t>发放形式由</a:t>
            </a:r>
            <a:r>
              <a:rPr lang="zh-CN" altLang="en-US" sz="1400" b="1" u="sng" smtClean="0">
                <a:solidFill>
                  <a:schemeClr val="tx1"/>
                </a:solidFill>
              </a:rPr>
              <a:t>委员会</a:t>
            </a:r>
            <a:r>
              <a:rPr lang="zh-CN" altLang="en-US" sz="1400" smtClean="0">
                <a:solidFill>
                  <a:schemeClr val="tx1"/>
                </a:solidFill>
              </a:rPr>
              <a:t>确定，包括现金及股权（限制性股票单元等），以长期激励发放的部分需遵守相应长期激励计划的规定</a:t>
            </a:r>
            <a:endParaRPr lang="zh-CN" altLang="en-US" sz="1400">
              <a:solidFill>
                <a:schemeClr val="tx1"/>
              </a:solidFill>
            </a:endParaRPr>
          </a:p>
        </p:txBody>
      </p:sp>
      <p:sp>
        <p:nvSpPr>
          <p:cNvPr id="40" name="矩形 33"/>
          <p:cNvSpPr/>
          <p:nvPr/>
        </p:nvSpPr>
        <p:spPr>
          <a:xfrm>
            <a:off x="5638800" y="3476831"/>
            <a:ext cx="3178383" cy="2634485"/>
          </a:xfrm>
          <a:prstGeom prst="rect">
            <a:avLst/>
          </a:prstGeom>
          <a:no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a:spcAft>
                <a:spcPts val="600"/>
              </a:spcAft>
              <a:buClr>
                <a:schemeClr val="accent4"/>
              </a:buClr>
              <a:buSzPct val="60000"/>
              <a:buFont typeface="Wingdings" pitchFamily="2" charset="2"/>
              <a:buChar char="l"/>
            </a:pPr>
            <a:r>
              <a:rPr lang="zh-CN" altLang="en-US" sz="1400" smtClean="0">
                <a:solidFill>
                  <a:schemeClr val="tx1"/>
                </a:solidFill>
              </a:rPr>
              <a:t>每个参与人员可获得的变动薪酬价值为集团年度税前利润（剔除所有合伙人薪酬计划成本及其他相关因素的影响后）的</a:t>
            </a:r>
            <a:r>
              <a:rPr lang="en-US" altLang="zh-CN" sz="1400" smtClean="0">
                <a:solidFill>
                  <a:schemeClr val="tx1"/>
                </a:solidFill>
              </a:rPr>
              <a:t>1%</a:t>
            </a:r>
            <a:r>
              <a:rPr lang="zh-CN" altLang="en-US" sz="1400" smtClean="0">
                <a:solidFill>
                  <a:schemeClr val="tx1"/>
                </a:solidFill>
              </a:rPr>
              <a:t>，具体价值不超过</a:t>
            </a:r>
            <a:r>
              <a:rPr lang="en-US" altLang="zh-CN" sz="1400" smtClean="0">
                <a:solidFill>
                  <a:schemeClr val="tx1"/>
                </a:solidFill>
              </a:rPr>
              <a:t>3,500</a:t>
            </a:r>
            <a:r>
              <a:rPr lang="zh-CN" altLang="en-US" sz="1400" smtClean="0">
                <a:solidFill>
                  <a:schemeClr val="tx1"/>
                </a:solidFill>
              </a:rPr>
              <a:t>万美元</a:t>
            </a:r>
            <a:r>
              <a:rPr lang="en-US" altLang="zh-CN" sz="1400" smtClean="0">
                <a:solidFill>
                  <a:schemeClr val="tx1"/>
                </a:solidFill>
              </a:rPr>
              <a:t>/</a:t>
            </a:r>
            <a:r>
              <a:rPr lang="zh-CN" altLang="en-US" sz="1400" smtClean="0">
                <a:solidFill>
                  <a:schemeClr val="tx1"/>
                </a:solidFill>
              </a:rPr>
              <a:t>年，</a:t>
            </a:r>
            <a:r>
              <a:rPr lang="zh-CN" altLang="en-US" sz="1400" b="1" u="sng" smtClean="0">
                <a:solidFill>
                  <a:schemeClr val="tx1"/>
                </a:solidFill>
              </a:rPr>
              <a:t>委员会</a:t>
            </a:r>
            <a:r>
              <a:rPr lang="zh-CN" altLang="en-US" sz="1400" smtClean="0">
                <a:solidFill>
                  <a:schemeClr val="tx1"/>
                </a:solidFill>
              </a:rPr>
              <a:t>有权对个人奖金价值进行缩减</a:t>
            </a:r>
            <a:endParaRPr lang="en-US" altLang="zh-CN" sz="1400" smtClean="0">
              <a:solidFill>
                <a:schemeClr val="tx1"/>
              </a:solidFill>
            </a:endParaRPr>
          </a:p>
          <a:p>
            <a:pPr marL="174625" indent="-174625">
              <a:spcAft>
                <a:spcPts val="600"/>
              </a:spcAft>
              <a:buClr>
                <a:schemeClr val="accent4"/>
              </a:buClr>
              <a:buSzPct val="60000"/>
              <a:buFont typeface="Wingdings" pitchFamily="2" charset="2"/>
              <a:buChar char="l"/>
            </a:pPr>
            <a:r>
              <a:rPr lang="zh-CN" altLang="en-US" sz="1400">
                <a:solidFill>
                  <a:schemeClr val="tx1"/>
                </a:solidFill>
              </a:rPr>
              <a:t>发放形式由</a:t>
            </a:r>
            <a:r>
              <a:rPr lang="zh-CN" altLang="en-US" sz="1400" b="1" u="sng">
                <a:solidFill>
                  <a:schemeClr val="tx1"/>
                </a:solidFill>
              </a:rPr>
              <a:t>委员会</a:t>
            </a:r>
            <a:r>
              <a:rPr lang="zh-CN" altLang="en-US" sz="1400">
                <a:solidFill>
                  <a:schemeClr val="tx1"/>
                </a:solidFill>
              </a:rPr>
              <a:t>确定，包括现金及股权（限制性股票单元等），以长期激励发放的部分需遵守相应长期激励计划的规定</a:t>
            </a:r>
          </a:p>
        </p:txBody>
      </p:sp>
    </p:spTree>
    <p:extLst>
      <p:ext uri="{BB962C8B-B14F-4D97-AF65-F5344CB8AC3E}">
        <p14:creationId xmlns:p14="http://schemas.microsoft.com/office/powerpoint/2010/main" val="2938660086"/>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合伙制案例分享</a:t>
            </a:r>
            <a:r>
              <a:rPr lang="en-US" altLang="zh-CN"/>
              <a:t>2</a:t>
            </a:r>
            <a:r>
              <a:rPr lang="zh-CN" altLang="en-US"/>
              <a:t>：某全球领先投行合伙人机制</a:t>
            </a:r>
          </a:p>
        </p:txBody>
      </p:sp>
      <p:sp>
        <p:nvSpPr>
          <p:cNvPr id="6" name="Footer Placeholder 5"/>
          <p:cNvSpPr>
            <a:spLocks noGrp="1"/>
          </p:cNvSpPr>
          <p:nvPr>
            <p:ph type="ftr" sz="quarter" idx="11"/>
          </p:nvPr>
        </p:nvSpPr>
        <p:spPr>
          <a:prstGeom prst="rect">
            <a:avLst/>
          </a:prstGeom>
        </p:spPr>
        <p:txBody>
          <a:bodyPr/>
          <a:lstStyle/>
          <a:p>
            <a:r>
              <a:rPr lang="en-US" smtClean="0"/>
              <a:t>© 2017 Willis Towers Watson. All rights reserved. Proprietary and Confidential. For Willis Towers Watson and Willis Towers Watson client use only.</a:t>
            </a:r>
            <a:endParaRPr lang="en-US"/>
          </a:p>
        </p:txBody>
      </p:sp>
      <p:sp>
        <p:nvSpPr>
          <p:cNvPr id="3" name="Slide Number Placeholder 2"/>
          <p:cNvSpPr>
            <a:spLocks noGrp="1"/>
          </p:cNvSpPr>
          <p:nvPr>
            <p:ph type="sldNum" sz="quarter" idx="12"/>
          </p:nvPr>
        </p:nvSpPr>
        <p:spPr/>
        <p:txBody>
          <a:bodyPr/>
          <a:lstStyle/>
          <a:p>
            <a:fld id="{2083E393-C0BF-4ED8-8545-7E4C90AFF831}" type="slidenum">
              <a:rPr lang="en-US" smtClean="0"/>
              <a:t>33</a:t>
            </a:fld>
            <a:endParaRPr lang="en-US"/>
          </a:p>
        </p:txBody>
      </p:sp>
      <p:sp>
        <p:nvSpPr>
          <p:cNvPr id="4" name="Text Placeholder 3"/>
          <p:cNvSpPr>
            <a:spLocks noGrp="1"/>
          </p:cNvSpPr>
          <p:nvPr>
            <p:ph type="body" sz="quarter" idx="13"/>
          </p:nvPr>
        </p:nvSpPr>
        <p:spPr/>
        <p:txBody>
          <a:bodyPr/>
          <a:lstStyle/>
          <a:p>
            <a:r>
              <a:rPr lang="zh-CN" altLang="en-US" smtClean="0"/>
              <a:t>特点与启示</a:t>
            </a:r>
            <a:endParaRPr lang="zh-CN" altLang="en-US"/>
          </a:p>
        </p:txBody>
      </p:sp>
      <p:sp>
        <p:nvSpPr>
          <p:cNvPr id="14" name="矩形 33"/>
          <p:cNvSpPr/>
          <p:nvPr/>
        </p:nvSpPr>
        <p:spPr>
          <a:xfrm>
            <a:off x="384004" y="1854266"/>
            <a:ext cx="3887959" cy="438937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a:solidFill>
                  <a:schemeClr val="tx1"/>
                </a:solidFill>
              </a:rPr>
              <a:t>以</a:t>
            </a:r>
            <a:r>
              <a:rPr lang="zh-CN" altLang="en-US" sz="1600" smtClean="0">
                <a:solidFill>
                  <a:schemeClr val="tx1"/>
                </a:solidFill>
              </a:rPr>
              <a:t>整体薪酬的理念，将股权激励作为薪酬的一个有机组成部分，即</a:t>
            </a:r>
            <a:r>
              <a:rPr lang="zh-CN" altLang="en-US" b="1" u="sng" smtClean="0">
                <a:solidFill>
                  <a:schemeClr val="tx1"/>
                </a:solidFill>
              </a:rPr>
              <a:t>年度浮动薪酬的一种支付方式</a:t>
            </a:r>
            <a:endParaRPr lang="en-US" altLang="zh-CN" b="1" u="sng" smtClean="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合伙人作为企业的精英全体，具有不同于其他员工的整体薪酬安排</a:t>
            </a:r>
            <a:endParaRPr lang="en-US" altLang="zh-CN" sz="1600" smtClean="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激励对象的选择以及激励价值的确定具有鲜明的合伙人文化特质，强调</a:t>
            </a:r>
            <a:r>
              <a:rPr lang="zh-CN" altLang="en-US" b="1" u="sng" smtClean="0">
                <a:solidFill>
                  <a:schemeClr val="tx1"/>
                </a:solidFill>
              </a:rPr>
              <a:t>酌情裁量</a:t>
            </a:r>
            <a:r>
              <a:rPr lang="zh-CN" altLang="en-US" sz="1600" smtClean="0">
                <a:solidFill>
                  <a:schemeClr val="tx1"/>
                </a:solidFill>
              </a:rPr>
              <a:t>在其中所发挥的作用，</a:t>
            </a:r>
            <a:r>
              <a:rPr lang="zh-CN" altLang="en-US" b="1" u="sng" smtClean="0">
                <a:solidFill>
                  <a:schemeClr val="tx1"/>
                </a:solidFill>
              </a:rPr>
              <a:t>对合伙人及管理合伙人薪酬的委员会要求相对较高</a:t>
            </a:r>
            <a:endParaRPr lang="en-US" altLang="zh-CN" b="1" u="sng" smtClean="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长期激励的</a:t>
            </a:r>
            <a:r>
              <a:rPr lang="zh-CN" altLang="en-US" b="1" u="sng" smtClean="0">
                <a:solidFill>
                  <a:schemeClr val="tx1"/>
                </a:solidFill>
              </a:rPr>
              <a:t>风险约束导向</a:t>
            </a:r>
            <a:r>
              <a:rPr lang="zh-CN" altLang="en-US" sz="1600" smtClean="0">
                <a:solidFill>
                  <a:schemeClr val="tx1"/>
                </a:solidFill>
              </a:rPr>
              <a:t>非常明确，要求合伙人长期持有公司股份，且设有一系列追索机制，规避短期行为，强调风险控制</a:t>
            </a:r>
            <a:endParaRPr lang="en-US" altLang="zh-CN" sz="1600" smtClean="0">
              <a:solidFill>
                <a:schemeClr val="tx1"/>
              </a:solidFill>
            </a:endParaRPr>
          </a:p>
        </p:txBody>
      </p:sp>
      <p:sp>
        <p:nvSpPr>
          <p:cNvPr id="15" name="矩形 6"/>
          <p:cNvSpPr/>
          <p:nvPr/>
        </p:nvSpPr>
        <p:spPr>
          <a:xfrm>
            <a:off x="457199" y="1272006"/>
            <a:ext cx="3814764" cy="540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00000"/>
              </a:lnSpc>
              <a:spcBef>
                <a:spcPct val="0"/>
              </a:spcBef>
              <a:spcAft>
                <a:spcPct val="0"/>
              </a:spcAft>
              <a:defRPr/>
            </a:pPr>
            <a:r>
              <a:rPr lang="zh-CN" altLang="en-US" sz="1600" b="1" smtClean="0">
                <a:solidFill>
                  <a:schemeClr val="bg1"/>
                </a:solidFill>
              </a:rPr>
              <a:t>长期激励特点</a:t>
            </a:r>
            <a:endParaRPr lang="zh-CN" altLang="en-US" sz="1600" b="1">
              <a:solidFill>
                <a:schemeClr val="bg1"/>
              </a:solidFill>
            </a:endParaRPr>
          </a:p>
        </p:txBody>
      </p:sp>
      <p:sp>
        <p:nvSpPr>
          <p:cNvPr id="16" name="矩形 6"/>
          <p:cNvSpPr/>
          <p:nvPr/>
        </p:nvSpPr>
        <p:spPr>
          <a:xfrm>
            <a:off x="4848222" y="1272006"/>
            <a:ext cx="3838577" cy="540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00000"/>
              </a:lnSpc>
              <a:spcBef>
                <a:spcPct val="0"/>
              </a:spcBef>
              <a:spcAft>
                <a:spcPct val="0"/>
              </a:spcAft>
              <a:defRPr/>
            </a:pPr>
            <a:r>
              <a:rPr lang="zh-CN" altLang="en-US" sz="1600" b="1" smtClean="0">
                <a:solidFill>
                  <a:schemeClr val="bg1"/>
                </a:solidFill>
              </a:rPr>
              <a:t>对国内企业的启示</a:t>
            </a:r>
            <a:endParaRPr lang="zh-CN" altLang="en-US" sz="1600" b="1">
              <a:solidFill>
                <a:schemeClr val="bg1"/>
              </a:solidFill>
            </a:endParaRPr>
          </a:p>
        </p:txBody>
      </p:sp>
      <p:sp>
        <p:nvSpPr>
          <p:cNvPr id="17" name="矩形 33"/>
          <p:cNvSpPr/>
          <p:nvPr/>
        </p:nvSpPr>
        <p:spPr>
          <a:xfrm>
            <a:off x="4848222" y="1854267"/>
            <a:ext cx="3967166" cy="34321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t"/>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长期激励并非一次性激励，而应当融入整体薪酬体系，形成系统化的定期滚动授予机制</a:t>
            </a:r>
            <a:endParaRPr lang="en-US" altLang="zh-CN" sz="800" smtClean="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对于不同层级和类型的员工，可以采用差异化的激励模式和兑现手段</a:t>
            </a:r>
            <a:endParaRPr lang="en-US" altLang="zh-CN" sz="160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合伙人文化很大程度上是一种“人治”的管理理念。通过此种方式选择激励对象及确定激励价值</a:t>
            </a:r>
            <a:r>
              <a:rPr lang="zh-CN" altLang="en-US" sz="1600">
                <a:solidFill>
                  <a:schemeClr val="tx1"/>
                </a:solidFill>
              </a:rPr>
              <a:t>对合伙人个人素养及管理能力要求相对</a:t>
            </a:r>
            <a:r>
              <a:rPr lang="zh-CN" altLang="en-US" sz="1600" smtClean="0">
                <a:solidFill>
                  <a:schemeClr val="tx1"/>
                </a:solidFill>
              </a:rPr>
              <a:t>较高，由此需要探讨其在</a:t>
            </a:r>
            <a:r>
              <a:rPr lang="zh-CN" altLang="en-US" sz="1600">
                <a:solidFill>
                  <a:schemeClr val="tx1"/>
                </a:solidFill>
              </a:rPr>
              <a:t>本公司</a:t>
            </a:r>
            <a:r>
              <a:rPr lang="zh-CN" altLang="en-US" sz="1600" smtClean="0">
                <a:solidFill>
                  <a:schemeClr val="tx1"/>
                </a:solidFill>
              </a:rPr>
              <a:t>推行的条件是否成熟</a:t>
            </a:r>
            <a:endParaRPr lang="en-US" altLang="zh-CN" sz="200" smtClean="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endParaRPr lang="en-US" altLang="zh-CN" sz="100" smtClean="0">
              <a:solidFill>
                <a:schemeClr val="tx1"/>
              </a:solidFill>
            </a:endParaRPr>
          </a:p>
          <a:p>
            <a:pPr marL="174625" indent="-174625" fontAlgn="auto">
              <a:lnSpc>
                <a:spcPct val="100000"/>
              </a:lnSpc>
              <a:spcBef>
                <a:spcPts val="600"/>
              </a:spcBef>
              <a:spcAft>
                <a:spcPts val="600"/>
              </a:spcAft>
              <a:buClr>
                <a:schemeClr val="accent4"/>
              </a:buClr>
              <a:buSzPct val="60000"/>
              <a:buFont typeface="Wingdings" pitchFamily="2" charset="2"/>
              <a:buChar char="l"/>
              <a:defRPr/>
            </a:pPr>
            <a:r>
              <a:rPr lang="zh-CN" altLang="en-US" sz="1600" smtClean="0">
                <a:solidFill>
                  <a:schemeClr val="tx1"/>
                </a:solidFill>
              </a:rPr>
              <a:t>在国内的法律环境下，薪酬追索机制的可行性存在天然障碍。国内企业实现员工与股东价值绑定很多是通过要求员工出资购股实现的</a:t>
            </a:r>
            <a:endParaRPr lang="en-US" altLang="zh-CN" sz="1600" smtClean="0">
              <a:solidFill>
                <a:schemeClr val="tx1"/>
              </a:solidFill>
            </a:endParaRPr>
          </a:p>
        </p:txBody>
      </p:sp>
      <p:sp>
        <p:nvSpPr>
          <p:cNvPr id="8" name="Right Arrow 7"/>
          <p:cNvSpPr/>
          <p:nvPr/>
        </p:nvSpPr>
        <p:spPr>
          <a:xfrm>
            <a:off x="4414838" y="3799381"/>
            <a:ext cx="433384" cy="357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ight Arrow 17"/>
          <p:cNvSpPr/>
          <p:nvPr/>
        </p:nvSpPr>
        <p:spPr>
          <a:xfrm>
            <a:off x="4414838" y="1987934"/>
            <a:ext cx="433384" cy="357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Right Arrow 18"/>
          <p:cNvSpPr/>
          <p:nvPr/>
        </p:nvSpPr>
        <p:spPr>
          <a:xfrm>
            <a:off x="4414838" y="5270993"/>
            <a:ext cx="433384" cy="357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Right Arrow 12"/>
          <p:cNvSpPr/>
          <p:nvPr/>
        </p:nvSpPr>
        <p:spPr>
          <a:xfrm>
            <a:off x="4414838" y="2926431"/>
            <a:ext cx="433384" cy="357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46207439"/>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rcRect l="40236"/>
          <a:stretch>
            <a:fillRect/>
          </a:stretch>
        </p:blipFill>
        <p:spPr>
          <a:xfrm>
            <a:off x="581862" y="1830843"/>
            <a:ext cx="2456332" cy="3191829"/>
          </a:xfrm>
          <a:prstGeom prst="rect">
            <a:avLst/>
          </a:prstGeom>
        </p:spPr>
      </p:pic>
      <p:sp>
        <p:nvSpPr>
          <p:cNvPr id="2" name="标题 1"/>
          <p:cNvSpPr>
            <a:spLocks noGrp="1"/>
          </p:cNvSpPr>
          <p:nvPr>
            <p:ph type="title"/>
          </p:nvPr>
        </p:nvSpPr>
        <p:spPr/>
        <p:txBody>
          <a:bodyPr/>
          <a:lstStyle/>
          <a:p>
            <a:r>
              <a:rPr lang="zh-CN" altLang="en-US"/>
              <a:t>目录</a:t>
            </a:r>
          </a:p>
        </p:txBody>
      </p:sp>
      <p:sp>
        <p:nvSpPr>
          <p:cNvPr id="6"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5" name="Text Placeholder 4"/>
          <p:cNvSpPr>
            <a:spLocks noGrp="1"/>
          </p:cNvSpPr>
          <p:nvPr>
            <p:ph type="body" sz="quarter" idx="13"/>
          </p:nvPr>
        </p:nvSpPr>
        <p:spPr/>
        <p:txBody>
          <a:bodyPr/>
          <a:lstStyle/>
          <a:p>
            <a:r>
              <a:rPr lang="en-US" altLang="zh-CN" smtClean="0"/>
              <a:t>Table of Content</a:t>
            </a:r>
            <a:endParaRPr lang="zh-CN" altLang="en-US"/>
          </a:p>
        </p:txBody>
      </p:sp>
      <p:sp>
        <p:nvSpPr>
          <p:cNvPr id="7" name="Rectangle 4"/>
          <p:cNvSpPr>
            <a:spLocks noChangeArrowheads="1"/>
          </p:cNvSpPr>
          <p:nvPr/>
        </p:nvSpPr>
        <p:spPr bwMode="auto">
          <a:xfrm>
            <a:off x="3428809" y="1830843"/>
            <a:ext cx="5004000" cy="756000"/>
          </a:xfrm>
          <a:prstGeom prst="rect">
            <a:avLst/>
          </a:prstGeom>
          <a:solidFill>
            <a:schemeClr val="bg1"/>
          </a:solidFill>
          <a:ln w="9525" algn="ctr">
            <a:solidFill>
              <a:schemeClr val="accent1">
                <a:lumMod val="20000"/>
                <a:lumOff val="80000"/>
              </a:schemeClr>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latin typeface="+mn-ea"/>
              </a:rPr>
              <a:t>一、激励模式</a:t>
            </a:r>
            <a:r>
              <a:rPr kumimoji="1" lang="en-US" altLang="zh-CN" b="1">
                <a:latin typeface="+mn-ea"/>
              </a:rPr>
              <a:t>——</a:t>
            </a:r>
            <a:r>
              <a:rPr kumimoji="1" lang="zh-CN" altLang="en-US" b="1">
                <a:latin typeface="+mn-ea"/>
              </a:rPr>
              <a:t>宏观模式</a:t>
            </a:r>
          </a:p>
        </p:txBody>
      </p:sp>
      <p:sp>
        <p:nvSpPr>
          <p:cNvPr id="8" name="Rectangle 4"/>
          <p:cNvSpPr>
            <a:spLocks noChangeArrowheads="1"/>
          </p:cNvSpPr>
          <p:nvPr/>
        </p:nvSpPr>
        <p:spPr bwMode="auto">
          <a:xfrm>
            <a:off x="3428807" y="2657106"/>
            <a:ext cx="5004000" cy="756000"/>
          </a:xfrm>
          <a:prstGeom prst="rect">
            <a:avLst/>
          </a:prstGeom>
          <a:solidFill>
            <a:schemeClr val="accent1"/>
          </a:solidFill>
          <a:ln w="9525" algn="ctr">
            <a:solidFill>
              <a:schemeClr val="accent1"/>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solidFill>
                  <a:schemeClr val="bg1"/>
                </a:solidFill>
                <a:latin typeface="+mn-ea"/>
              </a:rPr>
              <a:t>二、激励模式</a:t>
            </a:r>
            <a:r>
              <a:rPr kumimoji="1" lang="en-US" altLang="zh-CN" b="1">
                <a:solidFill>
                  <a:schemeClr val="bg1"/>
                </a:solidFill>
                <a:latin typeface="+mn-ea"/>
              </a:rPr>
              <a:t>——</a:t>
            </a:r>
            <a:r>
              <a:rPr kumimoji="1" lang="zh-CN" altLang="en-US" b="1">
                <a:solidFill>
                  <a:schemeClr val="bg1"/>
                </a:solidFill>
                <a:latin typeface="+mn-ea"/>
              </a:rPr>
              <a:t>微观模式</a:t>
            </a:r>
          </a:p>
        </p:txBody>
      </p:sp>
    </p:spTree>
    <p:extLst>
      <p:ext uri="{BB962C8B-B14F-4D97-AF65-F5344CB8AC3E}">
        <p14:creationId xmlns:p14="http://schemas.microsoft.com/office/powerpoint/2010/main" val="3081836685"/>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 name="Rectangle 55"/>
          <p:cNvSpPr/>
          <p:nvPr/>
        </p:nvSpPr>
        <p:spPr>
          <a:xfrm>
            <a:off x="2218764" y="4671310"/>
            <a:ext cx="6468036" cy="1248698"/>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Rectangle 41"/>
          <p:cNvSpPr/>
          <p:nvPr/>
        </p:nvSpPr>
        <p:spPr>
          <a:xfrm>
            <a:off x="2218764" y="2798867"/>
            <a:ext cx="6468036" cy="1248698"/>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Title 1"/>
          <p:cNvSpPr>
            <a:spLocks noGrp="1"/>
          </p:cNvSpPr>
          <p:nvPr>
            <p:ph type="title"/>
          </p:nvPr>
        </p:nvSpPr>
        <p:spPr/>
        <p:txBody>
          <a:bodyPr/>
          <a:lstStyle/>
          <a:p>
            <a:r>
              <a:rPr lang="zh-CN" altLang="en-US" smtClean="0"/>
              <a:t>微观</a:t>
            </a:r>
            <a:r>
              <a:rPr lang="zh-CN" altLang="en-US"/>
              <a:t>激励</a:t>
            </a:r>
            <a:r>
              <a:rPr lang="zh-CN" altLang="en-US" smtClean="0"/>
              <a:t>模式概览</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35</a:t>
            </a:fld>
            <a:endParaRPr lang="en-US"/>
          </a:p>
        </p:txBody>
      </p:sp>
      <p:sp>
        <p:nvSpPr>
          <p:cNvPr id="9" name="Rectangle 8"/>
          <p:cNvSpPr/>
          <p:nvPr/>
        </p:nvSpPr>
        <p:spPr>
          <a:xfrm>
            <a:off x="1979660" y="2618867"/>
            <a:ext cx="1368000" cy="360000"/>
          </a:xfrm>
          <a:prstGeom prst="rect">
            <a:avLst/>
          </a:prstGeom>
          <a:solidFill>
            <a:schemeClr val="accent3">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latin typeface="Arial" pitchFamily="34" charset="0"/>
                <a:ea typeface="微软雅黑" panose="020b0503020204020204" pitchFamily="34" charset="-122"/>
                <a:cs typeface="Arial" pitchFamily="34" charset="0"/>
              </a:rPr>
              <a:t>现金模式</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sp>
        <p:nvSpPr>
          <p:cNvPr id="10" name="Rectangle 9"/>
          <p:cNvSpPr/>
          <p:nvPr/>
        </p:nvSpPr>
        <p:spPr>
          <a:xfrm>
            <a:off x="5556384" y="3177909"/>
            <a:ext cx="936000" cy="61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虚拟股权</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18" name="Rectangle 17"/>
          <p:cNvSpPr/>
          <p:nvPr/>
        </p:nvSpPr>
        <p:spPr>
          <a:xfrm>
            <a:off x="457198" y="3427670"/>
            <a:ext cx="1223684" cy="4135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Arial" pitchFamily="34" charset="0"/>
                <a:ea typeface="微软雅黑" panose="020b0503020204020204" pitchFamily="34" charset="-122"/>
                <a:cs typeface="Arial" pitchFamily="34" charset="0"/>
              </a:rPr>
              <a:t>长期激励</a:t>
            </a:r>
            <a:endParaRPr lang="en-US" altLang="zh-CN" sz="1400" b="1" smtClean="0">
              <a:latin typeface="Arial" pitchFamily="34" charset="0"/>
              <a:ea typeface="微软雅黑" panose="020b0503020204020204" pitchFamily="34" charset="-122"/>
              <a:cs typeface="Arial" pitchFamily="34" charset="0"/>
            </a:endParaRPr>
          </a:p>
        </p:txBody>
      </p:sp>
      <p:sp>
        <p:nvSpPr>
          <p:cNvPr id="22" name="Rectangle 21"/>
          <p:cNvSpPr/>
          <p:nvPr/>
        </p:nvSpPr>
        <p:spPr>
          <a:xfrm>
            <a:off x="457198" y="1695108"/>
            <a:ext cx="1223684" cy="4135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latin typeface="Arial" pitchFamily="34" charset="0"/>
                <a:ea typeface="微软雅黑" panose="020b0503020204020204" pitchFamily="34" charset="-122"/>
                <a:cs typeface="Arial" pitchFamily="34" charset="0"/>
              </a:rPr>
              <a:t>短期激励</a:t>
            </a:r>
            <a:endParaRPr lang="en-US" altLang="zh-CN" sz="1400" b="1" smtClean="0">
              <a:latin typeface="Arial" pitchFamily="34" charset="0"/>
              <a:ea typeface="微软雅黑" panose="020b0503020204020204" pitchFamily="34" charset="-122"/>
              <a:cs typeface="Arial" pitchFamily="34" charset="0"/>
            </a:endParaRPr>
          </a:p>
        </p:txBody>
      </p:sp>
      <p:sp>
        <p:nvSpPr>
          <p:cNvPr id="23" name="Rectangle 22"/>
          <p:cNvSpPr/>
          <p:nvPr/>
        </p:nvSpPr>
        <p:spPr>
          <a:xfrm>
            <a:off x="1979660" y="1387599"/>
            <a:ext cx="1368000" cy="360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目标奖金制</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24" name="Rectangle 23"/>
          <p:cNvSpPr/>
          <p:nvPr/>
        </p:nvSpPr>
        <p:spPr>
          <a:xfrm>
            <a:off x="1987545" y="2011863"/>
            <a:ext cx="1368000" cy="360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计提分享制</a:t>
            </a:r>
            <a:endParaRPr lang="en-US" altLang="zh-CN" sz="1400" b="1">
              <a:solidFill>
                <a:schemeClr val="bg1"/>
              </a:solidFill>
              <a:latin typeface="Arial" pitchFamily="34" charset="0"/>
              <a:ea typeface="微软雅黑" panose="020b0503020204020204" pitchFamily="34" charset="-122"/>
              <a:cs typeface="Arial" pitchFamily="34" charset="0"/>
            </a:endParaRPr>
          </a:p>
        </p:txBody>
      </p:sp>
      <p:sp>
        <p:nvSpPr>
          <p:cNvPr id="47" name="Rectangle 46"/>
          <p:cNvSpPr/>
          <p:nvPr/>
        </p:nvSpPr>
        <p:spPr>
          <a:xfrm>
            <a:off x="3456072" y="3177909"/>
            <a:ext cx="936000" cy="61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bg1"/>
                </a:solidFill>
                <a:latin typeface="Arial" pitchFamily="34" charset="0"/>
                <a:ea typeface="微软雅黑" panose="020b0503020204020204" pitchFamily="34" charset="-122"/>
                <a:cs typeface="Arial" pitchFamily="34" charset="0"/>
              </a:rPr>
              <a:t>业绩单元</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48" name="Rectangle 47"/>
          <p:cNvSpPr/>
          <p:nvPr/>
        </p:nvSpPr>
        <p:spPr>
          <a:xfrm>
            <a:off x="2425966" y="3177909"/>
            <a:ext cx="936000" cy="61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利润分享</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49" name="Rectangle 48"/>
          <p:cNvSpPr/>
          <p:nvPr/>
        </p:nvSpPr>
        <p:spPr>
          <a:xfrm>
            <a:off x="4486178" y="3177909"/>
            <a:ext cx="936000" cy="61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中长期业绩奖金</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50" name="Rectangle 49"/>
          <p:cNvSpPr/>
          <p:nvPr/>
        </p:nvSpPr>
        <p:spPr>
          <a:xfrm>
            <a:off x="7616594" y="3177909"/>
            <a:ext cx="936000" cy="61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bg1"/>
                </a:solidFill>
                <a:latin typeface="Arial" pitchFamily="34" charset="0"/>
                <a:ea typeface="微软雅黑" panose="020b0503020204020204" pitchFamily="34" charset="-122"/>
                <a:cs typeface="Arial" pitchFamily="34" charset="0"/>
              </a:rPr>
              <a:t>投资</a:t>
            </a:r>
            <a:r>
              <a:rPr lang="zh-CN" altLang="en-US" sz="1400" b="1" smtClean="0">
                <a:solidFill>
                  <a:schemeClr val="bg1"/>
                </a:solidFill>
                <a:latin typeface="Arial" pitchFamily="34" charset="0"/>
                <a:ea typeface="微软雅黑" panose="020b0503020204020204" pitchFamily="34" charset="-122"/>
                <a:cs typeface="Arial" pitchFamily="34" charset="0"/>
              </a:rPr>
              <a:t>收益分享</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51" name="Rectangle 50"/>
          <p:cNvSpPr/>
          <p:nvPr/>
        </p:nvSpPr>
        <p:spPr>
          <a:xfrm>
            <a:off x="6586489" y="3177909"/>
            <a:ext cx="936000" cy="61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bg1"/>
                </a:solidFill>
                <a:latin typeface="Arial" pitchFamily="34" charset="0"/>
                <a:ea typeface="微软雅黑" panose="020b0503020204020204" pitchFamily="34" charset="-122"/>
                <a:cs typeface="Arial" pitchFamily="34" charset="0"/>
              </a:rPr>
              <a:t>股份经济收益权</a:t>
            </a:r>
            <a:endParaRPr lang="en-US" altLang="zh-CN" sz="1400" b="1" smtClean="0">
              <a:solidFill>
                <a:schemeClr val="bg1"/>
              </a:solidFill>
              <a:latin typeface="Arial" pitchFamily="34" charset="0"/>
              <a:ea typeface="微软雅黑" panose="020b0503020204020204" pitchFamily="34" charset="-122"/>
              <a:cs typeface="Arial" pitchFamily="34" charset="0"/>
            </a:endParaRPr>
          </a:p>
        </p:txBody>
      </p:sp>
      <p:sp>
        <p:nvSpPr>
          <p:cNvPr id="52" name="Rectangle 51"/>
          <p:cNvSpPr/>
          <p:nvPr/>
        </p:nvSpPr>
        <p:spPr>
          <a:xfrm>
            <a:off x="2419124" y="5010645"/>
            <a:ext cx="936000" cy="61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tx1"/>
                </a:solidFill>
                <a:latin typeface="Arial" pitchFamily="34" charset="0"/>
                <a:ea typeface="微软雅黑" panose="020b0503020204020204" pitchFamily="34" charset="-122"/>
                <a:cs typeface="Arial" pitchFamily="34" charset="0"/>
              </a:rPr>
              <a:t>出资入股</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sp>
        <p:nvSpPr>
          <p:cNvPr id="53" name="Rectangle 52"/>
          <p:cNvSpPr/>
          <p:nvPr/>
        </p:nvSpPr>
        <p:spPr>
          <a:xfrm>
            <a:off x="3451511" y="5010645"/>
            <a:ext cx="936000" cy="61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tx1"/>
                </a:solidFill>
                <a:latin typeface="Arial" pitchFamily="34" charset="0"/>
                <a:ea typeface="微软雅黑" panose="020b0503020204020204" pitchFamily="34" charset="-122"/>
                <a:cs typeface="Arial" pitchFamily="34" charset="0"/>
              </a:rPr>
              <a:t>股票期权</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sp>
        <p:nvSpPr>
          <p:cNvPr id="54" name="Rectangle 53"/>
          <p:cNvSpPr/>
          <p:nvPr/>
        </p:nvSpPr>
        <p:spPr>
          <a:xfrm>
            <a:off x="4483898" y="5010645"/>
            <a:ext cx="936000" cy="61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latin typeface="Arial" pitchFamily="34" charset="0"/>
                <a:ea typeface="微软雅黑" panose="020b0503020204020204" pitchFamily="34" charset="-122"/>
                <a:cs typeface="Arial" pitchFamily="34" charset="0"/>
              </a:rPr>
              <a:t>限制性</a:t>
            </a:r>
            <a:endParaRPr lang="en-US" altLang="zh-CN" sz="1400" b="1" smtClean="0">
              <a:solidFill>
                <a:schemeClr val="tx1"/>
              </a:solidFill>
              <a:latin typeface="Arial" pitchFamily="34" charset="0"/>
              <a:ea typeface="微软雅黑" panose="020b0503020204020204" pitchFamily="34" charset="-122"/>
              <a:cs typeface="Arial" pitchFamily="34" charset="0"/>
            </a:endParaRPr>
          </a:p>
          <a:p>
            <a:pPr algn="ctr"/>
            <a:r>
              <a:rPr lang="zh-CN" altLang="en-US" sz="1400" b="1" smtClean="0">
                <a:solidFill>
                  <a:schemeClr val="tx1"/>
                </a:solidFill>
                <a:latin typeface="Arial" pitchFamily="34" charset="0"/>
                <a:ea typeface="微软雅黑" panose="020b0503020204020204" pitchFamily="34" charset="-122"/>
                <a:cs typeface="Arial" pitchFamily="34" charset="0"/>
              </a:rPr>
              <a:t>股票</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sp>
        <p:nvSpPr>
          <p:cNvPr id="55" name="Rectangle 54"/>
          <p:cNvSpPr/>
          <p:nvPr/>
        </p:nvSpPr>
        <p:spPr>
          <a:xfrm>
            <a:off x="5516284" y="5010645"/>
            <a:ext cx="936000" cy="61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solidFill>
                  <a:schemeClr val="tx1"/>
                </a:solidFill>
                <a:latin typeface="Arial" pitchFamily="34" charset="0"/>
                <a:ea typeface="微软雅黑" panose="020b0503020204020204" pitchFamily="34" charset="-122"/>
                <a:cs typeface="Arial" pitchFamily="34" charset="0"/>
              </a:rPr>
              <a:t>业绩股票</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cxnSp>
        <p:nvCxnSpPr>
          <p:cNvPr id="11" name="Elbow Connector 10"/>
          <p:cNvCxnSpPr>
            <a:stCxn id="22" idx="3"/>
            <a:endCxn id="23" idx="1"/>
          </p:cNvCxnSpPr>
          <p:nvPr/>
        </p:nvCxnSpPr>
        <p:spPr>
          <a:xfrm flipV="1">
            <a:off x="1680882" y="1567599"/>
            <a:ext cx="298778" cy="33427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Elbow Connector 33"/>
          <p:cNvCxnSpPr>
            <a:stCxn id="22" idx="3"/>
            <a:endCxn id="24" idx="1"/>
          </p:cNvCxnSpPr>
          <p:nvPr/>
        </p:nvCxnSpPr>
        <p:spPr>
          <a:xfrm>
            <a:off x="1680882" y="1901870"/>
            <a:ext cx="306663" cy="28999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1979660" y="4484490"/>
            <a:ext cx="1368000" cy="360000"/>
          </a:xfrm>
          <a:prstGeom prst="rect">
            <a:avLst/>
          </a:prstGeom>
          <a:solidFill>
            <a:schemeClr val="accent2">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latin typeface="Arial" pitchFamily="34" charset="0"/>
                <a:ea typeface="微软雅黑" panose="020b0503020204020204" pitchFamily="34" charset="-122"/>
                <a:cs typeface="Arial" pitchFamily="34" charset="0"/>
              </a:rPr>
              <a:t>股权模式</a:t>
            </a:r>
            <a:endParaRPr lang="en-US" altLang="zh-CN" sz="1400" b="1" smtClean="0">
              <a:solidFill>
                <a:schemeClr val="tx1"/>
              </a:solidFill>
              <a:latin typeface="Arial" pitchFamily="34" charset="0"/>
              <a:ea typeface="微软雅黑" panose="020b0503020204020204" pitchFamily="34" charset="-122"/>
              <a:cs typeface="Arial" pitchFamily="34" charset="0"/>
            </a:endParaRPr>
          </a:p>
        </p:txBody>
      </p:sp>
      <p:cxnSp>
        <p:nvCxnSpPr>
          <p:cNvPr id="39" name="Elbow Connector 38"/>
          <p:cNvCxnSpPr>
            <a:stCxn id="18" idx="3"/>
            <a:endCxn id="9" idx="1"/>
          </p:cNvCxnSpPr>
          <p:nvPr/>
        </p:nvCxnSpPr>
        <p:spPr>
          <a:xfrm flipV="1">
            <a:off x="1680882" y="2798867"/>
            <a:ext cx="298778" cy="83556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18" idx="3"/>
            <a:endCxn id="37" idx="1"/>
          </p:cNvCxnSpPr>
          <p:nvPr/>
        </p:nvCxnSpPr>
        <p:spPr>
          <a:xfrm>
            <a:off x="1680882" y="3634432"/>
            <a:ext cx="298778" cy="103005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7334128"/>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rcRect l="40236"/>
          <a:stretch>
            <a:fillRect/>
          </a:stretch>
        </p:blipFill>
        <p:spPr>
          <a:xfrm>
            <a:off x="581862" y="1830843"/>
            <a:ext cx="2456332" cy="3191829"/>
          </a:xfrm>
          <a:prstGeom prst="rect">
            <a:avLst/>
          </a:prstGeom>
        </p:spPr>
      </p:pic>
      <p:sp>
        <p:nvSpPr>
          <p:cNvPr id="2" name="标题 1"/>
          <p:cNvSpPr>
            <a:spLocks noGrp="1"/>
          </p:cNvSpPr>
          <p:nvPr>
            <p:ph type="title"/>
          </p:nvPr>
        </p:nvSpPr>
        <p:spPr/>
        <p:txBody>
          <a:bodyPr/>
          <a:lstStyle/>
          <a:p>
            <a:r>
              <a:rPr lang="zh-CN" altLang="en-US"/>
              <a:t>目录</a:t>
            </a:r>
          </a:p>
        </p:txBody>
      </p:sp>
      <p:sp>
        <p:nvSpPr>
          <p:cNvPr id="6"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5" name="Text Placeholder 4"/>
          <p:cNvSpPr>
            <a:spLocks noGrp="1"/>
          </p:cNvSpPr>
          <p:nvPr>
            <p:ph type="body" sz="quarter" idx="13"/>
          </p:nvPr>
        </p:nvSpPr>
        <p:spPr/>
        <p:txBody>
          <a:bodyPr/>
          <a:lstStyle/>
          <a:p>
            <a:r>
              <a:rPr lang="en-US" altLang="zh-CN" smtClean="0"/>
              <a:t>Table of Content</a:t>
            </a:r>
            <a:endParaRPr lang="zh-CN" altLang="en-US"/>
          </a:p>
        </p:txBody>
      </p:sp>
      <p:sp>
        <p:nvSpPr>
          <p:cNvPr id="7" name="Rectangle 4"/>
          <p:cNvSpPr>
            <a:spLocks noChangeArrowheads="1"/>
          </p:cNvSpPr>
          <p:nvPr/>
        </p:nvSpPr>
        <p:spPr bwMode="auto">
          <a:xfrm>
            <a:off x="3428809" y="1830843"/>
            <a:ext cx="5004000" cy="756000"/>
          </a:xfrm>
          <a:prstGeom prst="rect">
            <a:avLst/>
          </a:prstGeom>
          <a:solidFill>
            <a:schemeClr val="bg1"/>
          </a:solidFill>
          <a:ln w="9525" algn="ctr">
            <a:solidFill>
              <a:schemeClr val="accent1">
                <a:lumMod val="20000"/>
                <a:lumOff val="80000"/>
              </a:schemeClr>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latin typeface="+mn-ea"/>
              </a:rPr>
              <a:t>一、激励模式</a:t>
            </a:r>
            <a:r>
              <a:rPr kumimoji="1" lang="en-US" altLang="zh-CN" b="1">
                <a:latin typeface="+mn-ea"/>
              </a:rPr>
              <a:t>——</a:t>
            </a:r>
            <a:r>
              <a:rPr kumimoji="1" lang="zh-CN" altLang="en-US" b="1">
                <a:latin typeface="+mn-ea"/>
              </a:rPr>
              <a:t>宏观模式</a:t>
            </a:r>
          </a:p>
        </p:txBody>
      </p:sp>
      <p:sp>
        <p:nvSpPr>
          <p:cNvPr id="8" name="Rectangle 4"/>
          <p:cNvSpPr>
            <a:spLocks noChangeArrowheads="1"/>
          </p:cNvSpPr>
          <p:nvPr/>
        </p:nvSpPr>
        <p:spPr bwMode="auto">
          <a:xfrm>
            <a:off x="3428807" y="2657106"/>
            <a:ext cx="5004000" cy="756000"/>
          </a:xfrm>
          <a:prstGeom prst="rect">
            <a:avLst/>
          </a:prstGeom>
          <a:solidFill>
            <a:schemeClr val="accent1"/>
          </a:solidFill>
          <a:ln w="9525" algn="ctr">
            <a:solidFill>
              <a:schemeClr val="accent1"/>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solidFill>
                  <a:schemeClr val="bg1"/>
                </a:solidFill>
                <a:latin typeface="+mn-ea"/>
              </a:rPr>
              <a:t>二、激励模式</a:t>
            </a:r>
            <a:r>
              <a:rPr kumimoji="1" lang="en-US" altLang="zh-CN" b="1">
                <a:solidFill>
                  <a:schemeClr val="bg1"/>
                </a:solidFill>
                <a:latin typeface="+mn-ea"/>
              </a:rPr>
              <a:t>——</a:t>
            </a:r>
            <a:r>
              <a:rPr kumimoji="1" lang="zh-CN" altLang="en-US" b="1">
                <a:solidFill>
                  <a:schemeClr val="bg1"/>
                </a:solidFill>
                <a:latin typeface="+mn-ea"/>
              </a:rPr>
              <a:t>微观模式</a:t>
            </a:r>
          </a:p>
        </p:txBody>
      </p:sp>
      <p:sp>
        <p:nvSpPr>
          <p:cNvPr id="9" name="Rectangle 4"/>
          <p:cNvSpPr>
            <a:spLocks noChangeArrowheads="1"/>
          </p:cNvSpPr>
          <p:nvPr/>
        </p:nvSpPr>
        <p:spPr bwMode="auto">
          <a:xfrm>
            <a:off x="4141692" y="3527025"/>
            <a:ext cx="4291115" cy="432000"/>
          </a:xfrm>
          <a:prstGeom prst="rect">
            <a:avLst/>
          </a:prstGeom>
          <a:solidFill>
            <a:srgbClr val="702082"/>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1600" b="1" smtClean="0">
                <a:solidFill>
                  <a:schemeClr val="bg1"/>
                </a:solidFill>
                <a:latin typeface="+mn-ea"/>
              </a:rPr>
              <a:t>短期</a:t>
            </a:r>
            <a:r>
              <a:rPr kumimoji="1" lang="zh-CN" altLang="en-US" sz="1600" b="1">
                <a:solidFill>
                  <a:schemeClr val="bg1"/>
                </a:solidFill>
                <a:latin typeface="+mn-ea"/>
              </a:rPr>
              <a:t>激励</a:t>
            </a:r>
          </a:p>
        </p:txBody>
      </p:sp>
      <p:sp>
        <p:nvSpPr>
          <p:cNvPr id="11" name="Rectangle 4"/>
          <p:cNvSpPr>
            <a:spLocks noChangeArrowheads="1"/>
          </p:cNvSpPr>
          <p:nvPr/>
        </p:nvSpPr>
        <p:spPr bwMode="auto">
          <a:xfrm>
            <a:off x="4141690" y="4061192"/>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1600" b="1" smtClean="0">
                <a:latin typeface="+mn-ea"/>
              </a:rPr>
              <a:t>中长期激励</a:t>
            </a:r>
            <a:endParaRPr kumimoji="1" lang="zh-CN" altLang="en-US" sz="1600" b="1">
              <a:latin typeface="+mn-ea"/>
            </a:endParaRPr>
          </a:p>
        </p:txBody>
      </p:sp>
    </p:spTree>
    <p:extLst>
      <p:ext uri="{BB962C8B-B14F-4D97-AF65-F5344CB8AC3E}">
        <p14:creationId xmlns:p14="http://schemas.microsoft.com/office/powerpoint/2010/main" val="4115358801"/>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短期激励</a:t>
            </a:r>
            <a:r>
              <a:rPr lang="en-US" altLang="zh-CN" smtClean="0"/>
              <a:t>——</a:t>
            </a:r>
            <a:r>
              <a:rPr lang="zh-CN" altLang="en-US" smtClean="0"/>
              <a:t>目标奖金制</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37</a:t>
            </a:fld>
            <a:endParaRPr lang="en-US"/>
          </a:p>
        </p:txBody>
      </p:sp>
      <p:sp>
        <p:nvSpPr>
          <p:cNvPr id="5" name="Text Placeholder 4"/>
          <p:cNvSpPr>
            <a:spLocks noGrp="1"/>
          </p:cNvSpPr>
          <p:nvPr>
            <p:ph type="body" sz="quarter" idx="13"/>
          </p:nvPr>
        </p:nvSpPr>
        <p:spPr/>
        <p:txBody>
          <a:bodyPr/>
          <a:lstStyle/>
          <a:p>
            <a:r>
              <a:rPr lang="zh-CN" altLang="en-US" smtClean="0"/>
              <a:t>典型模式简介</a:t>
            </a:r>
            <a:endParaRPr lang="zh-CN" altLang="en-US"/>
          </a:p>
        </p:txBody>
      </p:sp>
      <p:sp>
        <p:nvSpPr>
          <p:cNvPr id="8" name="Rectangle 3"/>
          <p:cNvSpPr txBox="1">
            <a:spLocks noChangeArrowheads="1"/>
          </p:cNvSpPr>
          <p:nvPr/>
        </p:nvSpPr>
        <p:spPr>
          <a:xfrm>
            <a:off x="3519112" y="2034917"/>
            <a:ext cx="1930681" cy="792119"/>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zh-CN" altLang="en-US" sz="1600" smtClean="0"/>
              <a:t>通过市场对标等方式确定目标奖金金额</a:t>
            </a:r>
          </a:p>
        </p:txBody>
      </p:sp>
      <p:grpSp>
        <p:nvGrpSpPr>
          <p:cNvPr id="6" name="Group 5"/>
          <p:cNvGrpSpPr/>
          <p:nvPr/>
        </p:nvGrpSpPr>
        <p:grpSpPr>
          <a:xfrm>
            <a:off x="1004512" y="1399468"/>
            <a:ext cx="6765925" cy="522288"/>
            <a:chOff x="1004512" y="2919574"/>
            <a:chExt cx="6765925" cy="522288"/>
          </a:xfrm>
        </p:grpSpPr>
        <p:sp>
          <p:nvSpPr>
            <p:cNvPr id="9" name="AutoShape 4"/>
            <p:cNvSpPr>
              <a:spLocks noChangeArrowheads="1"/>
            </p:cNvSpPr>
            <p:nvPr/>
          </p:nvSpPr>
          <p:spPr bwMode="auto">
            <a:xfrm>
              <a:off x="1004512" y="2919574"/>
              <a:ext cx="1736725" cy="522288"/>
            </a:xfrm>
            <a:prstGeom prst="flowChartAlternateProcess">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r>
                <a:rPr lang="zh-CN" altLang="en-US" sz="1600" smtClean="0">
                  <a:solidFill>
                    <a:schemeClr val="bg1"/>
                  </a:solidFill>
                  <a:latin typeface="微软雅黑" panose="020b0503020204020204" pitchFamily="34" charset="-122"/>
                  <a:ea typeface="微软雅黑" panose="020b0503020204020204" pitchFamily="34" charset="-122"/>
                </a:rPr>
                <a:t>实际奖金</a:t>
              </a:r>
              <a:endParaRPr lang="zh-CN" altLang="en-US" sz="1600">
                <a:solidFill>
                  <a:schemeClr val="bg1"/>
                </a:solidFill>
                <a:latin typeface="微软雅黑" panose="020b0503020204020204" pitchFamily="34" charset="-122"/>
                <a:ea typeface="微软雅黑" panose="020b0503020204020204" pitchFamily="34" charset="-122"/>
              </a:endParaRPr>
            </a:p>
          </p:txBody>
        </p:sp>
        <p:sp>
          <p:nvSpPr>
            <p:cNvPr id="10" name="Text Box 5"/>
            <p:cNvSpPr txBox="1">
              <a:spLocks noChangeArrowheads="1"/>
            </p:cNvSpPr>
            <p:nvPr/>
          </p:nvSpPr>
          <p:spPr bwMode="auto">
            <a:xfrm>
              <a:off x="2951942" y="3021013"/>
              <a:ext cx="1554163"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algn="l" eaLnBrk="1" hangingPunct="1">
                <a:spcBef>
                  <a:spcPct val="50000"/>
                </a:spcBef>
              </a:pPr>
              <a:r>
                <a:rPr lang="en-US" altLang="zh-CN" b="1">
                  <a:latin typeface="微软雅黑" panose="020b0503020204020204" pitchFamily="34" charset="-122"/>
                  <a:ea typeface="微软雅黑" panose="020b0503020204020204" pitchFamily="34" charset="-122"/>
                </a:rPr>
                <a:t>=</a:t>
              </a:r>
            </a:p>
          </p:txBody>
        </p:sp>
        <p:sp>
          <p:nvSpPr>
            <p:cNvPr id="11" name="AutoShape 6"/>
            <p:cNvSpPr>
              <a:spLocks noChangeArrowheads="1"/>
            </p:cNvSpPr>
            <p:nvPr/>
          </p:nvSpPr>
          <p:spPr bwMode="auto">
            <a:xfrm>
              <a:off x="3519112" y="2919574"/>
              <a:ext cx="1736725" cy="522288"/>
            </a:xfrm>
            <a:prstGeom prst="flowChartAlternateProcess">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r>
                <a:rPr lang="zh-CN" altLang="en-US" sz="1600" smtClean="0">
                  <a:solidFill>
                    <a:schemeClr val="bg1"/>
                  </a:solidFill>
                  <a:latin typeface="微软雅黑" panose="020b0503020204020204" pitchFamily="34" charset="-122"/>
                  <a:ea typeface="微软雅黑" panose="020b0503020204020204" pitchFamily="34" charset="-122"/>
                </a:rPr>
                <a:t> 目标</a:t>
              </a:r>
              <a:r>
                <a:rPr lang="zh-CN" altLang="en-US" sz="1600">
                  <a:solidFill>
                    <a:schemeClr val="bg1"/>
                  </a:solidFill>
                  <a:latin typeface="微软雅黑" panose="020b0503020204020204" pitchFamily="34" charset="-122"/>
                  <a:ea typeface="微软雅黑" panose="020b0503020204020204" pitchFamily="34" charset="-122"/>
                </a:rPr>
                <a:t>奖金</a:t>
              </a:r>
            </a:p>
          </p:txBody>
        </p:sp>
        <p:sp>
          <p:nvSpPr>
            <p:cNvPr id="12" name="Text Box 7"/>
            <p:cNvSpPr txBox="1">
              <a:spLocks noChangeArrowheads="1"/>
            </p:cNvSpPr>
            <p:nvPr/>
          </p:nvSpPr>
          <p:spPr bwMode="auto">
            <a:xfrm>
              <a:off x="5449793" y="3021013"/>
              <a:ext cx="1554163"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algn="l" eaLnBrk="1" hangingPunct="1">
                <a:spcBef>
                  <a:spcPct val="50000"/>
                </a:spcBef>
              </a:pPr>
              <a:r>
                <a:rPr lang="en-US" altLang="zh-CN" b="1">
                  <a:latin typeface="微软雅黑" panose="020b0503020204020204" pitchFamily="34" charset="-122"/>
                  <a:ea typeface="微软雅黑" panose="020b0503020204020204" pitchFamily="34" charset="-122"/>
                </a:rPr>
                <a:t>×</a:t>
              </a:r>
            </a:p>
          </p:txBody>
        </p:sp>
        <p:sp>
          <p:nvSpPr>
            <p:cNvPr id="13" name="AutoShape 8"/>
            <p:cNvSpPr>
              <a:spLocks noChangeArrowheads="1"/>
            </p:cNvSpPr>
            <p:nvPr/>
          </p:nvSpPr>
          <p:spPr bwMode="auto">
            <a:xfrm>
              <a:off x="6033712" y="2919574"/>
              <a:ext cx="1736725" cy="522288"/>
            </a:xfrm>
            <a:prstGeom prst="flowChartAlternateProcess">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r>
                <a:rPr lang="zh-CN" altLang="en-US" sz="1600">
                  <a:solidFill>
                    <a:schemeClr val="bg1"/>
                  </a:solidFill>
                  <a:latin typeface="微软雅黑" panose="020b0503020204020204" pitchFamily="34" charset="-122"/>
                  <a:ea typeface="微软雅黑" panose="020b0503020204020204" pitchFamily="34" charset="-122"/>
                </a:rPr>
                <a:t>激励</a:t>
              </a:r>
              <a:r>
                <a:rPr lang="zh-CN" altLang="en-US" sz="1600" smtClean="0">
                  <a:solidFill>
                    <a:schemeClr val="bg1"/>
                  </a:solidFill>
                  <a:latin typeface="微软雅黑" panose="020b0503020204020204" pitchFamily="34" charset="-122"/>
                  <a:ea typeface="微软雅黑" panose="020b0503020204020204" pitchFamily="34" charset="-122"/>
                </a:rPr>
                <a:t>杠杆</a:t>
              </a:r>
              <a:endParaRPr lang="zh-CN" altLang="en-US" sz="1600">
                <a:solidFill>
                  <a:schemeClr val="bg1"/>
                </a:solidFill>
                <a:latin typeface="微软雅黑" panose="020b0503020204020204" pitchFamily="34" charset="-122"/>
                <a:ea typeface="微软雅黑" panose="020b0503020204020204" pitchFamily="34" charset="-122"/>
              </a:endParaRPr>
            </a:p>
          </p:txBody>
        </p:sp>
      </p:grpSp>
      <p:sp>
        <p:nvSpPr>
          <p:cNvPr id="14" name="Rectangle 13"/>
          <p:cNvSpPr/>
          <p:nvPr/>
        </p:nvSpPr>
        <p:spPr>
          <a:xfrm>
            <a:off x="1040219" y="3629786"/>
            <a:ext cx="2353236" cy="341068"/>
          </a:xfrm>
          <a:prstGeom prst="rect">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latin typeface="微软雅黑" panose="020b0503020204020204" pitchFamily="34" charset="-122"/>
                <a:ea typeface="微软雅黑" panose="020b0503020204020204" pitchFamily="34" charset="-122"/>
              </a:rPr>
              <a:t>薪酬理念</a:t>
            </a:r>
          </a:p>
        </p:txBody>
      </p:sp>
      <p:sp>
        <p:nvSpPr>
          <p:cNvPr id="15" name="Rectangle 14"/>
          <p:cNvSpPr/>
          <p:nvPr/>
        </p:nvSpPr>
        <p:spPr>
          <a:xfrm>
            <a:off x="1040219" y="4019512"/>
            <a:ext cx="2353236" cy="341068"/>
          </a:xfrm>
          <a:prstGeom prst="rect">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latin typeface="微软雅黑" panose="020b0503020204020204" pitchFamily="34" charset="-122"/>
                <a:ea typeface="微软雅黑" panose="020b0503020204020204" pitchFamily="34" charset="-122"/>
              </a:rPr>
              <a:t>薪酬竞争力及潜在涨薪分析</a:t>
            </a:r>
          </a:p>
        </p:txBody>
      </p:sp>
      <p:sp>
        <p:nvSpPr>
          <p:cNvPr id="16" name="Rectangle 15"/>
          <p:cNvSpPr/>
          <p:nvPr/>
        </p:nvSpPr>
        <p:spPr>
          <a:xfrm>
            <a:off x="1040219" y="4409237"/>
            <a:ext cx="2353236" cy="341068"/>
          </a:xfrm>
          <a:prstGeom prst="rect">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latin typeface="微软雅黑" panose="020b0503020204020204" pitchFamily="34" charset="-122"/>
                <a:ea typeface="微软雅黑" panose="020b0503020204020204" pitchFamily="34" charset="-122"/>
              </a:rPr>
              <a:t>职责对标分析</a:t>
            </a:r>
            <a:endParaRPr lang="zh-CN" altLang="en-US" sz="1400" b="1">
              <a:latin typeface="微软雅黑" panose="020b0503020204020204" pitchFamily="34" charset="-122"/>
              <a:ea typeface="微软雅黑" panose="020b0503020204020204" pitchFamily="34" charset="-122"/>
            </a:endParaRPr>
          </a:p>
        </p:txBody>
      </p:sp>
      <p:sp>
        <p:nvSpPr>
          <p:cNvPr id="18" name="Right Arrow 17"/>
          <p:cNvSpPr/>
          <p:nvPr/>
        </p:nvSpPr>
        <p:spPr>
          <a:xfrm>
            <a:off x="3507259" y="3885587"/>
            <a:ext cx="734978" cy="743387"/>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Rounded Rectangle 18"/>
          <p:cNvSpPr/>
          <p:nvPr/>
        </p:nvSpPr>
        <p:spPr>
          <a:xfrm>
            <a:off x="4366278" y="3876299"/>
            <a:ext cx="1083516" cy="62749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目标</a:t>
            </a:r>
            <a:r>
              <a:rPr lang="zh-CN" altLang="en-US" sz="1600" b="1"/>
              <a:t>奖金</a:t>
            </a:r>
          </a:p>
        </p:txBody>
      </p:sp>
      <p:sp>
        <p:nvSpPr>
          <p:cNvPr id="20" name="Rectangle 11"/>
          <p:cNvSpPr>
            <a:spLocks noChangeArrowheads="1"/>
          </p:cNvSpPr>
          <p:nvPr/>
        </p:nvSpPr>
        <p:spPr bwMode="auto">
          <a:xfrm>
            <a:off x="5797750" y="3692744"/>
            <a:ext cx="2889051" cy="996862"/>
          </a:xfrm>
          <a:prstGeom prst="rect">
            <a:avLst/>
          </a:prstGeom>
          <a:noFill/>
          <a:ln w="9525"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marL="88900" indent="-88900" algn="l" defTabSz="914400" rtl="0" eaLnBrk="1" latinLnBrk="0" hangingPunct="1">
              <a:spcBef>
                <a:spcPct val="20000"/>
              </a:spcBef>
              <a:spcAft>
                <a:spcPts val="600"/>
              </a:spcAft>
              <a:buClr>
                <a:srgbClr val="E65032"/>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1pPr>
            <a:lvl2pPr marL="457200" indent="-227013" algn="l" defTabSz="914400" rtl="0" eaLnBrk="1" latinLnBrk="0" hangingPunct="1">
              <a:spcBef>
                <a:spcPct val="10000"/>
              </a:spcBef>
              <a:spcAft>
                <a:spcPts val="600"/>
              </a:spcAft>
              <a:buClr>
                <a:srgbClr val="989898"/>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2pPr>
            <a:lvl3pPr marL="776288" indent="-317500" algn="l" defTabSz="914400" rtl="0" eaLnBrk="1" latinLnBrk="0" hangingPunct="1">
              <a:spcBef>
                <a:spcPct val="10000"/>
              </a:spcBef>
              <a:spcAft>
                <a:spcPts val="600"/>
              </a:spcAft>
              <a:buClr>
                <a:srgbClr val="E65032"/>
              </a:buClr>
              <a:buSzPct val="90000"/>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3pPr>
            <a:lvl4pPr marL="1417638" indent="-274638" algn="l" defTabSz="914400" rtl="0" eaLnBrk="1" latinLnBrk="0" hangingPunct="1">
              <a:spcBef>
                <a:spcPct val="20000"/>
              </a:spcBef>
              <a:buClr>
                <a:srgbClr val="999999"/>
              </a:buClr>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4pPr>
            <a:lvl5pPr marL="2511425" indent="-979488" algn="l" defTabSz="914400" rtl="0" eaLnBrk="1" latinLnBrk="0" hangingPunct="1">
              <a:spcBef>
                <a:spcPct val="20000"/>
              </a:spcBef>
              <a:defRPr sz="1400" kern="1200">
                <a:solidFill>
                  <a:srgbClr val="000000"/>
                </a:solidFill>
                <a:latin typeface="楷体_GB2312" panose="02010609030101010101" pitchFamily="49" charset="-122"/>
                <a:ea typeface="楷体_GB2312" panose="02010609030101010101" pitchFamily="49" charset="-122"/>
                <a:cs typeface="Arial" pitchFamily="34" charset="0"/>
              </a:defRPr>
            </a:lvl5pPr>
            <a:lvl6pPr marL="29686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6pPr>
            <a:lvl7pPr marL="34258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7pPr>
            <a:lvl8pPr marL="38830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8pPr>
            <a:lvl9pPr marL="43402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eaLnBrk="1" hangingPunct="1">
              <a:lnSpc>
                <a:spcPct val="90000"/>
              </a:lnSpc>
              <a:spcBef>
                <a:spcPct val="0"/>
              </a:spcBef>
              <a:spcAft>
                <a:spcPct val="0"/>
              </a:spcAft>
              <a:buClrTx/>
              <a:buSzTx/>
              <a:buFontTx/>
              <a:buChar char="•"/>
            </a:pPr>
            <a:r>
              <a:rPr lang="zh-CN" altLang="en-US">
                <a:solidFill>
                  <a:schemeClr val="tx1"/>
                </a:solidFill>
                <a:latin typeface="微软雅黑" panose="020b0503020204020204" pitchFamily="34" charset="-122"/>
                <a:ea typeface="微软雅黑" panose="020b0503020204020204" pitchFamily="34" charset="-122"/>
              </a:rPr>
              <a:t>薪酬理念直接决定如何定义高管薪酬的竞争力</a:t>
            </a:r>
          </a:p>
          <a:p>
            <a:pPr eaLnBrk="1" hangingPunct="1">
              <a:lnSpc>
                <a:spcPct val="90000"/>
              </a:lnSpc>
              <a:spcBef>
                <a:spcPts val="600"/>
              </a:spcBef>
              <a:spcAft>
                <a:spcPct val="0"/>
              </a:spcAft>
              <a:buClrTx/>
              <a:buSzTx/>
              <a:buFontTx/>
              <a:buChar char="•"/>
            </a:pPr>
            <a:r>
              <a:rPr lang="zh-CN" altLang="en-US">
                <a:solidFill>
                  <a:schemeClr val="tx1"/>
                </a:solidFill>
                <a:latin typeface="微软雅黑" panose="020b0503020204020204" pitchFamily="34" charset="-122"/>
                <a:ea typeface="微软雅黑" panose="020b0503020204020204" pitchFamily="34" charset="-122"/>
              </a:rPr>
              <a:t>在考虑对标时，需要关注竞争力市场和与职责的对应</a:t>
            </a:r>
            <a:r>
              <a:rPr lang="zh-CN" altLang="en-US" smtClean="0">
                <a:solidFill>
                  <a:schemeClr val="tx1"/>
                </a:solidFill>
                <a:latin typeface="微软雅黑" panose="020b0503020204020204" pitchFamily="34" charset="-122"/>
                <a:ea typeface="微软雅黑" panose="020b0503020204020204" pitchFamily="34" charset="-122"/>
              </a:rPr>
              <a:t>关系</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21" name="Rectangle 20"/>
          <p:cNvSpPr/>
          <p:nvPr/>
        </p:nvSpPr>
        <p:spPr>
          <a:xfrm>
            <a:off x="1040219" y="4948277"/>
            <a:ext cx="2353236" cy="34106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latin typeface="微软雅黑" panose="020b0503020204020204" pitchFamily="34" charset="-122"/>
                <a:ea typeface="微软雅黑" panose="020b0503020204020204" pitchFamily="34" charset="-122"/>
              </a:rPr>
              <a:t>业绩</a:t>
            </a:r>
            <a:r>
              <a:rPr lang="zh-CN" altLang="en-US" sz="1400" b="1" smtClean="0">
                <a:latin typeface="微软雅黑" panose="020b0503020204020204" pitchFamily="34" charset="-122"/>
                <a:ea typeface="微软雅黑" panose="020b0503020204020204" pitchFamily="34" charset="-122"/>
              </a:rPr>
              <a:t>理念</a:t>
            </a:r>
            <a:endParaRPr lang="zh-CN" altLang="en-US" sz="1400" b="1">
              <a:latin typeface="微软雅黑" panose="020b0503020204020204" pitchFamily="34" charset="-122"/>
              <a:ea typeface="微软雅黑" panose="020b0503020204020204" pitchFamily="34" charset="-122"/>
            </a:endParaRPr>
          </a:p>
        </p:txBody>
      </p:sp>
      <p:sp>
        <p:nvSpPr>
          <p:cNvPr id="22" name="Rectangle 21"/>
          <p:cNvSpPr/>
          <p:nvPr/>
        </p:nvSpPr>
        <p:spPr>
          <a:xfrm>
            <a:off x="1040219" y="5324556"/>
            <a:ext cx="2353236" cy="42962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solidFill>
                  <a:schemeClr val="bg1"/>
                </a:solidFill>
                <a:latin typeface="楷体_GB2312" panose="02010609030101010101" pitchFamily="49" charset="-122"/>
              </a:rPr>
              <a:t>高管</a:t>
            </a:r>
            <a:r>
              <a:rPr lang="zh-CN" altLang="en-US" sz="1400" b="1">
                <a:solidFill>
                  <a:schemeClr val="bg1"/>
                </a:solidFill>
                <a:latin typeface="楷体_GB2312" panose="02010609030101010101" pitchFamily="49" charset="-122"/>
              </a:rPr>
              <a:t>薪酬竞争力</a:t>
            </a:r>
            <a:r>
              <a:rPr lang="zh-CN" altLang="en-US" sz="1400" b="1" smtClean="0">
                <a:solidFill>
                  <a:schemeClr val="bg1"/>
                </a:solidFill>
                <a:latin typeface="楷体_GB2312" panose="02010609030101010101" pitchFamily="49" charset="-122"/>
              </a:rPr>
              <a:t>分析</a:t>
            </a:r>
            <a:endParaRPr lang="zh-CN" altLang="en-US" sz="1400" b="1">
              <a:latin typeface="微软雅黑" panose="020b0503020204020204" pitchFamily="34" charset="-122"/>
              <a:ea typeface="微软雅黑" panose="020b0503020204020204" pitchFamily="34" charset="-122"/>
            </a:endParaRPr>
          </a:p>
        </p:txBody>
      </p:sp>
      <p:sp>
        <p:nvSpPr>
          <p:cNvPr id="23" name="Rectangle 22"/>
          <p:cNvSpPr/>
          <p:nvPr/>
        </p:nvSpPr>
        <p:spPr>
          <a:xfrm>
            <a:off x="1040219" y="5802842"/>
            <a:ext cx="2353236" cy="328581"/>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solidFill>
                  <a:schemeClr val="bg1"/>
                </a:solidFill>
                <a:latin typeface="楷体_GB2312" panose="02010609030101010101" pitchFamily="49" charset="-122"/>
              </a:rPr>
              <a:t>历史薪酬及绩效数据分析</a:t>
            </a:r>
          </a:p>
        </p:txBody>
      </p:sp>
      <p:sp>
        <p:nvSpPr>
          <p:cNvPr id="24" name="Right Arrow 23"/>
          <p:cNvSpPr/>
          <p:nvPr/>
        </p:nvSpPr>
        <p:spPr>
          <a:xfrm>
            <a:off x="3532540" y="5162646"/>
            <a:ext cx="734978" cy="743387"/>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5" name="Rounded Rectangle 24"/>
          <p:cNvSpPr/>
          <p:nvPr/>
        </p:nvSpPr>
        <p:spPr>
          <a:xfrm>
            <a:off x="4366278" y="5229746"/>
            <a:ext cx="1083516" cy="62749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rPr>
              <a:t>激励</a:t>
            </a:r>
            <a:r>
              <a:rPr lang="zh-CN" altLang="en-US" sz="1600" b="1">
                <a:solidFill>
                  <a:schemeClr val="bg1"/>
                </a:solidFill>
              </a:rPr>
              <a:t>杠杆</a:t>
            </a:r>
          </a:p>
        </p:txBody>
      </p:sp>
      <p:sp>
        <p:nvSpPr>
          <p:cNvPr id="26" name="Rectangle 17"/>
          <p:cNvSpPr>
            <a:spLocks noChangeArrowheads="1"/>
          </p:cNvSpPr>
          <p:nvPr/>
        </p:nvSpPr>
        <p:spPr bwMode="auto">
          <a:xfrm>
            <a:off x="5797749" y="4972435"/>
            <a:ext cx="2889051" cy="1179032"/>
          </a:xfrm>
          <a:prstGeom prst="rect">
            <a:avLst/>
          </a:prstGeom>
          <a:noFill/>
          <a:ln w="9525"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marL="88900" indent="-88900" algn="l" defTabSz="914400" rtl="0" eaLnBrk="1" latinLnBrk="0" hangingPunct="1">
              <a:spcBef>
                <a:spcPct val="20000"/>
              </a:spcBef>
              <a:spcAft>
                <a:spcPts val="600"/>
              </a:spcAft>
              <a:buClr>
                <a:srgbClr val="E65032"/>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1pPr>
            <a:lvl2pPr marL="457200" indent="-227013" algn="l" defTabSz="914400" rtl="0" eaLnBrk="1" latinLnBrk="0" hangingPunct="1">
              <a:spcBef>
                <a:spcPct val="10000"/>
              </a:spcBef>
              <a:spcAft>
                <a:spcPts val="600"/>
              </a:spcAft>
              <a:buClr>
                <a:srgbClr val="989898"/>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2pPr>
            <a:lvl3pPr marL="776288" indent="-317500" algn="l" defTabSz="914400" rtl="0" eaLnBrk="1" latinLnBrk="0" hangingPunct="1">
              <a:spcBef>
                <a:spcPct val="10000"/>
              </a:spcBef>
              <a:spcAft>
                <a:spcPts val="600"/>
              </a:spcAft>
              <a:buClr>
                <a:srgbClr val="E65032"/>
              </a:buClr>
              <a:buSzPct val="90000"/>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3pPr>
            <a:lvl4pPr marL="1417638" indent="-274638" algn="l" defTabSz="914400" rtl="0" eaLnBrk="1" latinLnBrk="0" hangingPunct="1">
              <a:spcBef>
                <a:spcPct val="20000"/>
              </a:spcBef>
              <a:buClr>
                <a:srgbClr val="999999"/>
              </a:buClr>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4pPr>
            <a:lvl5pPr marL="2511425" indent="-979488" algn="l" defTabSz="914400" rtl="0" eaLnBrk="1" latinLnBrk="0" hangingPunct="1">
              <a:spcBef>
                <a:spcPct val="20000"/>
              </a:spcBef>
              <a:defRPr sz="1400" kern="1200">
                <a:solidFill>
                  <a:srgbClr val="000000"/>
                </a:solidFill>
                <a:latin typeface="楷体_GB2312" panose="02010609030101010101" pitchFamily="49" charset="-122"/>
                <a:ea typeface="楷体_GB2312" panose="02010609030101010101" pitchFamily="49" charset="-122"/>
                <a:cs typeface="Arial" pitchFamily="34" charset="0"/>
              </a:defRPr>
            </a:lvl5pPr>
            <a:lvl6pPr marL="29686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6pPr>
            <a:lvl7pPr marL="34258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7pPr>
            <a:lvl8pPr marL="38830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8pPr>
            <a:lvl9pPr marL="43402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a:lnSpc>
                <a:spcPct val="90000"/>
              </a:lnSpc>
              <a:spcBef>
                <a:spcPct val="0"/>
              </a:spcBef>
              <a:spcAft>
                <a:spcPct val="0"/>
              </a:spcAft>
              <a:buClrTx/>
              <a:buSzTx/>
              <a:buFontTx/>
              <a:buChar char="•"/>
            </a:pPr>
            <a:r>
              <a:rPr lang="zh-CN" altLang="en-US">
                <a:solidFill>
                  <a:schemeClr val="tx1"/>
                </a:solidFill>
                <a:latin typeface="微软雅黑" panose="020b0503020204020204" pitchFamily="34" charset="-122"/>
                <a:ea typeface="微软雅黑" panose="020b0503020204020204" pitchFamily="34" charset="-122"/>
              </a:rPr>
              <a:t>薪酬理念可定义出公司对绩效的肯定有多强，越强则</a:t>
            </a:r>
            <a:r>
              <a:rPr lang="zh-CN" altLang="en-US" smtClean="0">
                <a:solidFill>
                  <a:schemeClr val="tx1"/>
                </a:solidFill>
                <a:latin typeface="微软雅黑" panose="020b0503020204020204" pitchFamily="34" charset="-122"/>
                <a:ea typeface="微软雅黑" panose="020b0503020204020204" pitchFamily="34" charset="-122"/>
              </a:rPr>
              <a:t>杠杆越陡峭</a:t>
            </a:r>
            <a:endParaRPr lang="en-US" altLang="zh-CN">
              <a:solidFill>
                <a:schemeClr val="tx1"/>
              </a:solidFill>
              <a:latin typeface="微软雅黑" panose="020b0503020204020204" pitchFamily="34" charset="-122"/>
              <a:ea typeface="微软雅黑" panose="020b0503020204020204" pitchFamily="34" charset="-122"/>
            </a:endParaRPr>
          </a:p>
          <a:p>
            <a:pPr>
              <a:lnSpc>
                <a:spcPct val="90000"/>
              </a:lnSpc>
              <a:spcBef>
                <a:spcPts val="600"/>
              </a:spcBef>
              <a:spcAft>
                <a:spcPct val="0"/>
              </a:spcAft>
              <a:buClrTx/>
              <a:buSzTx/>
              <a:buFontTx/>
              <a:buChar char="•"/>
            </a:pPr>
            <a:r>
              <a:rPr lang="zh-CN" altLang="en-US" smtClean="0">
                <a:solidFill>
                  <a:schemeClr val="tx1"/>
                </a:solidFill>
                <a:latin typeface="微软雅黑" panose="020b0503020204020204" pitchFamily="34" charset="-122"/>
                <a:ea typeface="微软雅黑" panose="020b0503020204020204" pitchFamily="34" charset="-122"/>
              </a:rPr>
              <a:t>需</a:t>
            </a:r>
            <a:r>
              <a:rPr lang="zh-CN" altLang="en-US">
                <a:solidFill>
                  <a:schemeClr val="tx1"/>
                </a:solidFill>
                <a:latin typeface="微软雅黑" panose="020b0503020204020204" pitchFamily="34" charset="-122"/>
                <a:ea typeface="微软雅黑" panose="020b0503020204020204" pitchFamily="34" charset="-122"/>
              </a:rPr>
              <a:t>考虑不同</a:t>
            </a:r>
            <a:r>
              <a:rPr lang="zh-CN" altLang="en-US" smtClean="0">
                <a:solidFill>
                  <a:schemeClr val="tx1"/>
                </a:solidFill>
                <a:latin typeface="微软雅黑" panose="020b0503020204020204" pitchFamily="34" charset="-122"/>
                <a:ea typeface="微软雅黑" panose="020b0503020204020204" pitchFamily="34" charset="-122"/>
              </a:rPr>
              <a:t>绩效结果对高管薪酬竞争力的影响</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27" name="矩形 25"/>
          <p:cNvSpPr/>
          <p:nvPr/>
        </p:nvSpPr>
        <p:spPr>
          <a:xfrm>
            <a:off x="447803" y="3938302"/>
            <a:ext cx="453331" cy="1815882"/>
          </a:xfrm>
          <a:prstGeom prst="rect">
            <a:avLst/>
          </a:prstGeom>
          <a:solidFill>
            <a:srgbClr val="00000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bg1"/>
                </a:solidFill>
                <a:latin typeface="微软雅黑" panose="020b0503020204020204" pitchFamily="34" charset="-122"/>
                <a:ea typeface="微软雅黑" panose="020b0503020204020204" pitchFamily="34" charset="-122"/>
              </a:rPr>
              <a:t>关键变量的确定</a:t>
            </a:r>
          </a:p>
        </p:txBody>
      </p:sp>
      <p:sp>
        <p:nvSpPr>
          <p:cNvPr id="28" name="Rectangle 3"/>
          <p:cNvSpPr txBox="1">
            <a:spLocks noChangeArrowheads="1"/>
          </p:cNvSpPr>
          <p:nvPr/>
        </p:nvSpPr>
        <p:spPr>
          <a:xfrm>
            <a:off x="5922195" y="2049439"/>
            <a:ext cx="2163521" cy="681794"/>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zh-CN" altLang="en-US" sz="1600" smtClean="0"/>
              <a:t>预先设定不同业绩完成情况下对应的激励杠杆，实现奖金与业绩的链接</a:t>
            </a:r>
          </a:p>
        </p:txBody>
      </p:sp>
      <p:sp>
        <p:nvSpPr>
          <p:cNvPr id="29" name="Rectangle 3"/>
          <p:cNvSpPr txBox="1">
            <a:spLocks noChangeArrowheads="1"/>
          </p:cNvSpPr>
          <p:nvPr/>
        </p:nvSpPr>
        <p:spPr>
          <a:xfrm>
            <a:off x="457199" y="2893957"/>
            <a:ext cx="8229601" cy="553952"/>
          </a:xfrm>
          <a:prstGeom prst="rect">
            <a:avLst/>
          </a:prstGeom>
          <a:solidFill>
            <a:schemeClr val="accent3">
              <a:lumMod val="20000"/>
              <a:lumOff val="80000"/>
            </a:schemeClr>
          </a:solidFill>
        </p:spPr>
        <p:txBody>
          <a:bodyPr vert="horz" lIns="0" tIns="0" rIns="0" bIns="0" rtlCol="0" anchor="ctr">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4625" lvl="1" indent="-174625">
              <a:buClr>
                <a:schemeClr val="accent4"/>
              </a:buClr>
              <a:buSzPct val="60000"/>
              <a:buFont typeface="Wingdings" pitchFamily="2" charset="2"/>
              <a:buChar char="l"/>
            </a:pPr>
            <a:r>
              <a:rPr lang="zh-CN" altLang="en-US" smtClean="0"/>
              <a:t>目标奖金制可以用来确定个人薪酬水平，也可以用来确定一个特定群体（如高管团队、部门等）的奖金总额，其模式较为简单直接，并且可与综合业绩结果（不仅仅是财务</a:t>
            </a:r>
            <a:r>
              <a:rPr lang="en-US" altLang="zh-CN" smtClean="0"/>
              <a:t>/</a:t>
            </a:r>
            <a:r>
              <a:rPr lang="zh-CN" altLang="en-US" smtClean="0"/>
              <a:t>量化指标）相链接</a:t>
            </a:r>
            <a:endParaRPr lang="en-US" altLang="zh-CN" smtClean="0"/>
          </a:p>
        </p:txBody>
      </p:sp>
    </p:spTree>
    <p:extLst>
      <p:ext uri="{BB962C8B-B14F-4D97-AF65-F5344CB8AC3E}">
        <p14:creationId xmlns:p14="http://schemas.microsoft.com/office/powerpoint/2010/main" val="2680470474"/>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短期激励</a:t>
            </a:r>
            <a:r>
              <a:rPr lang="en-US" altLang="zh-CN" smtClean="0"/>
              <a:t>——</a:t>
            </a:r>
            <a:r>
              <a:rPr lang="zh-CN" altLang="en-US" smtClean="0"/>
              <a:t>目标奖金制</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38</a:t>
            </a:fld>
            <a:endParaRPr lang="en-US"/>
          </a:p>
        </p:txBody>
      </p:sp>
      <p:sp>
        <p:nvSpPr>
          <p:cNvPr id="5" name="Text Placeholder 4"/>
          <p:cNvSpPr>
            <a:spLocks noGrp="1"/>
          </p:cNvSpPr>
          <p:nvPr>
            <p:ph type="body" sz="quarter" idx="13"/>
          </p:nvPr>
        </p:nvSpPr>
        <p:spPr/>
        <p:txBody>
          <a:bodyPr/>
          <a:lstStyle/>
          <a:p>
            <a:r>
              <a:rPr lang="zh-CN" altLang="en-US"/>
              <a:t>模式示例（以高管奖金池为例</a:t>
            </a:r>
            <a:r>
              <a:rPr lang="zh-CN" altLang="en-US" smtClean="0"/>
              <a:t>）</a:t>
            </a:r>
            <a:endParaRPr lang="zh-CN" altLang="en-US"/>
          </a:p>
        </p:txBody>
      </p:sp>
      <p:sp>
        <p:nvSpPr>
          <p:cNvPr id="7" name="Rectangle 3"/>
          <p:cNvSpPr txBox="1">
            <a:spLocks noChangeArrowheads="1"/>
          </p:cNvSpPr>
          <p:nvPr/>
        </p:nvSpPr>
        <p:spPr>
          <a:xfrm>
            <a:off x="639763" y="1258784"/>
            <a:ext cx="8372475" cy="631825"/>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zh-CN" altLang="en-US" sz="1600" smtClean="0"/>
              <a:t>某公司采用目标奖金值确定高管奖金总量，具体如下：</a:t>
            </a:r>
          </a:p>
        </p:txBody>
      </p:sp>
      <p:graphicFrame>
        <p:nvGraphicFramePr>
          <p:cNvPr id="8" name="Group 48"/>
          <p:cNvGraphicFramePr>
            <a:graphicFrameLocks noGrp="1"/>
          </p:cNvGraphicFramePr>
          <p:nvPr>
            <p:extLst/>
          </p:nvPr>
        </p:nvGraphicFramePr>
        <p:xfrm>
          <a:off x="639763" y="1682938"/>
          <a:ext cx="2925762" cy="2133600"/>
        </p:xfrm>
        <a:graphic>
          <a:graphicData uri="http://schemas.openxmlformats.org/drawingml/2006/table">
            <a:tbl>
              <a:tblPr/>
              <a:tblGrid>
                <a:gridCol w="1379537"/>
                <a:gridCol w="1546225"/>
              </a:tblGrid>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高管</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目标奖金</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CEO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1,000,000</a:t>
                      </a:r>
                      <a:endPar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CFO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800,000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COO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800,000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VP1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750,000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VP2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750,000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73038">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汇总</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4,100,000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9" name="AutoShape 49"/>
          <p:cNvSpPr>
            <a:spLocks noChangeArrowheads="1"/>
          </p:cNvSpPr>
          <p:nvPr/>
        </p:nvSpPr>
        <p:spPr bwMode="auto">
          <a:xfrm>
            <a:off x="3970151" y="2559798"/>
            <a:ext cx="1279525" cy="606425"/>
          </a:xfrm>
          <a:custGeom>
            <a:gdLst>
              <a:gd name="T0" fmla="*/ 959644 w 21600"/>
              <a:gd name="T1" fmla="*/ 0 h 21600"/>
              <a:gd name="T2" fmla="*/ 0 w 21600"/>
              <a:gd name="T3" fmla="*/ 303213 h 21600"/>
              <a:gd name="T4" fmla="*/ 959644 w 21600"/>
              <a:gd name="T5" fmla="*/ 606425 h 21600"/>
              <a:gd name="T6" fmla="*/ 1279525 w 21600"/>
              <a:gd name="T7" fmla="*/ 303213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lgn="ctr">
            <a:no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Text Box 51"/>
          <p:cNvSpPr txBox="1">
            <a:spLocks noChangeArrowheads="1"/>
          </p:cNvSpPr>
          <p:nvPr/>
        </p:nvSpPr>
        <p:spPr bwMode="auto">
          <a:xfrm>
            <a:off x="6126163" y="1601508"/>
            <a:ext cx="1371600" cy="339725"/>
          </a:xfrm>
          <a:prstGeom prst="rect">
            <a:avLst/>
          </a:prstGeom>
          <a:solidFill>
            <a:schemeClr val="accent1"/>
          </a:solidFill>
          <a:ln>
            <a:noFill/>
          </a:ln>
          <a:effectLs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zh-CN" altLang="en-US" b="1">
                <a:solidFill>
                  <a:schemeClr val="bg1"/>
                </a:solidFill>
                <a:latin typeface="微软雅黑" panose="020b0503020204020204" pitchFamily="34" charset="-122"/>
                <a:ea typeface="微软雅黑" panose="020b0503020204020204" pitchFamily="34" charset="-122"/>
              </a:rPr>
              <a:t>目标奖金池</a:t>
            </a:r>
          </a:p>
        </p:txBody>
      </p:sp>
      <p:grpSp>
        <p:nvGrpSpPr>
          <p:cNvPr id="11" name="Group 53"/>
          <p:cNvGrpSpPr/>
          <p:nvPr/>
        </p:nvGrpSpPr>
        <p:grpSpPr>
          <a:xfrm>
            <a:off x="5811838" y="1795278"/>
            <a:ext cx="1916112" cy="2001837"/>
            <a:chOff x="3488" y="1385"/>
            <a:chExt cx="1207" cy="1261"/>
          </a:xfrm>
          <a:solidFill>
            <a:schemeClr val="accent3"/>
          </a:solidFill>
        </p:grpSpPr>
        <p:graphicFrame>
          <p:nvGraphicFramePr>
            <p:cNvPr id="21" name="Object 50"/>
            <p:cNvGraphicFramePr>
              <a:graphicFrameLocks noChangeAspect="1"/>
            </p:cNvGraphicFramePr>
            <p:nvPr>
              <p:extLst/>
            </p:nvPr>
          </p:nvGraphicFramePr>
          <p:xfrm>
            <a:off x="3488" y="1385"/>
            <a:ext cx="1207" cy="1261"/>
          </p:xfrm>
          <a:graphic>
            <a:graphicData uri="http://schemas.openxmlformats.org/drawingml/2006/chart">
              <c:chart xmlns:c="http://schemas.openxmlformats.org/drawingml/2006/chart" r:id="rId2"/>
            </a:graphicData>
          </a:graphic>
        </p:graphicFrame>
        <p:sp>
          <p:nvSpPr>
            <p:cNvPr id="13" name="Text Box 52"/>
            <p:cNvSpPr txBox="1">
              <a:spLocks noChangeArrowheads="1"/>
            </p:cNvSpPr>
            <p:nvPr/>
          </p:nvSpPr>
          <p:spPr bwMode="auto">
            <a:xfrm>
              <a:off x="3686" y="1987"/>
              <a:ext cx="864" cy="214"/>
            </a:xfrm>
            <a:prstGeom prst="rect">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en-US" altLang="zh-CN">
                  <a:solidFill>
                    <a:schemeClr val="bg1"/>
                  </a:solidFill>
                  <a:ea typeface="宋体" panose="02010600030101010101" pitchFamily="2" charset="-122"/>
                </a:rPr>
                <a:t>4,100,000</a:t>
              </a:r>
              <a:endParaRPr lang="zh-CN" altLang="en-US">
                <a:solidFill>
                  <a:schemeClr val="bg1"/>
                </a:solidFill>
                <a:ea typeface="宋体" panose="02010600030101010101" pitchFamily="2" charset="-122"/>
              </a:endParaRPr>
            </a:p>
          </p:txBody>
        </p:sp>
      </p:grpSp>
      <p:sp>
        <p:nvSpPr>
          <p:cNvPr id="14" name="AutoShape 54"/>
          <p:cNvSpPr>
            <a:spLocks noChangeArrowheads="1"/>
          </p:cNvSpPr>
          <p:nvPr/>
        </p:nvSpPr>
        <p:spPr bwMode="auto">
          <a:xfrm>
            <a:off x="6516688" y="3721288"/>
            <a:ext cx="549275" cy="712788"/>
          </a:xfrm>
          <a:prstGeom prst="downArrow">
            <a:avLst>
              <a:gd name="adj1" fmla="val 50000"/>
              <a:gd name="adj2" fmla="val 32442"/>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9525" algn="ctr">
            <a:noFill/>
            <a:miter lim="800000"/>
          </a:ln>
          <a:effectLs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endParaRPr lang="zh-CN" altLang="en-US"/>
          </a:p>
        </p:txBody>
      </p:sp>
      <p:sp>
        <p:nvSpPr>
          <p:cNvPr id="15" name="AutoShape 55"/>
          <p:cNvSpPr>
            <a:spLocks noChangeArrowheads="1"/>
          </p:cNvSpPr>
          <p:nvPr/>
        </p:nvSpPr>
        <p:spPr bwMode="auto">
          <a:xfrm rot="10800000">
            <a:off x="3896823" y="4982183"/>
            <a:ext cx="1279525" cy="606425"/>
          </a:xfrm>
          <a:custGeom>
            <a:gdLst>
              <a:gd name="T0" fmla="*/ 959644 w 21600"/>
              <a:gd name="T1" fmla="*/ 0 h 21600"/>
              <a:gd name="T2" fmla="*/ 0 w 21600"/>
              <a:gd name="T3" fmla="*/ 303213 h 21600"/>
              <a:gd name="T4" fmla="*/ 959644 w 21600"/>
              <a:gd name="T5" fmla="*/ 606425 h 21600"/>
              <a:gd name="T6" fmla="*/ 1279525 w 21600"/>
              <a:gd name="T7" fmla="*/ 303213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C000"/>
          </a:solidFill>
          <a:ln w="9525" algn="ctr">
            <a:no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aphicFrame>
        <p:nvGraphicFramePr>
          <p:cNvPr id="16" name="Group 93"/>
          <p:cNvGraphicFramePr>
            <a:graphicFrameLocks noGrp="1"/>
          </p:cNvGraphicFramePr>
          <p:nvPr>
            <p:extLst/>
          </p:nvPr>
        </p:nvGraphicFramePr>
        <p:xfrm>
          <a:off x="5486400" y="4514475"/>
          <a:ext cx="2651125" cy="1524000"/>
        </p:xfrm>
        <a:graphic>
          <a:graphicData uri="http://schemas.openxmlformats.org/drawingml/2006/table">
            <a:tbl>
              <a:tblPr/>
              <a:tblGrid>
                <a:gridCol w="1379538"/>
                <a:gridCol w="1271587"/>
              </a:tblGrid>
              <a:tr h="23495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公司绩效得分</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公司激励杠杆</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solid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121-140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101-120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EDEDE"/>
                    </a:solid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EDEDE"/>
                    </a:solid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81-100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0.9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510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&lt;80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7" name="Text Box 89"/>
          <p:cNvSpPr txBox="1">
            <a:spLocks noChangeArrowheads="1"/>
          </p:cNvSpPr>
          <p:nvPr/>
        </p:nvSpPr>
        <p:spPr bwMode="auto">
          <a:xfrm>
            <a:off x="1324629" y="4076514"/>
            <a:ext cx="1371600" cy="339725"/>
          </a:xfrm>
          <a:prstGeom prst="rect">
            <a:avLst/>
          </a:prstGeom>
          <a:solidFill>
            <a:schemeClr val="accent2"/>
          </a:solidFill>
          <a:ln>
            <a:noFill/>
          </a:ln>
          <a:effectLs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zh-CN" altLang="en-US" b="1">
                <a:solidFill>
                  <a:schemeClr val="bg1"/>
                </a:solidFill>
                <a:latin typeface="微软雅黑" panose="020b0503020204020204" pitchFamily="34" charset="-122"/>
                <a:ea typeface="微软雅黑" panose="020b0503020204020204" pitchFamily="34" charset="-122"/>
              </a:rPr>
              <a:t>实际奖金池</a:t>
            </a:r>
          </a:p>
        </p:txBody>
      </p:sp>
      <p:grpSp>
        <p:nvGrpSpPr>
          <p:cNvPr id="18" name="Group 90"/>
          <p:cNvGrpSpPr/>
          <p:nvPr/>
        </p:nvGrpSpPr>
        <p:grpSpPr>
          <a:xfrm>
            <a:off x="1043781" y="4293208"/>
            <a:ext cx="1916113" cy="2001837"/>
            <a:chOff x="3488" y="1385"/>
            <a:chExt cx="1207" cy="1261"/>
          </a:xfrm>
        </p:grpSpPr>
        <p:graphicFrame>
          <p:nvGraphicFramePr>
            <p:cNvPr id="22" name="Object 91"/>
            <p:cNvGraphicFramePr>
              <a:graphicFrameLocks noChangeAspect="1"/>
            </p:cNvGraphicFramePr>
            <p:nvPr>
              <p:extLst/>
            </p:nvPr>
          </p:nvGraphicFramePr>
          <p:xfrm>
            <a:off x="3488" y="1385"/>
            <a:ext cx="1207" cy="1261"/>
          </p:xfrm>
          <a:graphic>
            <a:graphicData uri="http://schemas.openxmlformats.org/drawingml/2006/chart">
              <c:chart xmlns:c="http://schemas.openxmlformats.org/drawingml/2006/chart" r:id="rId3"/>
            </a:graphicData>
          </a:graphic>
        </p:graphicFrame>
        <p:sp>
          <p:nvSpPr>
            <p:cNvPr id="20" name="Text Box 92"/>
            <p:cNvSpPr txBox="1">
              <a:spLocks noChangeArrowheads="1"/>
            </p:cNvSpPr>
            <p:nvPr/>
          </p:nvSpPr>
          <p:spPr bwMode="auto">
            <a:xfrm>
              <a:off x="3686" y="1987"/>
              <a:ext cx="864" cy="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en-US" altLang="zh-CN">
                  <a:solidFill>
                    <a:schemeClr val="bg1"/>
                  </a:solidFill>
                  <a:ea typeface="宋体" panose="02010600030101010101" pitchFamily="2" charset="-122"/>
                </a:rPr>
                <a:t>4,510,000</a:t>
              </a:r>
              <a:endParaRPr lang="zh-CN" altLang="en-US">
                <a:solidFill>
                  <a:schemeClr val="bg1"/>
                </a:solidFill>
                <a:ea typeface="宋体" panose="02010600030101010101" pitchFamily="2" charset="-122"/>
              </a:endParaRPr>
            </a:p>
          </p:txBody>
        </p:sp>
      </p:grpSp>
    </p:spTree>
    <p:extLst>
      <p:ext uri="{BB962C8B-B14F-4D97-AF65-F5344CB8AC3E}">
        <p14:creationId xmlns:p14="http://schemas.microsoft.com/office/powerpoint/2010/main" val="2115765400"/>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短期激励</a:t>
            </a:r>
            <a:r>
              <a:rPr lang="en-US" altLang="zh-CN" smtClean="0"/>
              <a:t>——</a:t>
            </a:r>
            <a:r>
              <a:rPr lang="zh-CN" altLang="en-US" smtClean="0"/>
              <a:t>计提分享制</a:t>
            </a:r>
            <a:endParaRPr lang="zh-CN" altLang="en-US"/>
          </a:p>
        </p:txBody>
      </p:sp>
      <p:sp>
        <p:nvSpPr>
          <p:cNvPr id="3" name="页脚占位符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灯片编号占位符 3"/>
          <p:cNvSpPr>
            <a:spLocks noGrp="1"/>
          </p:cNvSpPr>
          <p:nvPr>
            <p:ph type="sldNum" sz="quarter" idx="12"/>
          </p:nvPr>
        </p:nvSpPr>
        <p:spPr/>
        <p:txBody>
          <a:bodyPr/>
          <a:lstStyle/>
          <a:p>
            <a:fld id="{2083E393-C0BF-4ED8-8545-7E4C90AFF831}" type="slidenum">
              <a:rPr lang="en-US" smtClean="0"/>
              <a:t>39</a:t>
            </a:fld>
            <a:endParaRPr lang="en-US"/>
          </a:p>
        </p:txBody>
      </p:sp>
      <p:sp>
        <p:nvSpPr>
          <p:cNvPr id="5" name="文本占位符 4"/>
          <p:cNvSpPr>
            <a:spLocks noGrp="1"/>
          </p:cNvSpPr>
          <p:nvPr>
            <p:ph type="body" sz="quarter" idx="13"/>
          </p:nvPr>
        </p:nvSpPr>
        <p:spPr/>
        <p:txBody>
          <a:bodyPr/>
          <a:lstStyle/>
          <a:p>
            <a:r>
              <a:rPr lang="zh-CN" altLang="en-US"/>
              <a:t>典型模式简介</a:t>
            </a:r>
          </a:p>
        </p:txBody>
      </p:sp>
      <p:sp>
        <p:nvSpPr>
          <p:cNvPr id="8" name="Rectangle 3"/>
          <p:cNvSpPr txBox="1">
            <a:spLocks noChangeArrowheads="1"/>
          </p:cNvSpPr>
          <p:nvPr/>
        </p:nvSpPr>
        <p:spPr>
          <a:xfrm>
            <a:off x="3429717" y="1776139"/>
            <a:ext cx="1804577" cy="635089"/>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zh-CN" altLang="en-US" smtClean="0"/>
              <a:t>即奖金池是基于哪一个或几个财务指标</a:t>
            </a:r>
          </a:p>
        </p:txBody>
      </p:sp>
      <p:sp>
        <p:nvSpPr>
          <p:cNvPr id="9" name="AutoShape 4"/>
          <p:cNvSpPr>
            <a:spLocks noChangeArrowheads="1"/>
          </p:cNvSpPr>
          <p:nvPr/>
        </p:nvSpPr>
        <p:spPr bwMode="auto">
          <a:xfrm>
            <a:off x="1211569" y="1165486"/>
            <a:ext cx="1736725" cy="468000"/>
          </a:xfrm>
          <a:prstGeom prst="flowChartAlternateProcess">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r>
              <a:rPr lang="zh-CN" altLang="en-US" sz="1400" smtClean="0">
                <a:solidFill>
                  <a:schemeClr val="bg1"/>
                </a:solidFill>
                <a:latin typeface="微软雅黑" panose="020b0503020204020204" pitchFamily="34" charset="-122"/>
                <a:ea typeface="微软雅黑" panose="020b0503020204020204" pitchFamily="34" charset="-122"/>
              </a:rPr>
              <a:t>实际奖金</a:t>
            </a:r>
            <a:endParaRPr lang="zh-CN" altLang="en-US" sz="1400">
              <a:solidFill>
                <a:schemeClr val="bg1"/>
              </a:solidFill>
              <a:latin typeface="微软雅黑" panose="020b0503020204020204" pitchFamily="34" charset="-122"/>
              <a:ea typeface="微软雅黑" panose="020b0503020204020204" pitchFamily="34" charset="-122"/>
            </a:endParaRPr>
          </a:p>
        </p:txBody>
      </p:sp>
      <p:sp>
        <p:nvSpPr>
          <p:cNvPr id="10" name="Text Box 5"/>
          <p:cNvSpPr txBox="1">
            <a:spLocks noChangeArrowheads="1"/>
          </p:cNvSpPr>
          <p:nvPr/>
        </p:nvSpPr>
        <p:spPr bwMode="auto">
          <a:xfrm>
            <a:off x="3040369" y="1220233"/>
            <a:ext cx="1554163"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algn="l" eaLnBrk="1" hangingPunct="1">
              <a:spcBef>
                <a:spcPct val="50000"/>
              </a:spcBef>
            </a:pPr>
            <a:r>
              <a:rPr lang="en-US" altLang="zh-CN" b="1">
                <a:ea typeface="宋体" panose="02010600030101010101" pitchFamily="2" charset="-122"/>
              </a:rPr>
              <a:t>=</a:t>
            </a:r>
          </a:p>
        </p:txBody>
      </p:sp>
      <p:sp>
        <p:nvSpPr>
          <p:cNvPr id="11" name="AutoShape 6"/>
          <p:cNvSpPr>
            <a:spLocks noChangeArrowheads="1"/>
          </p:cNvSpPr>
          <p:nvPr/>
        </p:nvSpPr>
        <p:spPr bwMode="auto">
          <a:xfrm>
            <a:off x="3497569" y="1165486"/>
            <a:ext cx="1736725" cy="468000"/>
          </a:xfrm>
          <a:prstGeom prst="flowChartAlternateProcess">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r>
              <a:rPr lang="zh-CN" altLang="en-US" sz="1400">
                <a:solidFill>
                  <a:schemeClr val="bg1"/>
                </a:solidFill>
                <a:latin typeface="微软雅黑" panose="020b0503020204020204" pitchFamily="34" charset="-122"/>
                <a:ea typeface="微软雅黑" panose="020b0503020204020204" pitchFamily="34" charset="-122"/>
              </a:rPr>
              <a:t>挂钩指标</a:t>
            </a:r>
          </a:p>
          <a:p>
            <a:pPr eaLnBrk="1" hangingPunct="1"/>
            <a:r>
              <a:rPr lang="zh-CN" altLang="en-US" sz="1400">
                <a:solidFill>
                  <a:schemeClr val="bg1"/>
                </a:solidFill>
                <a:latin typeface="微软雅黑" panose="020b0503020204020204" pitchFamily="34" charset="-122"/>
                <a:ea typeface="微软雅黑" panose="020b0503020204020204" pitchFamily="34" charset="-122"/>
              </a:rPr>
              <a:t>（如超额净利润）</a:t>
            </a:r>
          </a:p>
        </p:txBody>
      </p:sp>
      <p:sp>
        <p:nvSpPr>
          <p:cNvPr id="12" name="Text Box 7"/>
          <p:cNvSpPr txBox="1">
            <a:spLocks noChangeArrowheads="1"/>
          </p:cNvSpPr>
          <p:nvPr/>
        </p:nvSpPr>
        <p:spPr bwMode="auto">
          <a:xfrm>
            <a:off x="5508932" y="1190735"/>
            <a:ext cx="1554162"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algn="l" eaLnBrk="1" hangingPunct="1">
              <a:spcBef>
                <a:spcPct val="50000"/>
              </a:spcBef>
            </a:pPr>
            <a:r>
              <a:rPr lang="en-US" altLang="zh-CN" b="1">
                <a:ea typeface="宋体" panose="02010600030101010101" pitchFamily="2" charset="-122"/>
              </a:rPr>
              <a:t>×</a:t>
            </a:r>
          </a:p>
        </p:txBody>
      </p:sp>
      <p:sp>
        <p:nvSpPr>
          <p:cNvPr id="13" name="AutoShape 8"/>
          <p:cNvSpPr>
            <a:spLocks noChangeArrowheads="1"/>
          </p:cNvSpPr>
          <p:nvPr/>
        </p:nvSpPr>
        <p:spPr bwMode="auto">
          <a:xfrm>
            <a:off x="6150282" y="1165486"/>
            <a:ext cx="1736725" cy="468000"/>
          </a:xfrm>
          <a:prstGeom prst="flowChartAlternateProcess">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r>
              <a:rPr lang="zh-CN" altLang="en-US" sz="1400">
                <a:solidFill>
                  <a:schemeClr val="bg1"/>
                </a:solidFill>
                <a:latin typeface="微软雅黑" panose="020b0503020204020204" pitchFamily="34" charset="-122"/>
                <a:ea typeface="微软雅黑" panose="020b0503020204020204" pitchFamily="34" charset="-122"/>
              </a:rPr>
              <a:t>分享比例</a:t>
            </a:r>
          </a:p>
          <a:p>
            <a:pPr eaLnBrk="1" hangingPunct="1"/>
            <a:r>
              <a:rPr lang="zh-CN" altLang="en-US" sz="1400">
                <a:solidFill>
                  <a:schemeClr val="bg1"/>
                </a:solidFill>
                <a:latin typeface="微软雅黑" panose="020b0503020204020204" pitchFamily="34" charset="-122"/>
                <a:ea typeface="微软雅黑" panose="020b0503020204020204" pitchFamily="34" charset="-122"/>
              </a:rPr>
              <a:t>（如</a:t>
            </a:r>
            <a:r>
              <a:rPr lang="en-US" altLang="zh-CN" sz="1400">
                <a:solidFill>
                  <a:schemeClr val="bg1"/>
                </a:solidFill>
                <a:latin typeface="微软雅黑" panose="020b0503020204020204" pitchFamily="34" charset="-122"/>
                <a:ea typeface="微软雅黑" panose="020b0503020204020204" pitchFamily="34" charset="-122"/>
              </a:rPr>
              <a:t>a%</a:t>
            </a:r>
            <a:r>
              <a:rPr lang="zh-CN" altLang="en-US" sz="1400">
                <a:solidFill>
                  <a:schemeClr val="bg1"/>
                </a:solidFill>
                <a:latin typeface="微软雅黑" panose="020b0503020204020204" pitchFamily="34" charset="-122"/>
                <a:ea typeface="微软雅黑" panose="020b0503020204020204" pitchFamily="34" charset="-122"/>
              </a:rPr>
              <a:t>）</a:t>
            </a:r>
          </a:p>
        </p:txBody>
      </p:sp>
      <p:sp>
        <p:nvSpPr>
          <p:cNvPr id="14" name="Rectangle 13"/>
          <p:cNvSpPr/>
          <p:nvPr/>
        </p:nvSpPr>
        <p:spPr>
          <a:xfrm>
            <a:off x="1076481" y="3499318"/>
            <a:ext cx="2353236" cy="341068"/>
          </a:xfrm>
          <a:prstGeom prst="rect">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t>最</a:t>
            </a:r>
            <a:r>
              <a:rPr lang="zh-CN" altLang="en-US" sz="1400" b="1"/>
              <a:t>关注的财务因素</a:t>
            </a:r>
          </a:p>
        </p:txBody>
      </p:sp>
      <p:sp>
        <p:nvSpPr>
          <p:cNvPr id="15" name="Rectangle 14"/>
          <p:cNvSpPr/>
          <p:nvPr/>
        </p:nvSpPr>
        <p:spPr>
          <a:xfrm>
            <a:off x="1076481" y="3889044"/>
            <a:ext cx="2353236" cy="341068"/>
          </a:xfrm>
          <a:prstGeom prst="rect">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t>战略分析的关键成功因素</a:t>
            </a:r>
          </a:p>
        </p:txBody>
      </p:sp>
      <p:sp>
        <p:nvSpPr>
          <p:cNvPr id="16" name="Rectangle 15"/>
          <p:cNvSpPr/>
          <p:nvPr/>
        </p:nvSpPr>
        <p:spPr>
          <a:xfrm>
            <a:off x="1076481" y="4278769"/>
            <a:ext cx="2353236" cy="341068"/>
          </a:xfrm>
          <a:prstGeom prst="rect">
            <a:avLst/>
          </a:prstGeom>
          <a:solidFill>
            <a:srgbClr val="00A0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t>超越竞争对手的关键因素</a:t>
            </a:r>
          </a:p>
        </p:txBody>
      </p:sp>
      <p:sp>
        <p:nvSpPr>
          <p:cNvPr id="17" name="Right Arrow 17"/>
          <p:cNvSpPr/>
          <p:nvPr/>
        </p:nvSpPr>
        <p:spPr>
          <a:xfrm>
            <a:off x="3582006" y="3676463"/>
            <a:ext cx="399085" cy="743387"/>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ounded Rectangle 18"/>
          <p:cNvSpPr/>
          <p:nvPr/>
        </p:nvSpPr>
        <p:spPr>
          <a:xfrm>
            <a:off x="4014317" y="3707089"/>
            <a:ext cx="1219977" cy="62749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提取</a:t>
            </a:r>
            <a:r>
              <a:rPr lang="en-US" altLang="zh-CN" sz="1600" b="1" smtClean="0"/>
              <a:t>/</a:t>
            </a:r>
            <a:r>
              <a:rPr lang="zh-CN" altLang="en-US" sz="1600" b="1" smtClean="0"/>
              <a:t>门槛</a:t>
            </a:r>
            <a:r>
              <a:rPr lang="zh-CN" altLang="en-US" sz="1600" b="1"/>
              <a:t>指标</a:t>
            </a:r>
          </a:p>
        </p:txBody>
      </p:sp>
      <p:sp>
        <p:nvSpPr>
          <p:cNvPr id="19" name="Rectangle 11"/>
          <p:cNvSpPr>
            <a:spLocks noChangeArrowheads="1"/>
          </p:cNvSpPr>
          <p:nvPr/>
        </p:nvSpPr>
        <p:spPr bwMode="auto">
          <a:xfrm>
            <a:off x="5386583" y="3456731"/>
            <a:ext cx="3483461" cy="1235913"/>
          </a:xfrm>
          <a:prstGeom prst="rect">
            <a:avLst/>
          </a:prstGeom>
          <a:noFill/>
          <a:ln w="9525"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marL="88900" indent="-88900" algn="l" defTabSz="914400" rtl="0" eaLnBrk="1" latinLnBrk="0" hangingPunct="1">
              <a:spcBef>
                <a:spcPct val="20000"/>
              </a:spcBef>
              <a:spcAft>
                <a:spcPts val="600"/>
              </a:spcAft>
              <a:buClr>
                <a:srgbClr val="E65032"/>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1pPr>
            <a:lvl2pPr marL="457200" indent="-227013" algn="l" defTabSz="914400" rtl="0" eaLnBrk="1" latinLnBrk="0" hangingPunct="1">
              <a:spcBef>
                <a:spcPct val="10000"/>
              </a:spcBef>
              <a:spcAft>
                <a:spcPts val="600"/>
              </a:spcAft>
              <a:buClr>
                <a:srgbClr val="989898"/>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2pPr>
            <a:lvl3pPr marL="776288" indent="-317500" algn="l" defTabSz="914400" rtl="0" eaLnBrk="1" latinLnBrk="0" hangingPunct="1">
              <a:spcBef>
                <a:spcPct val="10000"/>
              </a:spcBef>
              <a:spcAft>
                <a:spcPts val="600"/>
              </a:spcAft>
              <a:buClr>
                <a:srgbClr val="E65032"/>
              </a:buClr>
              <a:buSzPct val="90000"/>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3pPr>
            <a:lvl4pPr marL="1417638" indent="-274638" algn="l" defTabSz="914400" rtl="0" eaLnBrk="1" latinLnBrk="0" hangingPunct="1">
              <a:spcBef>
                <a:spcPct val="20000"/>
              </a:spcBef>
              <a:buClr>
                <a:srgbClr val="999999"/>
              </a:buClr>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4pPr>
            <a:lvl5pPr marL="2511425" indent="-979488" algn="l" defTabSz="914400" rtl="0" eaLnBrk="1" latinLnBrk="0" hangingPunct="1">
              <a:spcBef>
                <a:spcPct val="20000"/>
              </a:spcBef>
              <a:defRPr sz="1400" kern="1200">
                <a:solidFill>
                  <a:srgbClr val="000000"/>
                </a:solidFill>
                <a:latin typeface="楷体_GB2312" panose="02010609030101010101" pitchFamily="49" charset="-122"/>
                <a:ea typeface="楷体_GB2312" panose="02010609030101010101" pitchFamily="49" charset="-122"/>
                <a:cs typeface="Arial" pitchFamily="34" charset="0"/>
              </a:defRPr>
            </a:lvl5pPr>
            <a:lvl6pPr marL="29686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6pPr>
            <a:lvl7pPr marL="34258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7pPr>
            <a:lvl8pPr marL="38830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8pPr>
            <a:lvl9pPr marL="43402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a:spcBef>
                <a:spcPts val="600"/>
              </a:spcBef>
              <a:spcAft>
                <a:spcPct val="0"/>
              </a:spcAft>
              <a:buClrTx/>
              <a:buSzTx/>
              <a:buFontTx/>
              <a:buChar char="•"/>
            </a:pPr>
            <a:r>
              <a:rPr lang="zh-CN" altLang="en-US" b="1">
                <a:solidFill>
                  <a:schemeClr val="tx1"/>
                </a:solidFill>
                <a:latin typeface="微软雅黑" panose="020b0503020204020204" pitchFamily="34" charset="-122"/>
                <a:ea typeface="微软雅黑" panose="020b0503020204020204" pitchFamily="34" charset="-122"/>
              </a:rPr>
              <a:t>门槛指标</a:t>
            </a:r>
            <a:r>
              <a:rPr lang="zh-CN" altLang="en-US">
                <a:solidFill>
                  <a:schemeClr val="tx1"/>
                </a:solidFill>
                <a:latin typeface="微软雅黑" panose="020b0503020204020204" pitchFamily="34" charset="-122"/>
                <a:ea typeface="微软雅黑" panose="020b0503020204020204" pitchFamily="34" charset="-122"/>
              </a:rPr>
              <a:t>：一般</a:t>
            </a:r>
            <a:r>
              <a:rPr lang="zh-CN" altLang="en-US" smtClean="0">
                <a:solidFill>
                  <a:schemeClr val="tx1"/>
                </a:solidFill>
                <a:latin typeface="微软雅黑" panose="020b0503020204020204" pitchFamily="34" charset="-122"/>
                <a:ea typeface="微软雅黑" panose="020b0503020204020204" pitchFamily="34" charset="-122"/>
              </a:rPr>
              <a:t>为最</a:t>
            </a:r>
            <a:r>
              <a:rPr lang="zh-CN" altLang="en-US">
                <a:solidFill>
                  <a:schemeClr val="tx1"/>
                </a:solidFill>
                <a:latin typeface="微软雅黑" panose="020b0503020204020204" pitchFamily="34" charset="-122"/>
                <a:ea typeface="微软雅黑" panose="020b0503020204020204" pitchFamily="34" charset="-122"/>
              </a:rPr>
              <a:t>关键的效益类指标</a:t>
            </a:r>
            <a:r>
              <a:rPr lang="zh-CN" altLang="en-US" smtClean="0">
                <a:solidFill>
                  <a:schemeClr val="tx1"/>
                </a:solidFill>
                <a:latin typeface="微软雅黑" panose="020b0503020204020204" pitchFamily="34" charset="-122"/>
                <a:ea typeface="微软雅黑" panose="020b0503020204020204" pitchFamily="34" charset="-122"/>
              </a:rPr>
              <a:t>，</a:t>
            </a:r>
            <a:r>
              <a:rPr lang="zh-CN" altLang="en-US">
                <a:solidFill>
                  <a:schemeClr val="tx1"/>
                </a:solidFill>
                <a:latin typeface="微软雅黑" panose="020b0503020204020204" pitchFamily="34" charset="-122"/>
                <a:ea typeface="微软雅黑" panose="020b0503020204020204" pitchFamily="34" charset="-122"/>
              </a:rPr>
              <a:t>达成</a:t>
            </a:r>
            <a:r>
              <a:rPr lang="zh-CN" altLang="en-US" smtClean="0">
                <a:solidFill>
                  <a:schemeClr val="tx1"/>
                </a:solidFill>
                <a:latin typeface="微软雅黑" panose="020b0503020204020204" pitchFamily="34" charset="-122"/>
                <a:ea typeface="微软雅黑" panose="020b0503020204020204" pitchFamily="34" charset="-122"/>
              </a:rPr>
              <a:t>后方可提奖</a:t>
            </a:r>
            <a:endParaRPr lang="zh-CN" altLang="en-US">
              <a:solidFill>
                <a:schemeClr val="tx1"/>
              </a:solidFill>
              <a:latin typeface="微软雅黑" panose="020b0503020204020204" pitchFamily="34" charset="-122"/>
              <a:ea typeface="微软雅黑" panose="020b0503020204020204" pitchFamily="34" charset="-122"/>
            </a:endParaRPr>
          </a:p>
          <a:p>
            <a:pPr>
              <a:spcBef>
                <a:spcPts val="600"/>
              </a:spcBef>
              <a:spcAft>
                <a:spcPct val="0"/>
              </a:spcAft>
              <a:buClrTx/>
              <a:buSzTx/>
              <a:buFontTx/>
              <a:buChar char="•"/>
            </a:pPr>
            <a:r>
              <a:rPr lang="zh-CN" altLang="en-US" b="1">
                <a:solidFill>
                  <a:schemeClr val="tx1"/>
                </a:solidFill>
                <a:latin typeface="微软雅黑" panose="020b0503020204020204" pitchFamily="34" charset="-122"/>
                <a:ea typeface="微软雅黑" panose="020b0503020204020204" pitchFamily="34" charset="-122"/>
              </a:rPr>
              <a:t>提取指标</a:t>
            </a:r>
            <a:r>
              <a:rPr lang="zh-CN" altLang="en-US">
                <a:solidFill>
                  <a:schemeClr val="tx1"/>
                </a:solidFill>
                <a:latin typeface="微软雅黑" panose="020b0503020204020204" pitchFamily="34" charset="-122"/>
                <a:ea typeface="微软雅黑" panose="020b0503020204020204" pitchFamily="34" charset="-122"/>
              </a:rPr>
              <a:t>：一般</a:t>
            </a:r>
            <a:r>
              <a:rPr lang="zh-CN" altLang="en-US" smtClean="0">
                <a:solidFill>
                  <a:schemeClr val="tx1"/>
                </a:solidFill>
                <a:latin typeface="微软雅黑" panose="020b0503020204020204" pitchFamily="34" charset="-122"/>
                <a:ea typeface="微软雅黑" panose="020b0503020204020204" pitchFamily="34" charset="-122"/>
              </a:rPr>
              <a:t>为最</a:t>
            </a:r>
            <a:r>
              <a:rPr lang="zh-CN" altLang="en-US">
                <a:solidFill>
                  <a:schemeClr val="tx1"/>
                </a:solidFill>
                <a:latin typeface="微软雅黑" panose="020b0503020204020204" pitchFamily="34" charset="-122"/>
                <a:ea typeface="微软雅黑" panose="020b0503020204020204" pitchFamily="34" charset="-122"/>
              </a:rPr>
              <a:t>关键的绝对值类</a:t>
            </a:r>
            <a:r>
              <a:rPr lang="zh-CN" altLang="en-US" smtClean="0">
                <a:solidFill>
                  <a:schemeClr val="tx1"/>
                </a:solidFill>
                <a:latin typeface="微软雅黑" panose="020b0503020204020204" pitchFamily="34" charset="-122"/>
                <a:ea typeface="微软雅黑" panose="020b0503020204020204" pitchFamily="34" charset="-122"/>
              </a:rPr>
              <a:t>指标</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20" name="Rectangle 20"/>
          <p:cNvSpPr/>
          <p:nvPr/>
        </p:nvSpPr>
        <p:spPr>
          <a:xfrm>
            <a:off x="1076481" y="4817809"/>
            <a:ext cx="2353236" cy="42329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smtClean="0">
                <a:solidFill>
                  <a:schemeClr val="tx1"/>
                </a:solidFill>
              </a:rPr>
              <a:t>激励对象人数</a:t>
            </a:r>
            <a:endParaRPr lang="zh-CN" altLang="en-US" sz="1400" b="1">
              <a:solidFill>
                <a:schemeClr val="tx1"/>
              </a:solidFill>
            </a:endParaRPr>
          </a:p>
        </p:txBody>
      </p:sp>
      <p:sp>
        <p:nvSpPr>
          <p:cNvPr id="21" name="Rectangle 21"/>
          <p:cNvSpPr/>
          <p:nvPr/>
        </p:nvSpPr>
        <p:spPr>
          <a:xfrm>
            <a:off x="1076481" y="5289758"/>
            <a:ext cx="2353236" cy="333957"/>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solidFill>
                  <a:schemeClr val="tx1"/>
                </a:solidFill>
              </a:rPr>
              <a:t>薪酬竞争力预测分析</a:t>
            </a:r>
          </a:p>
        </p:txBody>
      </p:sp>
      <p:sp>
        <p:nvSpPr>
          <p:cNvPr id="22" name="Rectangle 22"/>
          <p:cNvSpPr/>
          <p:nvPr/>
        </p:nvSpPr>
        <p:spPr>
          <a:xfrm>
            <a:off x="1076481" y="5672374"/>
            <a:ext cx="2353236" cy="328581"/>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b="1">
                <a:solidFill>
                  <a:schemeClr val="tx1"/>
                </a:solidFill>
              </a:rPr>
              <a:t>历史薪酬及财务数据分析</a:t>
            </a:r>
          </a:p>
        </p:txBody>
      </p:sp>
      <p:sp>
        <p:nvSpPr>
          <p:cNvPr id="23" name="Right Arrow 23"/>
          <p:cNvSpPr/>
          <p:nvPr/>
        </p:nvSpPr>
        <p:spPr>
          <a:xfrm>
            <a:off x="3581619" y="5091017"/>
            <a:ext cx="399085" cy="743387"/>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Rounded Rectangle 24"/>
          <p:cNvSpPr/>
          <p:nvPr/>
        </p:nvSpPr>
        <p:spPr>
          <a:xfrm>
            <a:off x="4014317" y="5190664"/>
            <a:ext cx="1219977" cy="62749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chemeClr val="bg1"/>
                </a:solidFill>
              </a:rPr>
              <a:t>提取比例</a:t>
            </a:r>
          </a:p>
        </p:txBody>
      </p:sp>
      <p:sp>
        <p:nvSpPr>
          <p:cNvPr id="25" name="Rectangle 17"/>
          <p:cNvSpPr>
            <a:spLocks noChangeArrowheads="1"/>
          </p:cNvSpPr>
          <p:nvPr/>
        </p:nvSpPr>
        <p:spPr bwMode="auto">
          <a:xfrm>
            <a:off x="5387926" y="5029454"/>
            <a:ext cx="3470034" cy="1090971"/>
          </a:xfrm>
          <a:prstGeom prst="rect">
            <a:avLst/>
          </a:prstGeom>
          <a:noFill/>
          <a:ln w="9525"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marL="88900" indent="-88900" algn="l" defTabSz="914400" rtl="0" eaLnBrk="1" latinLnBrk="0" hangingPunct="1">
              <a:spcBef>
                <a:spcPct val="20000"/>
              </a:spcBef>
              <a:spcAft>
                <a:spcPts val="600"/>
              </a:spcAft>
              <a:buClr>
                <a:srgbClr val="E65032"/>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1pPr>
            <a:lvl2pPr marL="457200" indent="-227013" algn="l" defTabSz="914400" rtl="0" eaLnBrk="1" latinLnBrk="0" hangingPunct="1">
              <a:spcBef>
                <a:spcPct val="10000"/>
              </a:spcBef>
              <a:spcAft>
                <a:spcPts val="600"/>
              </a:spcAft>
              <a:buClr>
                <a:srgbClr val="989898"/>
              </a:buClr>
              <a:buSzPct val="60000"/>
              <a:buFont typeface="Wingdings" pitchFamily="2" charset="2"/>
              <a:buChar char="l"/>
              <a:defRPr sz="1400" kern="1200">
                <a:solidFill>
                  <a:srgbClr val="000000"/>
                </a:solidFill>
                <a:latin typeface="楷体_GB2312" panose="02010609030101010101" pitchFamily="49" charset="-122"/>
                <a:ea typeface="楷体_GB2312" panose="02010609030101010101" pitchFamily="49" charset="-122"/>
                <a:cs typeface="Arial" pitchFamily="34" charset="0"/>
              </a:defRPr>
            </a:lvl2pPr>
            <a:lvl3pPr marL="776288" indent="-317500" algn="l" defTabSz="914400" rtl="0" eaLnBrk="1" latinLnBrk="0" hangingPunct="1">
              <a:spcBef>
                <a:spcPct val="10000"/>
              </a:spcBef>
              <a:spcAft>
                <a:spcPts val="600"/>
              </a:spcAft>
              <a:buClr>
                <a:srgbClr val="E65032"/>
              </a:buClr>
              <a:buSzPct val="90000"/>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3pPr>
            <a:lvl4pPr marL="1417638" indent="-274638" algn="l" defTabSz="914400" rtl="0" eaLnBrk="1" latinLnBrk="0" hangingPunct="1">
              <a:spcBef>
                <a:spcPct val="20000"/>
              </a:spcBef>
              <a:buClr>
                <a:srgbClr val="999999"/>
              </a:buClr>
              <a:buFont typeface="Arial" pitchFamily="34" charset="0"/>
              <a:buChar char="–"/>
              <a:defRPr sz="1400" kern="1200">
                <a:solidFill>
                  <a:srgbClr val="000000"/>
                </a:solidFill>
                <a:latin typeface="楷体_GB2312" panose="02010609030101010101" pitchFamily="49" charset="-122"/>
                <a:ea typeface="楷体_GB2312" panose="02010609030101010101" pitchFamily="49" charset="-122"/>
                <a:cs typeface="Arial" pitchFamily="34" charset="0"/>
              </a:defRPr>
            </a:lvl4pPr>
            <a:lvl5pPr marL="2511425" indent="-979488" algn="l" defTabSz="914400" rtl="0" eaLnBrk="1" latinLnBrk="0" hangingPunct="1">
              <a:spcBef>
                <a:spcPct val="20000"/>
              </a:spcBef>
              <a:defRPr sz="1400" kern="1200">
                <a:solidFill>
                  <a:srgbClr val="000000"/>
                </a:solidFill>
                <a:latin typeface="楷体_GB2312" panose="02010609030101010101" pitchFamily="49" charset="-122"/>
                <a:ea typeface="楷体_GB2312" panose="02010609030101010101" pitchFamily="49" charset="-122"/>
                <a:cs typeface="Arial" pitchFamily="34" charset="0"/>
              </a:defRPr>
            </a:lvl5pPr>
            <a:lvl6pPr marL="29686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6pPr>
            <a:lvl7pPr marL="34258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7pPr>
            <a:lvl8pPr marL="38830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8pPr>
            <a:lvl9pPr marL="4340225" indent="-979488" algn="l" defTabSz="914400" rtl="0" eaLnBrk="0" fontAlgn="base" latinLnBrk="0" hangingPunct="0">
              <a:spcBef>
                <a:spcPct val="20000"/>
              </a:spcBef>
              <a:spcAft>
                <a:spcPct val="0"/>
              </a:spcAft>
              <a:defRPr sz="1400" kern="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eaLnBrk="1" hangingPunct="1">
              <a:spcBef>
                <a:spcPts val="600"/>
              </a:spcBef>
              <a:spcAft>
                <a:spcPct val="0"/>
              </a:spcAft>
              <a:buClrTx/>
              <a:buSzTx/>
              <a:buFontTx/>
              <a:buChar char="•"/>
            </a:pPr>
            <a:r>
              <a:rPr lang="zh-CN" altLang="en-US">
                <a:solidFill>
                  <a:schemeClr val="tx1"/>
                </a:solidFill>
                <a:latin typeface="微软雅黑" panose="020b0503020204020204" pitchFamily="34" charset="-122"/>
                <a:ea typeface="微软雅黑" panose="020b0503020204020204" pitchFamily="34" charset="-122"/>
              </a:rPr>
              <a:t>提取比例的确定一般需要根据历史测算和未来预测值两方面</a:t>
            </a:r>
            <a:r>
              <a:rPr lang="zh-CN" altLang="en-US" smtClean="0">
                <a:solidFill>
                  <a:schemeClr val="tx1"/>
                </a:solidFill>
                <a:latin typeface="微软雅黑" panose="020b0503020204020204" pitchFamily="34" charset="-122"/>
                <a:ea typeface="微软雅黑" panose="020b0503020204020204" pitchFamily="34" charset="-122"/>
              </a:rPr>
              <a:t>确定</a:t>
            </a:r>
            <a:endParaRPr lang="en-US" altLang="zh-CN">
              <a:solidFill>
                <a:schemeClr val="tx1"/>
              </a:solidFill>
              <a:latin typeface="微软雅黑" panose="020b0503020204020204" pitchFamily="34" charset="-122"/>
              <a:ea typeface="微软雅黑" panose="020b0503020204020204" pitchFamily="34" charset="-122"/>
            </a:endParaRPr>
          </a:p>
          <a:p>
            <a:pPr eaLnBrk="1" hangingPunct="1">
              <a:spcBef>
                <a:spcPts val="600"/>
              </a:spcBef>
              <a:spcAft>
                <a:spcPct val="0"/>
              </a:spcAft>
              <a:buClrTx/>
              <a:buSzTx/>
              <a:buFontTx/>
              <a:buChar char="•"/>
            </a:pPr>
            <a:r>
              <a:rPr lang="zh-CN" altLang="en-US" smtClean="0">
                <a:solidFill>
                  <a:schemeClr val="tx1"/>
                </a:solidFill>
                <a:latin typeface="微软雅黑" panose="020b0503020204020204" pitchFamily="34" charset="-122"/>
                <a:ea typeface="微软雅黑" panose="020b0503020204020204" pitchFamily="34" charset="-122"/>
              </a:rPr>
              <a:t>在薪酬竞争力预测中，续考虑市场涨薪率与财务增长预期间的假设关系</a:t>
            </a:r>
            <a:endParaRPr lang="zh-CN" altLang="en-US" sz="1200">
              <a:solidFill>
                <a:schemeClr val="tx1"/>
              </a:solidFill>
              <a:latin typeface="微软雅黑" panose="020b0503020204020204" pitchFamily="34" charset="-122"/>
              <a:ea typeface="微软雅黑" panose="020b0503020204020204" pitchFamily="34" charset="-122"/>
            </a:endParaRPr>
          </a:p>
        </p:txBody>
      </p:sp>
      <p:sp>
        <p:nvSpPr>
          <p:cNvPr id="26" name="矩形 25"/>
          <p:cNvSpPr/>
          <p:nvPr/>
        </p:nvSpPr>
        <p:spPr>
          <a:xfrm>
            <a:off x="464333" y="3734651"/>
            <a:ext cx="453331" cy="1815882"/>
          </a:xfrm>
          <a:prstGeom prst="rect">
            <a:avLst/>
          </a:prstGeom>
          <a:solidFill>
            <a:srgbClr val="00000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bg1"/>
                </a:solidFill>
                <a:latin typeface="微软雅黑" panose="020b0503020204020204" pitchFamily="34" charset="-122"/>
                <a:ea typeface="微软雅黑" panose="020b0503020204020204" pitchFamily="34" charset="-122"/>
              </a:rPr>
              <a:t>关键变量的确定</a:t>
            </a:r>
          </a:p>
        </p:txBody>
      </p:sp>
      <p:sp>
        <p:nvSpPr>
          <p:cNvPr id="28" name="Rectangle 3"/>
          <p:cNvSpPr txBox="1">
            <a:spLocks noChangeArrowheads="1"/>
          </p:cNvSpPr>
          <p:nvPr/>
        </p:nvSpPr>
        <p:spPr>
          <a:xfrm>
            <a:off x="5921331" y="1746983"/>
            <a:ext cx="2750350" cy="718182"/>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zh-CN" altLang="en-US" b="0" smtClean="0"/>
              <a:t>一般需要</a:t>
            </a:r>
            <a:r>
              <a:rPr lang="zh-CN" altLang="en-US" b="0"/>
              <a:t>基于</a:t>
            </a:r>
            <a:r>
              <a:rPr lang="zh-CN" altLang="en-US" b="0" smtClean="0"/>
              <a:t>目标奖金占挂钩指标预算值的情况确定，每隔一定周期需要对此比例进行审阅和修订</a:t>
            </a:r>
          </a:p>
        </p:txBody>
      </p:sp>
      <p:sp>
        <p:nvSpPr>
          <p:cNvPr id="29" name="Rectangle 3"/>
          <p:cNvSpPr txBox="1">
            <a:spLocks noChangeArrowheads="1"/>
          </p:cNvSpPr>
          <p:nvPr/>
        </p:nvSpPr>
        <p:spPr>
          <a:xfrm>
            <a:off x="457199" y="2569404"/>
            <a:ext cx="8412845" cy="765402"/>
          </a:xfrm>
          <a:prstGeom prst="rect">
            <a:avLst/>
          </a:prstGeom>
          <a:solidFill>
            <a:schemeClr val="accent3">
              <a:lumMod val="20000"/>
              <a:lumOff val="80000"/>
            </a:schemeClr>
          </a:solidFill>
        </p:spPr>
        <p:txBody>
          <a:bodyPr vert="horz" lIns="0" tIns="0" rIns="0" bIns="0" rtlCol="0" anchor="ctr">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174625" lvl="1" indent="-174625" algn="l" defTabSz="914400" rtl="0" eaLnBrk="1" latinLnBrk="0" hangingPunct="1">
              <a:spcBef>
                <a:spcPct val="0"/>
              </a:spcBef>
              <a:spcAft>
                <a:spcPts val="350"/>
              </a:spcAft>
              <a:buClr>
                <a:schemeClr val="accent4"/>
              </a:buClr>
              <a:buSzPct val="60000"/>
              <a:buFont typeface="Wingdings" pitchFamily="2" charset="2"/>
              <a:buChar char="l"/>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4625" indent="-174625">
              <a:buClr>
                <a:schemeClr val="accent4"/>
              </a:buClr>
              <a:buSzPct val="60000"/>
              <a:buFont typeface="Wingdings" pitchFamily="2" charset="2"/>
              <a:buChar char="l"/>
              <a:tabLst>
                <a:tab pos="174625"/>
              </a:tabLst>
            </a:pPr>
            <a:r>
              <a:rPr lang="zh-CN" altLang="en-US" b="0"/>
              <a:t>价值分享型的机制的激励导向非常明确，引导激励对象高度关注财务指标的达成。个别情况下，公司考虑到指标结果中的不确定性</a:t>
            </a:r>
            <a:r>
              <a:rPr lang="zh-CN" altLang="en-US" b="0" smtClean="0"/>
              <a:t>，会设置奖金封顶机制，或保留</a:t>
            </a:r>
            <a:r>
              <a:rPr lang="zh-CN" altLang="en-US" b="0"/>
              <a:t>一定的裁量封顶</a:t>
            </a:r>
            <a:r>
              <a:rPr lang="zh-CN" altLang="en-US" b="0" smtClean="0"/>
              <a:t>权，避免过度激励或者对成本造成过大影响。对于波动性较大的指标，设定分享比例存在一定难度</a:t>
            </a:r>
            <a:endParaRPr lang="zh-CN" altLang="en-US" b="0"/>
          </a:p>
        </p:txBody>
      </p:sp>
    </p:spTree>
    <p:extLst>
      <p:ext uri="{BB962C8B-B14F-4D97-AF65-F5344CB8AC3E}">
        <p14:creationId xmlns:p14="http://schemas.microsoft.com/office/powerpoint/2010/main" val="184776032"/>
      </p:ext>
    </p:ext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短期激励</a:t>
            </a:r>
            <a:r>
              <a:rPr lang="en-US" altLang="zh-CN" smtClean="0"/>
              <a:t>——</a:t>
            </a:r>
            <a:r>
              <a:rPr lang="zh-CN" altLang="en-US" smtClean="0"/>
              <a:t>计提分享制</a:t>
            </a:r>
            <a:endParaRPr lang="zh-CN" altLang="en-US"/>
          </a:p>
        </p:txBody>
      </p:sp>
      <p:sp>
        <p:nvSpPr>
          <p:cNvPr id="3" name="页脚占位符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灯片编号占位符 3"/>
          <p:cNvSpPr>
            <a:spLocks noGrp="1"/>
          </p:cNvSpPr>
          <p:nvPr>
            <p:ph type="sldNum" sz="quarter" idx="12"/>
          </p:nvPr>
        </p:nvSpPr>
        <p:spPr/>
        <p:txBody>
          <a:bodyPr/>
          <a:lstStyle/>
          <a:p>
            <a:fld id="{2083E393-C0BF-4ED8-8545-7E4C90AFF831}" type="slidenum">
              <a:rPr lang="en-US" smtClean="0"/>
              <a:t>40</a:t>
            </a:fld>
            <a:endParaRPr lang="en-US"/>
          </a:p>
        </p:txBody>
      </p:sp>
      <p:sp>
        <p:nvSpPr>
          <p:cNvPr id="5" name="文本占位符 4"/>
          <p:cNvSpPr>
            <a:spLocks noGrp="1"/>
          </p:cNvSpPr>
          <p:nvPr>
            <p:ph type="body" sz="quarter" idx="13"/>
          </p:nvPr>
        </p:nvSpPr>
        <p:spPr/>
        <p:txBody>
          <a:bodyPr/>
          <a:lstStyle/>
          <a:p>
            <a:r>
              <a:rPr lang="zh-CN" altLang="en-US" smtClean="0"/>
              <a:t>常见提奖方式</a:t>
            </a:r>
            <a:endParaRPr lang="zh-CN" altLang="en-US"/>
          </a:p>
        </p:txBody>
      </p:sp>
      <p:graphicFrame>
        <p:nvGraphicFramePr>
          <p:cNvPr id="28" name="Group 93"/>
          <p:cNvGraphicFramePr>
            <a:graphicFrameLocks noGrp="1"/>
          </p:cNvGraphicFramePr>
          <p:nvPr>
            <p:extLst>
              <p:ext uri="{D42A27DB-BD31-4B8C-83A1-F6EECF244321}">
                <p14:modId xmlns:p14="http://schemas.microsoft.com/office/powerpoint/2010/main" val="2834056247"/>
              </p:ext>
            </p:extLst>
          </p:nvPr>
        </p:nvGraphicFramePr>
        <p:xfrm>
          <a:off x="457199" y="1294266"/>
          <a:ext cx="8229600" cy="4577246"/>
        </p:xfrm>
        <a:graphic>
          <a:graphicData uri="http://schemas.openxmlformats.org/drawingml/2006/table">
            <a:tbl>
              <a:tblPr/>
              <a:tblGrid>
                <a:gridCol w="1613648"/>
                <a:gridCol w="3348318"/>
                <a:gridCol w="3267634"/>
              </a:tblGrid>
              <a:tr h="502933">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0"/>
                        </a:spcBef>
                        <a:spcAft>
                          <a:spcPct val="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挂钩指标</a:t>
                      </a:r>
                      <a:endParaRPr kumimoji="0" lang="en-US" altLang="zh-CN"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0"/>
                        </a:spcBef>
                        <a:spcAft>
                          <a:spcPct val="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常见确定方式</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702082"/>
                    </a:solid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计算公式示意</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702082"/>
                    </a:solid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方式解读概要</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702082"/>
                    </a:solidFill>
                  </a:tcPr>
                </a:tc>
              </a:tr>
              <a:tr h="1032480">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方式一</a:t>
                      </a:r>
                    </a:p>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单一指标提取</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奖金池</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 </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 </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 a%</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激励导向最明显，但可能过于单一</a:t>
                      </a:r>
                    </a:p>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因此，作为奖金池分配依据的高管个人绩效指标，往往需要相对全面，从而确保激励导向的单一得到有效弥补</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39565">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方式二</a:t>
                      </a:r>
                    </a:p>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单一指标提取，其他指标作为门槛</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奖金池</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 </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 a%</a:t>
                      </a:r>
                    </a:p>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当门槛指标</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&gt;</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目标值时，</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a%=5%</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，否则为</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4%</a:t>
                      </a:r>
                      <a:endPar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激励导向明显，在一定程度上完善了激励导向过于单一的问题</a:t>
                      </a:r>
                    </a:p>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门槛指标的设定则与每年的公司战略目标挂钩更加紧密，确保了机制的灵活性</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29995">
                <a:tc rowSpan="2">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方式三</a:t>
                      </a:r>
                    </a:p>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方式一与二的变型</a:t>
                      </a:r>
                      <a:endParaRPr kumimoji="0" lang="en-US" altLang="zh-CN" sz="14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奖金池</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1×70%+</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2×30%</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 4%</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rowSpan="2">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此两种方式一般是方式一或方式二的变型，在常规挂钩指标外，还可纳入公司战略所关注的指标，如规模类</a:t>
                      </a:r>
                    </a:p>
                    <a:p>
                      <a:pPr marL="177800" marR="0" lvl="0" indent="-177800" algn="l" defTabSz="914400" rtl="0" eaLnBrk="1" fontAlgn="base" latinLnBrk="0" hangingPunct="1">
                        <a:lnSpc>
                          <a:spcPct val="100000"/>
                        </a:lnSpc>
                        <a:spcBef>
                          <a:spcPct val="20000"/>
                        </a:spcBef>
                        <a:spcAft>
                          <a:spcPts val="60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提取指标时需要考虑该部分奖金对公司经营结果的影响，如基于利润类指标提取时，可以用奖金前利润</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88191">
                <a:tc vMerge="1">
                  <a:txBody>
                    <a:bodyPr vert="horz" wrap="square"/>
                    <a:lstStyle/>
                    <a:p>
                      <a:endParaRPr lang="zh-CN" altLang="en-US"/>
                    </a:p>
                  </a:txBody>
                  <a:tcPr/>
                </a:tc>
                <a:tc>
                  <a:txBody>
                    <a:bodyPr vert="horz" wrap="square"/>
                    <a:lstStyle>
                      <a:lvl1pPr marL="177800" indent="-177800"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357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536575"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177800" marR="0" lvl="0" indent="-177800" algn="l" defTabSz="914400" rtl="0" eaLnBrk="1" fontAlgn="base" latinLnBrk="0" hangingPunct="1">
                        <a:lnSpc>
                          <a:spcPct val="100000"/>
                        </a:lnSpc>
                        <a:spcBef>
                          <a:spcPct val="0"/>
                        </a:spcBef>
                        <a:spcAft>
                          <a:spcPct val="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奖金池</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1×70%+</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提取指标</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2×30%</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 a%</a:t>
                      </a:r>
                    </a:p>
                    <a:p>
                      <a:pPr marL="177800" marR="0" lvl="0" indent="-177800" algn="l" defTabSz="914400" rtl="0" eaLnBrk="1" fontAlgn="base" latinLnBrk="0" hangingPunct="1">
                        <a:lnSpc>
                          <a:spcPct val="100000"/>
                        </a:lnSpc>
                        <a:spcBef>
                          <a:spcPct val="0"/>
                        </a:spcBef>
                        <a:spcAft>
                          <a:spcPct val="0"/>
                        </a:spcAft>
                        <a:buClr>
                          <a:srgbClr val="E65032"/>
                        </a:buClr>
                        <a:buSzPct val="60000"/>
                        <a:buFont typeface="Wingdings" pitchFamily="2" charset="2"/>
                        <a:buChar char="l"/>
                      </a:pP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当门槛指标</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&gt;</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门槛值时，</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a%=5%</a:t>
                      </a:r>
                      <a:r>
                        <a:rPr kumimoji="0" lang="zh-CN" altLang="en-US"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，否则为</a:t>
                      </a:r>
                      <a:r>
                        <a:rPr kumimoji="0" lang="en-US" altLang="zh-CN" sz="14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4%</a:t>
                      </a: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vMerge="1">
                  <a:txBody>
                    <a:bodyPr vert="horz" wrap="square"/>
                    <a:lstStyle/>
                    <a:p>
                      <a:endParaRPr lang="zh-CN" altLang="en-US"/>
                    </a:p>
                  </a:txBody>
                  <a:tcPr/>
                </a:tc>
              </a:tr>
            </a:tbl>
          </a:graphicData>
        </a:graphic>
      </p:graphicFrame>
    </p:spTree>
    <p:extLst>
      <p:ext uri="{BB962C8B-B14F-4D97-AF65-F5344CB8AC3E}">
        <p14:creationId xmlns:p14="http://schemas.microsoft.com/office/powerpoint/2010/main" val="2027827454"/>
      </p:ext>
    </p:ext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AutoShape 9"/>
          <p:cNvSpPr>
            <a:spLocks noChangeArrowheads="1"/>
          </p:cNvSpPr>
          <p:nvPr/>
        </p:nvSpPr>
        <p:spPr bwMode="auto">
          <a:xfrm rot="900000">
            <a:off x="4712088" y="4493644"/>
            <a:ext cx="1923216" cy="713422"/>
          </a:xfrm>
          <a:prstGeom prst="rightArrow">
            <a:avLst>
              <a:gd name="adj1" fmla="val 50000"/>
              <a:gd name="adj2" fmla="val 70655"/>
            </a:avLst>
          </a:prstGeom>
          <a:solidFill>
            <a:srgbClr val="CBDFEE"/>
          </a:solidFill>
          <a:ln w="9525" algn="ctr">
            <a:noFill/>
            <a:miter lim="800000"/>
          </a:ln>
          <a:effectLs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endParaRPr lang="zh-CN" altLang="en-US"/>
          </a:p>
        </p:txBody>
      </p:sp>
      <p:sp>
        <p:nvSpPr>
          <p:cNvPr id="15" name="AutoShape 9"/>
          <p:cNvSpPr>
            <a:spLocks noChangeArrowheads="1"/>
          </p:cNvSpPr>
          <p:nvPr/>
        </p:nvSpPr>
        <p:spPr bwMode="auto">
          <a:xfrm rot="20700000">
            <a:off x="4688758" y="3704557"/>
            <a:ext cx="1923216" cy="713422"/>
          </a:xfrm>
          <a:prstGeom prst="rightArrow">
            <a:avLst>
              <a:gd name="adj1" fmla="val 50000"/>
              <a:gd name="adj2" fmla="val 70655"/>
            </a:avLst>
          </a:prstGeom>
          <a:solidFill>
            <a:srgbClr val="CBDFEE"/>
          </a:solidFill>
          <a:ln w="9525" algn="ctr">
            <a:noFill/>
            <a:miter lim="800000"/>
          </a:ln>
          <a:effectLs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endParaRPr lang="zh-CN" altLang="en-US"/>
          </a:p>
        </p:txBody>
      </p:sp>
      <p:sp>
        <p:nvSpPr>
          <p:cNvPr id="2" name="标题 1"/>
          <p:cNvSpPr>
            <a:spLocks noGrp="1"/>
          </p:cNvSpPr>
          <p:nvPr>
            <p:ph type="title"/>
          </p:nvPr>
        </p:nvSpPr>
        <p:spPr/>
        <p:txBody>
          <a:bodyPr/>
          <a:lstStyle/>
          <a:p>
            <a:r>
              <a:rPr lang="zh-CN" altLang="en-US" smtClean="0"/>
              <a:t>短期激励</a:t>
            </a:r>
            <a:r>
              <a:rPr lang="en-US" altLang="zh-CN" smtClean="0"/>
              <a:t>——</a:t>
            </a:r>
            <a:r>
              <a:rPr lang="zh-CN" altLang="en-US" smtClean="0"/>
              <a:t>计提分享制</a:t>
            </a:r>
            <a:endParaRPr lang="zh-CN" altLang="en-US"/>
          </a:p>
        </p:txBody>
      </p:sp>
      <p:sp>
        <p:nvSpPr>
          <p:cNvPr id="3" name="页脚占位符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灯片编号占位符 3"/>
          <p:cNvSpPr>
            <a:spLocks noGrp="1"/>
          </p:cNvSpPr>
          <p:nvPr>
            <p:ph type="sldNum" sz="quarter" idx="12"/>
          </p:nvPr>
        </p:nvSpPr>
        <p:spPr/>
        <p:txBody>
          <a:bodyPr/>
          <a:lstStyle/>
          <a:p>
            <a:fld id="{2083E393-C0BF-4ED8-8545-7E4C90AFF831}" type="slidenum">
              <a:rPr lang="en-US" smtClean="0"/>
              <a:t>41</a:t>
            </a:fld>
            <a:endParaRPr lang="en-US"/>
          </a:p>
        </p:txBody>
      </p:sp>
      <p:sp>
        <p:nvSpPr>
          <p:cNvPr id="5" name="文本占位符 4"/>
          <p:cNvSpPr>
            <a:spLocks noGrp="1"/>
          </p:cNvSpPr>
          <p:nvPr>
            <p:ph type="body" sz="quarter" idx="13"/>
          </p:nvPr>
        </p:nvSpPr>
        <p:spPr/>
        <p:txBody>
          <a:bodyPr/>
          <a:lstStyle/>
          <a:p>
            <a:r>
              <a:rPr lang="zh-CN" altLang="en-US"/>
              <a:t>模式</a:t>
            </a:r>
            <a:r>
              <a:rPr lang="zh-CN" altLang="en-US" smtClean="0"/>
              <a:t>示例（以高管奖金池为例）</a:t>
            </a:r>
            <a:endParaRPr lang="zh-CN" altLang="en-US"/>
          </a:p>
        </p:txBody>
      </p:sp>
      <p:sp>
        <p:nvSpPr>
          <p:cNvPr id="16" name="Rectangle 3"/>
          <p:cNvSpPr txBox="1">
            <a:spLocks noChangeArrowheads="1"/>
          </p:cNvSpPr>
          <p:nvPr/>
        </p:nvSpPr>
        <p:spPr>
          <a:xfrm>
            <a:off x="453526" y="1290428"/>
            <a:ext cx="8372475" cy="1546225"/>
          </a:xfrm>
          <a:prstGeom prst="rect">
            <a:avLst/>
          </a:prstGeom>
        </p:spPr>
        <p:txBody>
          <a:bodyPr vert="horz" lIns="0" tIns="0" rIns="0" bIns="0" rtlCol="0">
            <a:noAutofit/>
          </a:bodyPr>
          <a:lstStyle>
            <a:defPPr>
              <a:defRPr lang="en-US"/>
            </a:defPPr>
            <a:lvl1pPr marL="0" indent="0" algn="l" defTabSz="914400" rtl="0" eaLnBrk="1" latinLnBrk="0" hangingPunct="1">
              <a:spcBef>
                <a:spcPct val="0"/>
              </a:spcBef>
              <a:spcAft>
                <a:spcPts val="350"/>
              </a:spcAft>
              <a:buFontTx/>
              <a:buNone/>
              <a:defRPr sz="1400" b="1" kern="1200">
                <a:solidFill>
                  <a:schemeClr val="tx1"/>
                </a:solidFill>
                <a:latin typeface="+mn-lt"/>
                <a:ea typeface="+mn-ea"/>
                <a:cs typeface="+mn-cs"/>
              </a:defRPr>
            </a:lvl1pPr>
            <a:lvl2pPr marL="0" indent="0" algn="l" defTabSz="914400" rtl="0" eaLnBrk="1" latinLnBrk="0" hangingPunct="1">
              <a:spcBef>
                <a:spcPct val="0"/>
              </a:spcBef>
              <a:spcAft>
                <a:spcPts val="350"/>
              </a:spcAft>
              <a:buFontTx/>
              <a:buNone/>
              <a:defRPr sz="1400" kern="1200">
                <a:solidFill>
                  <a:schemeClr val="tx1"/>
                </a:solidFill>
                <a:latin typeface="+mn-lt"/>
                <a:ea typeface="+mn-ea"/>
                <a:cs typeface="+mn-cs"/>
              </a:defRPr>
            </a:lvl2pPr>
            <a:lvl3pPr marL="228600" indent="-228600" algn="l" defTabSz="914400" rtl="0" eaLnBrk="1" latinLnBrk="0" hangingPunct="1">
              <a:spcBef>
                <a:spcPct val="0"/>
              </a:spcBef>
              <a:spcAft>
                <a:spcPts val="350"/>
              </a:spcAft>
              <a:buClr>
                <a:srgbClr val="702082"/>
              </a:buClr>
              <a:buFont typeface="Wingdings" pitchFamily="2" charset="2"/>
              <a:buChar char="§"/>
              <a:defRPr sz="1400" kern="1200" baseline="0">
                <a:solidFill>
                  <a:schemeClr val="tx1"/>
                </a:solidFill>
                <a:latin typeface="+mn-lt"/>
                <a:ea typeface="+mn-ea"/>
                <a:cs typeface="+mn-cs"/>
              </a:defRPr>
            </a:lvl3pPr>
            <a:lvl4pPr marL="457200" indent="-228600" algn="l" defTabSz="914400" rtl="0" eaLnBrk="1" latinLnBrk="0" hangingPunct="1">
              <a:spcBef>
                <a:spcPct val="0"/>
              </a:spcBef>
              <a:spcAft>
                <a:spcPts val="280"/>
              </a:spcAft>
              <a:buClr>
                <a:schemeClr val="accent6"/>
              </a:buClr>
              <a:buFont typeface="Wingdings" pitchFamily="2" charset="2"/>
              <a:buChar char="§"/>
              <a:defRPr sz="1200" kern="1200">
                <a:solidFill>
                  <a:schemeClr val="tx1"/>
                </a:solidFill>
                <a:latin typeface="+mn-lt"/>
                <a:ea typeface="+mn-ea"/>
                <a:cs typeface="+mn-cs"/>
              </a:defRPr>
            </a:lvl4pPr>
            <a:lvl5pPr marL="731520" indent="-228600" algn="l" defTabSz="914400" rtl="0" eaLnBrk="1" latinLnBrk="0" hangingPunct="1">
              <a:spcBef>
                <a:spcPct val="0"/>
              </a:spcBef>
              <a:spcAft>
                <a:spcPts val="280"/>
              </a:spcAft>
              <a:buClr>
                <a:srgbClr val="000000"/>
              </a:buClr>
              <a:buFont typeface="Arial" pitchFamily="34" charset="0"/>
              <a:buChar char="̵"/>
              <a:defRPr sz="1200" kern="1200" baseline="0">
                <a:solidFill>
                  <a:schemeClr val="tx1"/>
                </a:solidFill>
                <a:latin typeface="+mn-lt"/>
                <a:ea typeface="+mn-ea"/>
                <a:cs typeface="+mn-cs"/>
              </a:defRPr>
            </a:lvl5pPr>
            <a:lvl6pPr marL="1005840" indent="-228600" algn="l" defTabSz="914400" rtl="0" eaLnBrk="1" latinLnBrk="0" hangingPunct="1">
              <a:spcBef>
                <a:spcPct val="0"/>
              </a:spcBef>
              <a:spcAft>
                <a:spcPts val="240"/>
              </a:spcAft>
              <a:buClr>
                <a:srgbClr val="000000"/>
              </a:buClr>
              <a:buFont typeface="Arial" pitchFamily="34" charset="0"/>
              <a:buChar char="̵"/>
              <a:defRPr sz="1000" kern="1200" baseline="0">
                <a:solidFill>
                  <a:schemeClr val="tx1"/>
                </a:solidFill>
                <a:latin typeface="+mn-lt"/>
                <a:ea typeface="+mn-ea"/>
                <a:cs typeface="+mn-cs"/>
              </a:defRPr>
            </a:lvl6pPr>
            <a:lvl7pPr marL="1280160" indent="-228600" algn="l" defTabSz="914400" rtl="0" eaLnBrk="1" latinLnBrk="0" hangingPunct="1">
              <a:spcBef>
                <a:spcPct val="0"/>
              </a:spcBef>
              <a:spcAft>
                <a:spcPts val="240"/>
              </a:spcAft>
              <a:buClr>
                <a:srgbClr val="000000"/>
              </a:buClr>
              <a:buFont typeface="Arial" pitchFamily="34" charset="0"/>
              <a:buChar char="̵"/>
              <a:defRPr sz="1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zh-CN" altLang="en-US" sz="1600" smtClean="0">
                <a:latin typeface="微软雅黑" panose="020b0503020204020204" pitchFamily="34" charset="-122"/>
                <a:ea typeface="微软雅黑" panose="020b0503020204020204" pitchFamily="34" charset="-122"/>
              </a:rPr>
              <a:t>某公司高管年度奖金的总量模式如下：</a:t>
            </a:r>
          </a:p>
          <a:p>
            <a:pPr marL="285750" lvl="1"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高管年度奖金基于净利润的提取，提取比例为</a:t>
            </a:r>
            <a:r>
              <a:rPr lang="en-US" altLang="zh-CN" sz="1600" smtClean="0">
                <a:latin typeface="微软雅黑" panose="020b0503020204020204" pitchFamily="34" charset="-122"/>
                <a:ea typeface="微软雅黑" panose="020b0503020204020204" pitchFamily="34" charset="-122"/>
              </a:rPr>
              <a:t>1%</a:t>
            </a:r>
          </a:p>
          <a:p>
            <a:pPr marL="285750" lvl="1" indent="-285750">
              <a:buFont typeface="Arial" pitchFamily="34" charset="0"/>
              <a:buChar char="•"/>
            </a:pPr>
            <a:r>
              <a:rPr lang="zh-CN" altLang="en-US" sz="1600" smtClean="0">
                <a:latin typeface="微软雅黑" panose="020b0503020204020204" pitchFamily="34" charset="-122"/>
                <a:ea typeface="微软雅黑" panose="020b0503020204020204" pitchFamily="34" charset="-122"/>
              </a:rPr>
              <a:t>公司年度绩效考核主要与收入增长率、净资产收益率和总资产增值挂钩，该考核直接决定提取出的奖金总量</a:t>
            </a:r>
          </a:p>
        </p:txBody>
      </p:sp>
      <p:graphicFrame>
        <p:nvGraphicFramePr>
          <p:cNvPr id="17" name="Object 5"/>
          <p:cNvGraphicFramePr>
            <a:graphicFrameLocks noChangeAspect="1"/>
          </p:cNvGraphicFramePr>
          <p:nvPr>
            <p:extLst/>
          </p:nvPr>
        </p:nvGraphicFramePr>
        <p:xfrm>
          <a:off x="632536" y="3632398"/>
          <a:ext cx="1619052" cy="1691488"/>
        </p:xfrm>
        <a:graphic>
          <a:graphicData uri="http://schemas.openxmlformats.org/drawingml/2006/chart">
            <c:chart xmlns:c="http://schemas.openxmlformats.org/drawingml/2006/chart" r:id="rId2"/>
          </a:graphicData>
        </a:graphic>
      </p:graphicFrame>
      <p:sp>
        <p:nvSpPr>
          <p:cNvPr id="18" name="AutoShape 8"/>
          <p:cNvSpPr>
            <a:spLocks noChangeArrowheads="1"/>
          </p:cNvSpPr>
          <p:nvPr/>
        </p:nvSpPr>
        <p:spPr bwMode="auto">
          <a:xfrm>
            <a:off x="605351" y="2714021"/>
            <a:ext cx="1646237" cy="639762"/>
          </a:xfrm>
          <a:prstGeom prst="wedgeRoundRectCallout">
            <a:avLst>
              <a:gd name="adj1" fmla="val -2196"/>
              <a:gd name="adj2" fmla="val 165402"/>
              <a:gd name="adj3" fmla="val 16667"/>
            </a:avLst>
          </a:prstGeom>
          <a:solidFill>
            <a:srgbClr val="C8D7DF"/>
          </a:solidFill>
          <a:ln w="9525" algn="ctr">
            <a:noFill/>
            <a:miter lim="800000"/>
          </a:ln>
          <a:effectLst/>
          <a:extLst/>
        </p:spPr>
        <p:txBody>
          <a:bodyPr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en-US" altLang="zh-CN" sz="1600" b="1">
                <a:ea typeface="宋体" panose="02010600030101010101" pitchFamily="2" charset="-122"/>
              </a:rPr>
              <a:t>1%</a:t>
            </a:r>
            <a:r>
              <a:rPr lang="zh-CN" altLang="en-US" sz="1600">
                <a:latin typeface="微软雅黑" panose="020b0503020204020204" pitchFamily="34" charset="-122"/>
                <a:ea typeface="微软雅黑" panose="020b0503020204020204" pitchFamily="34" charset="-122"/>
              </a:rPr>
              <a:t>的利润作为奖金总量</a:t>
            </a:r>
          </a:p>
        </p:txBody>
      </p:sp>
      <p:sp>
        <p:nvSpPr>
          <p:cNvPr id="19" name="AutoShape 9"/>
          <p:cNvSpPr>
            <a:spLocks noChangeArrowheads="1"/>
          </p:cNvSpPr>
          <p:nvPr/>
        </p:nvSpPr>
        <p:spPr bwMode="auto">
          <a:xfrm>
            <a:off x="2473973" y="4136933"/>
            <a:ext cx="1923216" cy="713422"/>
          </a:xfrm>
          <a:prstGeom prst="rightArrow">
            <a:avLst>
              <a:gd name="adj1" fmla="val 50000"/>
              <a:gd name="adj2" fmla="val 155285"/>
            </a:avLst>
          </a:prstGeom>
          <a:solidFill>
            <a:srgbClr val="CBDFEE"/>
          </a:solidFill>
          <a:ln w="9525" algn="ctr">
            <a:noFill/>
            <a:miter lim="800000"/>
          </a:ln>
          <a:effectLst/>
          <a:extLst/>
        </p:spPr>
        <p:txBody>
          <a:bodyPr wrap="none"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endParaRPr lang="zh-CN" altLang="en-US"/>
          </a:p>
        </p:txBody>
      </p:sp>
      <p:graphicFrame>
        <p:nvGraphicFramePr>
          <p:cNvPr id="20" name="Group 37"/>
          <p:cNvGraphicFramePr>
            <a:graphicFrameLocks noGrp="1"/>
          </p:cNvGraphicFramePr>
          <p:nvPr>
            <p:extLst>
              <p:ext uri="{D42A27DB-BD31-4B8C-83A1-F6EECF244321}">
                <p14:modId xmlns:p14="http://schemas.microsoft.com/office/powerpoint/2010/main" val="1679298060"/>
              </p:ext>
            </p:extLst>
          </p:nvPr>
        </p:nvGraphicFramePr>
        <p:xfrm>
          <a:off x="2818184" y="3675996"/>
          <a:ext cx="2609798" cy="1500188"/>
        </p:xfrm>
        <a:graphic>
          <a:graphicData uri="http://schemas.openxmlformats.org/drawingml/2006/table">
            <a:tbl>
              <a:tblPr/>
              <a:tblGrid>
                <a:gridCol w="1413404">
                  <a:extLst>
                    <a:ext uri="{9D8B030D-6E8A-4147-A177-3AD203B41FA5}">
                      <a16:colId xmlns:a16="http://schemas.microsoft.com/office/drawing/2014/main" xmlns="" val="20000"/>
                    </a:ext>
                  </a:extLst>
                </a:gridCol>
                <a:gridCol w="1196394">
                  <a:extLst>
                    <a:ext uri="{9D8B030D-6E8A-4147-A177-3AD203B41FA5}">
                      <a16:colId xmlns:a16="http://schemas.microsoft.com/office/drawing/2014/main" xmlns="" val="20001"/>
                    </a:ext>
                  </a:extLst>
                </a:gridCol>
              </a:tblGrid>
              <a:tr h="375047">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6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指标</a:t>
                      </a:r>
                    </a:p>
                  </a:txBody>
                  <a:tcPr marT="45707" marB="45707"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600" b="1" i="0" u="none" strike="noStrike" cap="none" normalizeH="0" baseline="0" smtClean="0">
                          <a:ln>
                            <a:noFill/>
                          </a:ln>
                          <a:solidFill>
                            <a:schemeClr val="bg1"/>
                          </a:solidFill>
                          <a:effectLst/>
                          <a:latin typeface="微软雅黑" panose="020b0503020204020204" pitchFamily="34" charset="-122"/>
                          <a:ea typeface="微软雅黑" panose="020b0503020204020204" pitchFamily="34" charset="-122"/>
                          <a:cs typeface="Arial" pitchFamily="34" charset="0"/>
                        </a:rPr>
                        <a:t>综合得分</a:t>
                      </a:r>
                    </a:p>
                  </a:txBody>
                  <a:tcPr marT="45707" marB="45707"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xmlns="" val="10000"/>
                  </a:ext>
                </a:extLst>
              </a:tr>
              <a:tr h="375047">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l"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6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收入增长率</a:t>
                      </a:r>
                    </a:p>
                  </a:txBody>
                  <a:tcPr marT="45707" marB="45707"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rowSpan="3">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ctr" defTabSz="914400" rtl="0" eaLnBrk="1" fontAlgn="base" latinLnBrk="0" hangingPunct="1">
                        <a:lnSpc>
                          <a:spcPct val="100000"/>
                        </a:lnSpc>
                        <a:spcBef>
                          <a:spcPct val="0"/>
                        </a:spcBef>
                        <a:spcAft>
                          <a:spcPct val="0"/>
                        </a:spcAft>
                        <a:buClr>
                          <a:srgbClr val="E65032"/>
                        </a:buClr>
                        <a:buSzPct val="60000"/>
                        <a:buFont typeface="Wingdings" pitchFamily="2" charset="2"/>
                        <a:buNone/>
                      </a:pPr>
                      <a:r>
                        <a:rPr kumimoji="0" lang="en-US" altLang="zh-CN" sz="16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150%</a:t>
                      </a:r>
                    </a:p>
                    <a:p>
                      <a:pPr marL="0" marR="0" lvl="0" indent="0" algn="ctr" defTabSz="914400" rtl="0" eaLnBrk="1" fontAlgn="base" latinLnBrk="0" hangingPunct="1">
                        <a:lnSpc>
                          <a:spcPct val="100000"/>
                        </a:lnSpc>
                        <a:spcBef>
                          <a:spcPct val="0"/>
                        </a:spcBef>
                        <a:spcAft>
                          <a:spcPct val="0"/>
                        </a:spcAft>
                        <a:buClr>
                          <a:srgbClr val="E65032"/>
                        </a:buClr>
                        <a:buSzPct val="60000"/>
                        <a:buFont typeface="Wingdings" pitchFamily="2" charset="2"/>
                        <a:buNone/>
                      </a:pPr>
                      <a:endParaRPr kumimoji="0" lang="zh-CN" altLang="en-US" sz="16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0"/>
                        </a:spcBef>
                        <a:spcAft>
                          <a:spcPct val="0"/>
                        </a:spcAft>
                        <a:buClr>
                          <a:srgbClr val="E65032"/>
                        </a:buClr>
                        <a:buSzPct val="60000"/>
                        <a:buFont typeface="Wingdings" pitchFamily="2" charset="2"/>
                        <a:buNone/>
                      </a:pPr>
                      <a:r>
                        <a:rPr kumimoji="0" lang="en-US" altLang="zh-CN" sz="16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80%</a:t>
                      </a:r>
                      <a:endParaRPr kumimoji="0" lang="zh-CN" altLang="en-US" sz="1600" b="1"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endParaRPr>
                    </a:p>
                  </a:txBody>
                  <a:tcPr marT="45707" marB="45707"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xmlns="" val="10001"/>
                  </a:ext>
                </a:extLst>
              </a:tr>
              <a:tr h="375047">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l"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6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净资产收益率</a:t>
                      </a:r>
                    </a:p>
                  </a:txBody>
                  <a:tcPr marT="45707" marB="45707"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vMerge="1">
                  <a:txBody>
                    <a:bodyPr vert="horz" wrap="square"/>
                    <a:lstStyle/>
                    <a:p>
                      <a:endParaRPr lang="zh-CN" altLang="en-US"/>
                    </a:p>
                  </a:txBody>
                  <a:tcPr/>
                </a:tc>
                <a:extLst>
                  <a:ext uri="{0D108BD9-81ED-4DB2-BD59-A6C34878D82A}">
                    <a16:rowId xmlns:a16="http://schemas.microsoft.com/office/drawing/2014/main" xmlns="" val="10002"/>
                  </a:ext>
                </a:extLst>
              </a:tr>
              <a:tr h="375047">
                <a:tc>
                  <a:txBody>
                    <a:bodyPr vert="horz" wrap="square"/>
                    <a:lstStyle>
                      <a:lvl1pPr algn="l">
                        <a:spcBef>
                          <a:spcPct val="20000"/>
                        </a:spcBef>
                        <a:spcAft>
                          <a:spcPts val="600"/>
                        </a:spcAft>
                        <a:buClr>
                          <a:srgbClr val="E65032"/>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1pPr>
                      <a:lvl2pPr marL="230188" algn="l">
                        <a:spcBef>
                          <a:spcPct val="10000"/>
                        </a:spcBef>
                        <a:spcAft>
                          <a:spcPts val="600"/>
                        </a:spcAft>
                        <a:buClr>
                          <a:srgbClr val="989898"/>
                        </a:buClr>
                        <a:buSzPct val="60000"/>
                        <a:buFont typeface="Wingdings" pitchFamily="2" charset="2"/>
                        <a:defRPr sz="1200">
                          <a:solidFill>
                            <a:srgbClr val="000000"/>
                          </a:solidFill>
                          <a:latin typeface="楷体_GB2312" panose="02010609030101010101" pitchFamily="49" charset="-122"/>
                          <a:ea typeface="楷体_GB2312" panose="02010609030101010101" pitchFamily="49" charset="-122"/>
                          <a:cs typeface="Arial" pitchFamily="34" charset="0"/>
                        </a:defRPr>
                      </a:lvl2pPr>
                      <a:lvl3pPr marL="458788" algn="l">
                        <a:spcBef>
                          <a:spcPct val="10000"/>
                        </a:spcBef>
                        <a:spcAft>
                          <a:spcPts val="600"/>
                        </a:spcAft>
                        <a:buClr>
                          <a:srgbClr val="E65032"/>
                        </a:buClr>
                        <a:buSzPct val="90000"/>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3pPr>
                      <a:lvl4pPr marL="1143000" algn="l">
                        <a:spcBef>
                          <a:spcPct val="20000"/>
                        </a:spcBef>
                        <a:buClr>
                          <a:srgbClr val="999999"/>
                        </a:buClr>
                        <a:buFont typeface="Arial" pitchFamily="34" charset="0"/>
                        <a:defRPr sz="1200">
                          <a:solidFill>
                            <a:srgbClr val="000000"/>
                          </a:solidFill>
                          <a:latin typeface="楷体_GB2312" panose="02010609030101010101" pitchFamily="49" charset="-122"/>
                          <a:ea typeface="楷体_GB2312" panose="02010609030101010101" pitchFamily="49" charset="-122"/>
                          <a:cs typeface="Arial" pitchFamily="34" charset="0"/>
                        </a:defRPr>
                      </a:lvl4pPr>
                      <a:lvl5pPr marL="1531938" algn="l">
                        <a:spcBef>
                          <a:spcPct val="20000"/>
                        </a:spcBef>
                        <a:defRPr sz="1200">
                          <a:solidFill>
                            <a:srgbClr val="000000"/>
                          </a:solidFill>
                          <a:latin typeface="楷体_GB2312" panose="02010609030101010101" pitchFamily="49" charset="-122"/>
                          <a:ea typeface="楷体_GB2312" panose="02010609030101010101" pitchFamily="49" charset="-122"/>
                          <a:cs typeface="Arial" pitchFamily="34" charset="0"/>
                        </a:defRPr>
                      </a:lvl5pPr>
                      <a:lvl6pPr marL="19891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6pPr>
                      <a:lvl7pPr marL="24463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7pPr>
                      <a:lvl8pPr marL="29035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8pPr>
                      <a:lvl9pPr marL="3360738" fontAlgn="base">
                        <a:spcBef>
                          <a:spcPct val="20000"/>
                        </a:spcBef>
                        <a:spcAft>
                          <a:spcPct val="0"/>
                        </a:spcAft>
                        <a:defRPr sz="1200">
                          <a:solidFill>
                            <a:srgbClr val="000000"/>
                          </a:solidFill>
                          <a:latin typeface="楷体_GB2312" panose="02010609030101010101" pitchFamily="49" charset="-122"/>
                          <a:ea typeface="楷体_GB2312" panose="02010609030101010101" pitchFamily="49" charset="-122"/>
                          <a:cs typeface="Arial" pitchFamily="34" charset="0"/>
                        </a:defRPr>
                      </a:lvl9pPr>
                    </a:lstStyle>
                    <a:p>
                      <a:pPr marL="0" marR="0" lvl="0" indent="0" algn="l"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600" b="0" i="0" u="none" strike="noStrike" cap="none" normalizeH="0" baseline="0" smtClean="0">
                          <a:ln>
                            <a:noFill/>
                          </a:ln>
                          <a:solidFill>
                            <a:srgbClr val="000000"/>
                          </a:solidFill>
                          <a:effectLst/>
                          <a:latin typeface="微软雅黑" panose="020b0503020204020204" pitchFamily="34" charset="-122"/>
                          <a:ea typeface="微软雅黑" panose="020b0503020204020204" pitchFamily="34" charset="-122"/>
                          <a:cs typeface="Arial" pitchFamily="34" charset="0"/>
                        </a:rPr>
                        <a:t>总资产增值</a:t>
                      </a:r>
                    </a:p>
                  </a:txBody>
                  <a:tcPr marT="45707" marB="45707"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vMerge="1">
                  <a:txBody>
                    <a:bodyPr vert="horz" wrap="square"/>
                    <a:lstStyle/>
                    <a:p>
                      <a:endParaRPr lang="zh-CN" altLang="en-US"/>
                    </a:p>
                  </a:txBody>
                  <a:tcPr/>
                </a:tc>
                <a:extLst>
                  <a:ext uri="{0D108BD9-81ED-4DB2-BD59-A6C34878D82A}">
                    <a16:rowId xmlns:a16="http://schemas.microsoft.com/office/drawing/2014/main" xmlns="" val="10003"/>
                  </a:ext>
                </a:extLst>
              </a:tr>
            </a:tbl>
          </a:graphicData>
        </a:graphic>
      </p:graphicFrame>
      <p:graphicFrame>
        <p:nvGraphicFramePr>
          <p:cNvPr id="21" name="Object 42"/>
          <p:cNvGraphicFramePr>
            <a:graphicFrameLocks noChangeAspect="1"/>
          </p:cNvGraphicFramePr>
          <p:nvPr>
            <p:extLst/>
          </p:nvPr>
        </p:nvGraphicFramePr>
        <p:xfrm>
          <a:off x="6727748" y="2710488"/>
          <a:ext cx="1370090" cy="1431386"/>
        </p:xfrm>
        <a:graphic>
          <a:graphicData uri="http://schemas.openxmlformats.org/drawingml/2006/chart">
            <c:chart xmlns:c="http://schemas.openxmlformats.org/drawingml/2006/chart" r:id="rId3"/>
          </a:graphicData>
        </a:graphic>
      </p:graphicFrame>
      <p:graphicFrame>
        <p:nvGraphicFramePr>
          <p:cNvPr id="22" name="Object 43"/>
          <p:cNvGraphicFramePr>
            <a:graphicFrameLocks noChangeAspect="1"/>
          </p:cNvGraphicFramePr>
          <p:nvPr>
            <p:extLst/>
          </p:nvPr>
        </p:nvGraphicFramePr>
        <p:xfrm>
          <a:off x="6726238" y="4710305"/>
          <a:ext cx="1371600" cy="1432963"/>
        </p:xfrm>
        <a:graphic>
          <a:graphicData uri="http://schemas.openxmlformats.org/drawingml/2006/chart">
            <c:chart xmlns:c="http://schemas.openxmlformats.org/drawingml/2006/chart" r:id="rId4"/>
          </a:graphicData>
        </a:graphic>
      </p:graphicFrame>
      <p:sp>
        <p:nvSpPr>
          <p:cNvPr id="23" name="AutoShape 44"/>
          <p:cNvSpPr>
            <a:spLocks noChangeArrowheads="1"/>
          </p:cNvSpPr>
          <p:nvPr/>
        </p:nvSpPr>
        <p:spPr bwMode="auto">
          <a:xfrm>
            <a:off x="4859126" y="2706739"/>
            <a:ext cx="1646238" cy="719442"/>
          </a:xfrm>
          <a:prstGeom prst="wedgeRoundRectCallout">
            <a:avLst>
              <a:gd name="adj1" fmla="val 63850"/>
              <a:gd name="adj2" fmla="val 92450"/>
              <a:gd name="adj3" fmla="val 16667"/>
            </a:avLst>
          </a:prstGeom>
          <a:solidFill>
            <a:srgbClr val="EAC7F1"/>
          </a:solidFill>
          <a:ln w="9525" algn="ctr">
            <a:noFill/>
            <a:miter lim="800000"/>
          </a:ln>
          <a:effectLst/>
        </p:spPr>
        <p:txBody>
          <a:bodyPr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en-US" altLang="zh-CN" sz="1600" b="1">
                <a:latin typeface="微软雅黑" panose="020b0503020204020204" pitchFamily="34" charset="-122"/>
                <a:ea typeface="微软雅黑" panose="020b0503020204020204" pitchFamily="34" charset="-122"/>
              </a:rPr>
              <a:t>1.5%</a:t>
            </a:r>
            <a:r>
              <a:rPr lang="zh-CN" altLang="en-US" sz="1600">
                <a:latin typeface="微软雅黑" panose="020b0503020204020204" pitchFamily="34" charset="-122"/>
                <a:ea typeface="微软雅黑" panose="020b0503020204020204" pitchFamily="34" charset="-122"/>
              </a:rPr>
              <a:t>的利润作为奖金总量</a:t>
            </a:r>
          </a:p>
        </p:txBody>
      </p:sp>
      <p:sp>
        <p:nvSpPr>
          <p:cNvPr id="24" name="AutoShape 45"/>
          <p:cNvSpPr>
            <a:spLocks noChangeArrowheads="1"/>
          </p:cNvSpPr>
          <p:nvPr/>
        </p:nvSpPr>
        <p:spPr bwMode="auto">
          <a:xfrm>
            <a:off x="4872009" y="5479224"/>
            <a:ext cx="1603375" cy="689189"/>
          </a:xfrm>
          <a:prstGeom prst="wedgeRoundRectCallout">
            <a:avLst>
              <a:gd name="adj1" fmla="val 63031"/>
              <a:gd name="adj2" fmla="val -97151"/>
              <a:gd name="adj3" fmla="val 16667"/>
            </a:avLst>
          </a:prstGeom>
          <a:solidFill>
            <a:srgbClr val="EFEEDE"/>
          </a:solidFill>
          <a:ln w="9525" algn="ctr">
            <a:noFill/>
            <a:miter lim="800000"/>
          </a:ln>
          <a:effectLst/>
        </p:spPr>
        <p:txBody>
          <a:bodyPr anchor="ctr"/>
          <a:lstStyle>
            <a:defPPr>
              <a:defRPr lang="en-US"/>
            </a:defPPr>
            <a:lvl1pPr marL="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1pPr>
            <a:lvl2pPr marL="742950" indent="-28575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2pPr>
            <a:lvl3pPr marL="11430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3pPr>
            <a:lvl4pPr marL="16002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4pPr>
            <a:lvl5pPr marL="2057400" indent="-228600" algn="ctr" defTabSz="914400" rtl="0" eaLnBrk="1" latinLnBrk="0" hangingPunct="1">
              <a:lnSpc>
                <a:spcPct val="90000"/>
              </a:lnSpc>
              <a:defRPr sz="1800" kern="1200">
                <a:solidFill>
                  <a:schemeClr val="tx1"/>
                </a:solidFill>
                <a:latin typeface="Arial" pitchFamily="34" charset="0"/>
                <a:ea typeface="楷体_GB2312" panose="02010609030101010101" pitchFamily="49" charset="-122"/>
                <a:cs typeface="+mn-cs"/>
              </a:defRPr>
            </a:lvl5pPr>
            <a:lvl6pPr marL="25146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6pPr>
            <a:lvl7pPr marL="29718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7pPr>
            <a:lvl8pPr marL="34290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8pPr>
            <a:lvl9pPr marL="3886200" indent="-228600" algn="ctr" defTabSz="914400" rtl="0" eaLnBrk="0" fontAlgn="base" latinLnBrk="0" hangingPunct="0">
              <a:lnSpc>
                <a:spcPct val="90000"/>
              </a:lnSpc>
              <a:spcBef>
                <a:spcPct val="0"/>
              </a:spcBef>
              <a:spcAft>
                <a:spcPct val="0"/>
              </a:spcAft>
              <a:defRPr sz="1800" kern="1200">
                <a:solidFill>
                  <a:schemeClr val="tx1"/>
                </a:solidFill>
                <a:latin typeface="Arial" pitchFamily="34" charset="0"/>
                <a:ea typeface="楷体_GB2312" panose="02010609030101010101" pitchFamily="49" charset="-122"/>
                <a:cs typeface="+mn-cs"/>
              </a:defRPr>
            </a:lvl9pPr>
          </a:lstStyle>
          <a:p>
            <a:pPr eaLnBrk="1" hangingPunct="1">
              <a:spcBef>
                <a:spcPct val="50000"/>
              </a:spcBef>
            </a:pPr>
            <a:r>
              <a:rPr lang="en-US" altLang="zh-CN" sz="1600" b="1">
                <a:latin typeface="微软雅黑" panose="020b0503020204020204" pitchFamily="34" charset="-122"/>
                <a:ea typeface="微软雅黑" panose="020b0503020204020204" pitchFamily="34" charset="-122"/>
              </a:rPr>
              <a:t>0.8%</a:t>
            </a:r>
            <a:r>
              <a:rPr lang="zh-CN" altLang="en-US" sz="1600">
                <a:latin typeface="微软雅黑" panose="020b0503020204020204" pitchFamily="34" charset="-122"/>
                <a:ea typeface="微软雅黑" panose="020b0503020204020204" pitchFamily="34" charset="-122"/>
              </a:rPr>
              <a:t>的利润作为奖金总量</a:t>
            </a:r>
            <a:endParaRPr lang="zh-CN" altLang="en-US">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898492269"/>
      </p:ext>
    </p:ext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短期激励模式适用性分析</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42</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2677115766"/>
              </p:ext>
            </p:extLst>
          </p:nvPr>
        </p:nvGraphicFramePr>
        <p:xfrm>
          <a:off x="457199" y="993587"/>
          <a:ext cx="8229600" cy="4654177"/>
        </p:xfrm>
        <a:graphic>
          <a:graphicData uri="http://schemas.openxmlformats.org/drawingml/2006/table">
            <a:tbl>
              <a:tblPr firstRow="1" bandRow="1">
                <a:tableStyleId>{5C22544A-7EE6-4342-B048-85BDC9FD1C3A}</a:tableStyleId>
              </a:tblPr>
              <a:tblGrid>
                <a:gridCol w="1196789"/>
                <a:gridCol w="1546411"/>
                <a:gridCol w="1371600"/>
                <a:gridCol w="1371600"/>
                <a:gridCol w="1371600"/>
                <a:gridCol w="1371600"/>
              </a:tblGrid>
              <a:tr h="428711">
                <a:tc>
                  <a:txBody>
                    <a:bodyPr vert="horz" wrap="square"/>
                    <a:lstStyle/>
                    <a:p>
                      <a:endParaRPr lang="zh-CN" altLang="en-US" sz="140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smtClean="0">
                          <a:latin typeface="微软雅黑" panose="020b0503020204020204" pitchFamily="34" charset="-122"/>
                          <a:ea typeface="微软雅黑" panose="020b0503020204020204" pitchFamily="34" charset="-122"/>
                          <a:cs typeface="Arial" pitchFamily="34" charset="0"/>
                        </a:rPr>
                        <a:t>资本市场</a:t>
                      </a:r>
                      <a:endParaRPr lang="zh-CN" altLang="en-US" sz="1400">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smtClean="0">
                          <a:latin typeface="微软雅黑" panose="020b0503020204020204" pitchFamily="34" charset="-122"/>
                          <a:ea typeface="微软雅黑" panose="020b0503020204020204" pitchFamily="34" charset="-122"/>
                          <a:cs typeface="Arial" pitchFamily="34" charset="0"/>
                        </a:rPr>
                        <a:t>行业</a:t>
                      </a:r>
                      <a:endParaRPr lang="zh-CN" altLang="en-US" sz="1400">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b="1" smtClean="0">
                          <a:solidFill>
                            <a:schemeClr val="bg1"/>
                          </a:solidFill>
                          <a:latin typeface="微软雅黑" panose="020b0503020204020204" pitchFamily="34" charset="-122"/>
                          <a:ea typeface="微软雅黑" panose="020b0503020204020204" pitchFamily="34" charset="-122"/>
                          <a:cs typeface="Arial" pitchFamily="34" charset="0"/>
                        </a:rPr>
                        <a:t>企业性质</a:t>
                      </a:r>
                      <a:endParaRPr lang="zh-CN" altLang="en-US" sz="1400" b="1">
                        <a:solidFill>
                          <a:schemeClr val="bg1"/>
                        </a:solidFill>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b="1" smtClean="0">
                          <a:solidFill>
                            <a:schemeClr val="bg1"/>
                          </a:solidFill>
                          <a:latin typeface="微软雅黑" panose="020b0503020204020204" pitchFamily="34" charset="-122"/>
                          <a:ea typeface="微软雅黑" panose="020b0503020204020204" pitchFamily="34" charset="-122"/>
                          <a:cs typeface="Arial" pitchFamily="34" charset="0"/>
                        </a:rPr>
                        <a:t>发展阶段</a:t>
                      </a:r>
                      <a:endParaRPr lang="zh-CN" altLang="en-US" sz="1400" b="1">
                        <a:solidFill>
                          <a:schemeClr val="bg1"/>
                        </a:solidFill>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b="1" smtClean="0">
                          <a:solidFill>
                            <a:schemeClr val="bg1"/>
                          </a:solidFill>
                          <a:latin typeface="微软雅黑" panose="020b0503020204020204" pitchFamily="34" charset="-122"/>
                          <a:ea typeface="微软雅黑" panose="020b0503020204020204" pitchFamily="34" charset="-122"/>
                          <a:cs typeface="Arial" pitchFamily="34" charset="0"/>
                        </a:rPr>
                        <a:t>适用人群</a:t>
                      </a:r>
                      <a:endParaRPr lang="zh-CN" altLang="en-US" sz="1400" b="1">
                        <a:solidFill>
                          <a:schemeClr val="bg1"/>
                        </a:solidFill>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2112733">
                <a:tc>
                  <a:txBody>
                    <a:bodyPr vert="horz" wrap="square"/>
                    <a:lstStyle/>
                    <a:p>
                      <a:pPr algn="ctr"/>
                      <a:r>
                        <a:rPr lang="zh-CN" altLang="en-US" sz="1400" smtClean="0"/>
                        <a:t>目标奖金制</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广泛应用于上市和非上市企业</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广泛应用于各行业</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广泛应用于国有企业、民营企业与各类所有制企业，在外资企业非常普遍</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广泛应用于各类发展阶段企业</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广泛引用于各类人群</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2112733">
                <a:tc>
                  <a:txBody>
                    <a:bodyPr vert="horz" wrap="square"/>
                    <a:lstStyle/>
                    <a:p>
                      <a:pPr algn="ctr"/>
                      <a:r>
                        <a:rPr lang="zh-CN" altLang="en-US" sz="1400" smtClean="0"/>
                        <a:t>计提分享制</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marR="0" lvl="0" indent="-174625" algn="l" defTabSz="914400" rtl="0" eaLnBrk="1" fontAlgn="auto" latinLnBrk="0" hangingPunct="1">
                        <a:lnSpc>
                          <a:spcPct val="100000"/>
                        </a:lnSpc>
                        <a:spcBef>
                          <a:spcPct val="0"/>
                        </a:spcBef>
                        <a:spcAft>
                          <a:spcPct val="0"/>
                        </a:spcAft>
                        <a:buClr>
                          <a:schemeClr val="accent4"/>
                        </a:buClr>
                        <a:buSzPct val="60000"/>
                        <a:buFont typeface="Wingdings" pitchFamily="2" charset="2"/>
                        <a:buChar char="l"/>
                        <a:defRPr/>
                      </a:pPr>
                      <a:r>
                        <a:rPr lang="zh-CN" altLang="en-US" sz="1400" kern="1200" smtClean="0">
                          <a:solidFill>
                            <a:schemeClr val="dk1"/>
                          </a:solidFill>
                          <a:latin typeface="+mn-lt"/>
                          <a:ea typeface="+mn-ea"/>
                          <a:cs typeface="+mn-cs"/>
                        </a:rPr>
                        <a:t>广泛应用于上市和非上市企业</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主要应用于金融，尤其是</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marR="0" lvl="0" indent="-174625" algn="l" defTabSz="914400" rtl="0" eaLnBrk="1" fontAlgn="auto" latinLnBrk="0" hangingPunct="1">
                        <a:lnSpc>
                          <a:spcPct val="100000"/>
                        </a:lnSpc>
                        <a:spcBef>
                          <a:spcPct val="0"/>
                        </a:spcBef>
                        <a:spcAft>
                          <a:spcPct val="0"/>
                        </a:spcAft>
                        <a:buClr>
                          <a:schemeClr val="accent4"/>
                        </a:buClr>
                        <a:buSzPct val="60000"/>
                        <a:buFont typeface="Wingdings" pitchFamily="2" charset="2"/>
                        <a:buChar char="l"/>
                        <a:defRPr/>
                      </a:pPr>
                      <a:r>
                        <a:rPr lang="zh-CN" altLang="en-US" sz="1400" kern="1200" smtClean="0">
                          <a:solidFill>
                            <a:schemeClr val="dk1"/>
                          </a:solidFill>
                          <a:latin typeface="+mn-lt"/>
                          <a:ea typeface="+mn-ea"/>
                          <a:cs typeface="+mn-cs"/>
                        </a:rPr>
                        <a:t>广泛应用于国有企业、民营企业与各类所有制企业</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主要应用于快速成长期，对业绩增长要求较高的发展阶段</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buClr>
                          <a:schemeClr val="accent4"/>
                        </a:buClr>
                        <a:buSzPct val="60000"/>
                        <a:buFont typeface="Wingdings" pitchFamily="2" charset="2"/>
                        <a:buChar char="l"/>
                      </a:pPr>
                      <a:r>
                        <a:rPr lang="zh-CN" altLang="en-US" sz="1400" kern="1200" smtClean="0">
                          <a:solidFill>
                            <a:schemeClr val="dk1"/>
                          </a:solidFill>
                          <a:latin typeface="+mn-lt"/>
                          <a:ea typeface="+mn-ea"/>
                          <a:cs typeface="+mn-cs"/>
                        </a:rPr>
                        <a:t>主要应用于销售、业务人员及主要管理人员</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941992218"/>
      </p:ext>
    </p:ext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短期激励模式优劣势比较</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43</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3213915823"/>
              </p:ext>
            </p:extLst>
          </p:nvPr>
        </p:nvGraphicFramePr>
        <p:xfrm>
          <a:off x="457199" y="993588"/>
          <a:ext cx="8229601" cy="4522308"/>
        </p:xfrm>
        <a:graphic>
          <a:graphicData uri="http://schemas.openxmlformats.org/drawingml/2006/table">
            <a:tbl>
              <a:tblPr firstRow="1" bandRow="1">
                <a:tableStyleId>{5C22544A-7EE6-4342-B048-85BDC9FD1C3A}</a:tableStyleId>
              </a:tblPr>
              <a:tblGrid>
                <a:gridCol w="1425389"/>
                <a:gridCol w="3402106"/>
                <a:gridCol w="3402106"/>
              </a:tblGrid>
              <a:tr h="416564">
                <a:tc>
                  <a:txBody>
                    <a:bodyPr vert="horz" wrap="square"/>
                    <a:lstStyle/>
                    <a:p>
                      <a:endParaRPr lang="zh-CN" altLang="en-US" sz="140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smtClean="0">
                          <a:latin typeface="微软雅黑" panose="020b0503020204020204" pitchFamily="34" charset="-122"/>
                          <a:ea typeface="微软雅黑" panose="020b0503020204020204" pitchFamily="34" charset="-122"/>
                          <a:cs typeface="Arial" pitchFamily="34" charset="0"/>
                        </a:rPr>
                        <a:t>优势</a:t>
                      </a:r>
                      <a:endParaRPr lang="zh-CN" altLang="en-US" sz="1400">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algn="ctr"/>
                      <a:r>
                        <a:rPr lang="zh-CN" altLang="en-US" sz="1400" smtClean="0">
                          <a:latin typeface="微软雅黑" panose="020b0503020204020204" pitchFamily="34" charset="-122"/>
                          <a:ea typeface="微软雅黑" panose="020b0503020204020204" pitchFamily="34" charset="-122"/>
                          <a:cs typeface="Arial" pitchFamily="34" charset="0"/>
                        </a:rPr>
                        <a:t>劣势</a:t>
                      </a:r>
                      <a:endParaRPr lang="zh-CN" altLang="en-US" sz="1400">
                        <a:latin typeface="微软雅黑" panose="020b0503020204020204" pitchFamily="34" charset="-122"/>
                        <a:ea typeface="微软雅黑" panose="020b0503020204020204" pitchFamily="34" charset="-122"/>
                        <a:cs typeface="Arial" pitchFamily="34" charset="0"/>
                      </a:endParaRPr>
                    </a:p>
                  </a:txBody>
                  <a:tcPr marL="88439" marR="88439"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2052872">
                <a:tc>
                  <a:txBody>
                    <a:bodyPr vert="horz" wrap="square"/>
                    <a:lstStyle/>
                    <a:p>
                      <a:pPr algn="ctr"/>
                      <a:r>
                        <a:rPr lang="zh-CN" altLang="en-US" sz="1400" smtClean="0"/>
                        <a:t>目标奖金制</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能较为全面地反映综合业绩表现</a:t>
                      </a:r>
                      <a:endParaRPr lang="en-US" altLang="zh-CN" sz="1400" kern="1200" smtClean="0">
                        <a:solidFill>
                          <a:schemeClr val="dk1"/>
                        </a:solidFill>
                        <a:latin typeface="+mn-lt"/>
                        <a:ea typeface="+mn-ea"/>
                        <a:cs typeface="+mn-cs"/>
                      </a:endParaRPr>
                    </a:p>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激励杠杆通常设有封顶值，或者考核计分中设有封顶得分，因此成本较为可控</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奖金浮动空间通常较为有限，因此激励作用可能略弱于计提分享制</a:t>
                      </a:r>
                      <a:endParaRPr lang="en-US" altLang="zh-CN" sz="1400" kern="1200" smtClean="0">
                        <a:solidFill>
                          <a:schemeClr val="dk1"/>
                        </a:solidFill>
                        <a:latin typeface="+mn-lt"/>
                        <a:ea typeface="+mn-ea"/>
                        <a:cs typeface="+mn-cs"/>
                      </a:endParaRPr>
                    </a:p>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b="0" kern="1200" smtClean="0">
                          <a:solidFill>
                            <a:schemeClr val="dk1"/>
                          </a:solidFill>
                          <a:latin typeface="Arial" pitchFamily="34" charset="0"/>
                          <a:ea typeface="微软雅黑" panose="020b0503020204020204" pitchFamily="34" charset="-122"/>
                          <a:cs typeface="Arial" pitchFamily="34" charset="0"/>
                        </a:rPr>
                        <a:t>容易带来对及非财务目标的较高关注</a:t>
                      </a:r>
                      <a:endParaRPr lang="en-US" altLang="zh-CN" sz="1400" kern="1200" smtClean="0">
                        <a:solidFill>
                          <a:schemeClr val="dk1"/>
                        </a:solidFill>
                        <a:latin typeface="+mn-lt"/>
                        <a:ea typeface="+mn-ea"/>
                        <a:cs typeface="+mn-cs"/>
                      </a:endParaRPr>
                    </a:p>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如果考核指标及计分方式设置不够合理，可能出现财务结果较差，但薪酬较高的情况</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r h="2052872">
                <a:tc>
                  <a:txBody>
                    <a:bodyPr vert="horz" wrap="square"/>
                    <a:lstStyle/>
                    <a:p>
                      <a:pPr algn="ctr"/>
                      <a:r>
                        <a:rPr lang="zh-CN" altLang="en-US" sz="1400" smtClean="0"/>
                        <a:t>计提分享制</a:t>
                      </a:r>
                      <a:endParaRPr lang="zh-CN" altLang="en-US" sz="1400"/>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marR="0" lvl="0" indent="-174625" algn="l" defTabSz="914400" rtl="0" eaLnBrk="1" fontAlgn="auto" latinLnBrk="0" hangingPunct="1">
                        <a:lnSpc>
                          <a:spcPct val="100000"/>
                        </a:lnSpc>
                        <a:spcBef>
                          <a:spcPts val="600"/>
                        </a:spcBef>
                        <a:spcAft>
                          <a:spcPct val="0"/>
                        </a:spcAft>
                        <a:buClr>
                          <a:schemeClr val="accent4"/>
                        </a:buClr>
                        <a:buSzPct val="60000"/>
                        <a:buFont typeface="Wingdings" pitchFamily="2" charset="2"/>
                        <a:buChar char="l"/>
                        <a:defRPr/>
                      </a:pPr>
                      <a:r>
                        <a:rPr lang="zh-CN" altLang="en-US" sz="1400" kern="1200" smtClean="0">
                          <a:solidFill>
                            <a:schemeClr val="dk1"/>
                          </a:solidFill>
                          <a:latin typeface="+mn-lt"/>
                          <a:ea typeface="+mn-ea"/>
                          <a:cs typeface="+mn-cs"/>
                        </a:rPr>
                        <a:t>业绩导向明显，引导激励对象着力提升相关业绩指标</a:t>
                      </a:r>
                      <a:endParaRPr lang="en-US" altLang="zh-CN" sz="1400" kern="1200" smtClean="0">
                        <a:solidFill>
                          <a:schemeClr val="dk1"/>
                        </a:solidFill>
                        <a:latin typeface="+mn-lt"/>
                        <a:ea typeface="+mn-ea"/>
                        <a:cs typeface="+mn-cs"/>
                      </a:endParaRPr>
                    </a:p>
                    <a:p>
                      <a:pPr marL="174625" marR="0" lvl="0" indent="-174625" algn="l" defTabSz="914400" rtl="0" eaLnBrk="1" fontAlgn="auto" latinLnBrk="0" hangingPunct="1">
                        <a:lnSpc>
                          <a:spcPct val="100000"/>
                        </a:lnSpc>
                        <a:spcBef>
                          <a:spcPts val="600"/>
                        </a:spcBef>
                        <a:spcAft>
                          <a:spcPct val="0"/>
                        </a:spcAft>
                        <a:buClr>
                          <a:schemeClr val="accent4"/>
                        </a:buClr>
                        <a:buSzPct val="60000"/>
                        <a:buFont typeface="Wingdings" pitchFamily="2" charset="2"/>
                        <a:buChar char="l"/>
                        <a:defRPr/>
                      </a:pPr>
                      <a:r>
                        <a:rPr lang="zh-CN" altLang="en-US" sz="1400" kern="1200" smtClean="0">
                          <a:solidFill>
                            <a:schemeClr val="dk1"/>
                          </a:solidFill>
                          <a:latin typeface="+mn-lt"/>
                          <a:ea typeface="+mn-ea"/>
                          <a:cs typeface="+mn-cs"/>
                        </a:rPr>
                        <a:t>奖金浮动空间通常较大，对激励效果明显</a:t>
                      </a: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vert="horz" wrap="square"/>
                    <a:lstStyle/>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可能过度强调财务指标，非财务指标对奖金结果的影响通常较小</a:t>
                      </a:r>
                      <a:endParaRPr lang="en-US" altLang="zh-CN" sz="1400" kern="1200" smtClean="0">
                        <a:solidFill>
                          <a:schemeClr val="dk1"/>
                        </a:solidFill>
                        <a:latin typeface="+mn-lt"/>
                        <a:ea typeface="+mn-ea"/>
                        <a:cs typeface="+mn-cs"/>
                      </a:endParaRPr>
                    </a:p>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在相关财务指标由于非激励对象努力因素（如市场环境、监管政策等出现变化等）出现大幅增长</a:t>
                      </a:r>
                      <a:r>
                        <a:rPr lang="en-US" altLang="zh-CN" sz="1400" kern="1200" smtClean="0">
                          <a:solidFill>
                            <a:schemeClr val="dk1"/>
                          </a:solidFill>
                          <a:latin typeface="+mn-lt"/>
                          <a:ea typeface="+mn-ea"/>
                          <a:cs typeface="+mn-cs"/>
                        </a:rPr>
                        <a:t>/</a:t>
                      </a:r>
                      <a:r>
                        <a:rPr lang="zh-CN" altLang="en-US" sz="1400" kern="1200" smtClean="0">
                          <a:solidFill>
                            <a:schemeClr val="dk1"/>
                          </a:solidFill>
                          <a:latin typeface="+mn-lt"/>
                          <a:ea typeface="+mn-ea"/>
                          <a:cs typeface="+mn-cs"/>
                        </a:rPr>
                        <a:t>下降时，奖金水平可能导致过度激励</a:t>
                      </a:r>
                      <a:r>
                        <a:rPr lang="en-US" altLang="zh-CN" sz="1400" kern="1200" smtClean="0">
                          <a:solidFill>
                            <a:schemeClr val="dk1"/>
                          </a:solidFill>
                          <a:latin typeface="+mn-lt"/>
                          <a:ea typeface="+mn-ea"/>
                          <a:cs typeface="+mn-cs"/>
                        </a:rPr>
                        <a:t>/</a:t>
                      </a:r>
                      <a:r>
                        <a:rPr lang="zh-CN" altLang="en-US" sz="1400" kern="1200" smtClean="0">
                          <a:solidFill>
                            <a:schemeClr val="dk1"/>
                          </a:solidFill>
                          <a:latin typeface="+mn-lt"/>
                          <a:ea typeface="+mn-ea"/>
                          <a:cs typeface="+mn-cs"/>
                        </a:rPr>
                        <a:t>激励不足</a:t>
                      </a:r>
                      <a:endParaRPr lang="en-US" altLang="zh-CN" sz="1400" kern="1200" smtClean="0">
                        <a:solidFill>
                          <a:schemeClr val="dk1"/>
                        </a:solidFill>
                        <a:latin typeface="+mn-lt"/>
                        <a:ea typeface="+mn-ea"/>
                        <a:cs typeface="+mn-cs"/>
                      </a:endParaRPr>
                    </a:p>
                    <a:p>
                      <a:pPr marL="174625" indent="-174625" algn="l" defTabSz="914400" rtl="0" eaLnBrk="1" latinLnBrk="0" hangingPunct="1">
                        <a:spcBef>
                          <a:spcPts val="600"/>
                        </a:spcBef>
                        <a:buClr>
                          <a:schemeClr val="accent4"/>
                        </a:buClr>
                        <a:buSzPct val="60000"/>
                        <a:buFont typeface="Wingdings" pitchFamily="2" charset="2"/>
                        <a:buChar char="l"/>
                      </a:pPr>
                      <a:r>
                        <a:rPr lang="zh-CN" altLang="en-US" sz="1400" kern="1200" smtClean="0">
                          <a:solidFill>
                            <a:schemeClr val="dk1"/>
                          </a:solidFill>
                          <a:latin typeface="+mn-lt"/>
                          <a:ea typeface="+mn-ea"/>
                          <a:cs typeface="+mn-cs"/>
                        </a:rPr>
                        <a:t>提取比例的确定存在一定难度</a:t>
                      </a:r>
                      <a:endParaRPr lang="zh-CN" altLang="en-US" sz="1400" kern="1200">
                        <a:solidFill>
                          <a:schemeClr val="dk1"/>
                        </a:solidFill>
                        <a:latin typeface="+mn-lt"/>
                        <a:ea typeface="+mn-ea"/>
                        <a:cs typeface="+mn-cs"/>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501587528"/>
      </p:ext>
    </p:ext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rcRect l="40236"/>
          <a:stretch>
            <a:fillRect/>
          </a:stretch>
        </p:blipFill>
        <p:spPr>
          <a:xfrm>
            <a:off x="581862" y="1830843"/>
            <a:ext cx="2456332" cy="3191829"/>
          </a:xfrm>
          <a:prstGeom prst="rect">
            <a:avLst/>
          </a:prstGeom>
        </p:spPr>
      </p:pic>
      <p:sp>
        <p:nvSpPr>
          <p:cNvPr id="2" name="标题 1"/>
          <p:cNvSpPr>
            <a:spLocks noGrp="1"/>
          </p:cNvSpPr>
          <p:nvPr>
            <p:ph type="title"/>
          </p:nvPr>
        </p:nvSpPr>
        <p:spPr/>
        <p:txBody>
          <a:bodyPr/>
          <a:lstStyle/>
          <a:p>
            <a:r>
              <a:rPr lang="zh-CN" altLang="en-US"/>
              <a:t>目录</a:t>
            </a:r>
          </a:p>
        </p:txBody>
      </p:sp>
      <p:sp>
        <p:nvSpPr>
          <p:cNvPr id="6" name="页脚占位符 5"/>
          <p:cNvSpPr>
            <a:spLocks noGrp="1"/>
          </p:cNvSpPr>
          <p:nvPr>
            <p:ph type="ftr" sz="quarter" idx="11"/>
          </p:nvPr>
        </p:nvSpPr>
        <p:spPr>
          <a:prstGeom prst="rect">
            <a:avLst/>
          </a:prstGeom>
        </p:spPr>
        <p:txBody>
          <a:bodyPr/>
          <a:lstStyle/>
          <a:p>
            <a:r>
              <a:rPr lang="en-US" smtClean="0">
                <a:solidFill>
                  <a:prstClr val="black"/>
                </a:solidFill>
              </a:rPr>
              <a:t>© 2017 Willis Towers Watson. All rights reserved. Proprietary and Confidential. For Willis Towers Watson and Willis Towers Watson client use only.</a:t>
            </a:r>
            <a:endParaRPr lang="en-US">
              <a:solidFill>
                <a:prstClr val="black"/>
              </a:solidFill>
            </a:endParaRPr>
          </a:p>
        </p:txBody>
      </p:sp>
      <p:sp>
        <p:nvSpPr>
          <p:cNvPr id="5" name="Text Placeholder 4"/>
          <p:cNvSpPr>
            <a:spLocks noGrp="1"/>
          </p:cNvSpPr>
          <p:nvPr>
            <p:ph type="body" sz="quarter" idx="13"/>
          </p:nvPr>
        </p:nvSpPr>
        <p:spPr/>
        <p:txBody>
          <a:bodyPr/>
          <a:lstStyle/>
          <a:p>
            <a:r>
              <a:rPr lang="en-US" altLang="zh-CN" smtClean="0"/>
              <a:t>Table of Content</a:t>
            </a:r>
            <a:endParaRPr lang="zh-CN" altLang="en-US"/>
          </a:p>
        </p:txBody>
      </p:sp>
      <p:sp>
        <p:nvSpPr>
          <p:cNvPr id="7" name="Rectangle 4"/>
          <p:cNvSpPr>
            <a:spLocks noChangeArrowheads="1"/>
          </p:cNvSpPr>
          <p:nvPr/>
        </p:nvSpPr>
        <p:spPr bwMode="auto">
          <a:xfrm>
            <a:off x="3428809" y="1830843"/>
            <a:ext cx="5004000" cy="756000"/>
          </a:xfrm>
          <a:prstGeom prst="rect">
            <a:avLst/>
          </a:prstGeom>
          <a:solidFill>
            <a:schemeClr val="bg1"/>
          </a:solidFill>
          <a:ln w="9525" algn="ctr">
            <a:solidFill>
              <a:schemeClr val="accent1">
                <a:lumMod val="20000"/>
                <a:lumOff val="80000"/>
              </a:schemeClr>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latin typeface="+mn-ea"/>
              </a:rPr>
              <a:t>一、激励模式</a:t>
            </a:r>
            <a:r>
              <a:rPr kumimoji="1" lang="en-US" altLang="zh-CN" b="1">
                <a:latin typeface="+mn-ea"/>
              </a:rPr>
              <a:t>——</a:t>
            </a:r>
            <a:r>
              <a:rPr kumimoji="1" lang="zh-CN" altLang="en-US" b="1">
                <a:latin typeface="+mn-ea"/>
              </a:rPr>
              <a:t>宏观模式</a:t>
            </a:r>
          </a:p>
        </p:txBody>
      </p:sp>
      <p:sp>
        <p:nvSpPr>
          <p:cNvPr id="8" name="Rectangle 4"/>
          <p:cNvSpPr>
            <a:spLocks noChangeArrowheads="1"/>
          </p:cNvSpPr>
          <p:nvPr/>
        </p:nvSpPr>
        <p:spPr bwMode="auto">
          <a:xfrm>
            <a:off x="3428807" y="2657106"/>
            <a:ext cx="5004000" cy="756000"/>
          </a:xfrm>
          <a:prstGeom prst="rect">
            <a:avLst/>
          </a:prstGeom>
          <a:solidFill>
            <a:schemeClr val="accent1"/>
          </a:solidFill>
          <a:ln w="9525" algn="ctr">
            <a:solidFill>
              <a:schemeClr val="accent1"/>
            </a:solidFill>
            <a:miter lim="800000"/>
          </a:ln>
          <a:effectLst>
            <a:outerShdw blurRad="25400" dist="88900" dir="3000000" algn="tl" rotWithShape="0">
              <a:schemeClr val="accent1">
                <a:lumMod val="40000"/>
                <a:lumOff val="60000"/>
                <a:alpha val="40000"/>
              </a:schemeClr>
            </a:outerShdw>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b="1">
                <a:solidFill>
                  <a:schemeClr val="bg1"/>
                </a:solidFill>
                <a:latin typeface="+mn-ea"/>
              </a:rPr>
              <a:t>二、激励模式</a:t>
            </a:r>
            <a:r>
              <a:rPr kumimoji="1" lang="en-US" altLang="zh-CN" b="1">
                <a:solidFill>
                  <a:schemeClr val="bg1"/>
                </a:solidFill>
                <a:latin typeface="+mn-ea"/>
              </a:rPr>
              <a:t>——</a:t>
            </a:r>
            <a:r>
              <a:rPr kumimoji="1" lang="zh-CN" altLang="en-US" b="1">
                <a:solidFill>
                  <a:schemeClr val="bg1"/>
                </a:solidFill>
                <a:latin typeface="+mn-ea"/>
              </a:rPr>
              <a:t>微观模式</a:t>
            </a:r>
          </a:p>
        </p:txBody>
      </p:sp>
      <p:sp>
        <p:nvSpPr>
          <p:cNvPr id="9" name="Rectangle 4"/>
          <p:cNvSpPr>
            <a:spLocks noChangeArrowheads="1"/>
          </p:cNvSpPr>
          <p:nvPr/>
        </p:nvSpPr>
        <p:spPr bwMode="auto">
          <a:xfrm>
            <a:off x="4141692" y="3527025"/>
            <a:ext cx="4291115" cy="432000"/>
          </a:xfrm>
          <a:prstGeom prst="rect">
            <a:avLst/>
          </a:prstGeom>
          <a:solidFill>
            <a:schemeClr val="bg1"/>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latin typeface="+mn-ea"/>
              </a:rPr>
              <a:t>——</a:t>
            </a:r>
            <a:r>
              <a:rPr kumimoji="1" lang="zh-CN" altLang="en-US" sz="1600" b="1">
                <a:latin typeface="+mn-ea"/>
              </a:rPr>
              <a:t>短期激励</a:t>
            </a:r>
          </a:p>
        </p:txBody>
      </p:sp>
      <p:sp>
        <p:nvSpPr>
          <p:cNvPr id="11" name="Rectangle 4"/>
          <p:cNvSpPr>
            <a:spLocks noChangeArrowheads="1"/>
          </p:cNvSpPr>
          <p:nvPr/>
        </p:nvSpPr>
        <p:spPr bwMode="auto">
          <a:xfrm>
            <a:off x="4141690" y="4061192"/>
            <a:ext cx="4291115" cy="432000"/>
          </a:xfrm>
          <a:prstGeom prst="rect">
            <a:avLst/>
          </a:prstGeom>
          <a:solidFill>
            <a:srgbClr val="702082"/>
          </a:solidFill>
          <a:ln w="9525" algn="ctr">
            <a:solidFill>
              <a:schemeClr val="accent1">
                <a:lumMod val="20000"/>
                <a:lumOff val="80000"/>
              </a:schemeClr>
            </a:solidFill>
            <a:miter lim="800000"/>
          </a:ln>
          <a:effectLs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en-US" altLang="zh-CN" sz="1600" b="1">
                <a:solidFill>
                  <a:schemeClr val="bg1"/>
                </a:solidFill>
                <a:latin typeface="+mn-ea"/>
              </a:rPr>
              <a:t>——</a:t>
            </a:r>
            <a:r>
              <a:rPr kumimoji="1" lang="zh-CN" altLang="en-US" sz="1600" b="1">
                <a:solidFill>
                  <a:schemeClr val="bg1"/>
                </a:solidFill>
                <a:latin typeface="+mn-ea"/>
              </a:rPr>
              <a:t>中长期激励</a:t>
            </a:r>
          </a:p>
        </p:txBody>
      </p:sp>
    </p:spTree>
    <p:extLst>
      <p:ext uri="{BB962C8B-B14F-4D97-AF65-F5344CB8AC3E}">
        <p14:creationId xmlns:p14="http://schemas.microsoft.com/office/powerpoint/2010/main" val="3851283017"/>
      </p:ext>
    </p:ext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长期激励的选择：现金还是股权？</a:t>
            </a:r>
            <a:endParaRPr lang="zh-CN" altLang="en-US"/>
          </a:p>
        </p:txBody>
      </p:sp>
      <p:sp>
        <p:nvSpPr>
          <p:cNvPr id="3" name="Footer Placeholder 2"/>
          <p:cNvSpPr>
            <a:spLocks noGrp="1"/>
          </p:cNvSpPr>
          <p:nvPr>
            <p:ph type="ftr" sz="quarter" idx="11"/>
          </p:nvPr>
        </p:nvSpPr>
        <p:spPr/>
        <p:txBody>
          <a:bodyPr/>
          <a:lstStyle/>
          <a:p>
            <a:r>
              <a:rPr lang="en-US" smtClean="0"/>
              <a:t>© 2017 Willis Towers Watson. All rights reserved. Proprietary and Confidential. For Willis Towers Watson and Willis Towers Watson client use only.</a:t>
            </a:r>
            <a:endParaRPr lang="en-US"/>
          </a:p>
        </p:txBody>
      </p:sp>
      <p:sp>
        <p:nvSpPr>
          <p:cNvPr id="4" name="Slide Number Placeholder 3"/>
          <p:cNvSpPr>
            <a:spLocks noGrp="1"/>
          </p:cNvSpPr>
          <p:nvPr>
            <p:ph type="sldNum" sz="quarter" idx="12"/>
          </p:nvPr>
        </p:nvSpPr>
        <p:spPr/>
        <p:txBody>
          <a:bodyPr/>
          <a:lstStyle/>
          <a:p>
            <a:fld id="{2083E393-C0BF-4ED8-8545-7E4C90AFF831}" type="slidenum">
              <a:rPr lang="en-US" smtClean="0"/>
              <a:t>45</a:t>
            </a:fld>
            <a:endParaRPr lang="en-US"/>
          </a:p>
        </p:txBody>
      </p:sp>
      <p:graphicFrame>
        <p:nvGraphicFramePr>
          <p:cNvPr id="7" name="Group 55"/>
          <p:cNvGraphicFramePr>
            <a:graphicFrameLocks noGrp="1"/>
          </p:cNvGraphicFramePr>
          <p:nvPr>
            <p:ph idx="1"/>
            <p:extLst>
              <p:ext uri="{D42A27DB-BD31-4B8C-83A1-F6EECF244321}">
                <p14:modId xmlns:p14="http://schemas.microsoft.com/office/powerpoint/2010/main" val="504710158"/>
              </p:ext>
            </p:extLst>
          </p:nvPr>
        </p:nvGraphicFramePr>
        <p:xfrm>
          <a:off x="457200" y="1088571"/>
          <a:ext cx="8229601" cy="5103409"/>
        </p:xfrm>
        <a:graphic>
          <a:graphicData uri="http://schemas.openxmlformats.org/drawingml/2006/table">
            <a:tbl>
              <a:tblPr/>
              <a:tblGrid>
                <a:gridCol w="837939"/>
                <a:gridCol w="3695831"/>
                <a:gridCol w="3695831"/>
              </a:tblGrid>
              <a:tr h="351542">
                <a:tc>
                  <a:txBody>
                    <a:bodyPr vert="horz" wrap="square"/>
                    <a:lstStyle/>
                    <a:p>
                      <a:pPr marL="0" marR="0" lvl="0" indent="0" algn="ctr" defTabSz="758825" rtl="0" eaLnBrk="1" fontAlgn="base" latinLnBrk="0" hangingPunct="1">
                        <a:lnSpc>
                          <a:spcPct val="100000"/>
                        </a:lnSpc>
                        <a:spcBef>
                          <a:spcPts val="600"/>
                        </a:spcBef>
                        <a:spcAft>
                          <a:spcPct val="0"/>
                        </a:spcAft>
                        <a:buClr>
                          <a:srgbClr val="E65032"/>
                        </a:buClr>
                        <a:buSzPct val="60000"/>
                        <a:buFont typeface="Wingdings" pitchFamily="2" charset="2"/>
                        <a:buNone/>
                      </a:pPr>
                      <a:endParaRPr kumimoji="0" lang="zh-CN" altLang="en-US" sz="1600" b="1" i="0" u="none" strike="noStrike" cap="none" normalizeH="0" baseline="0" smtClean="0">
                        <a:ln>
                          <a:noFill/>
                        </a:ln>
                        <a:solidFill>
                          <a:schemeClr val="bg1"/>
                        </a:solidFill>
                        <a:effectLst/>
                        <a:latin typeface="+mn-ea"/>
                        <a:ea typeface="+mn-ea"/>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vert="horz" wrap="square"/>
                    <a:lstStyle/>
                    <a:p>
                      <a:pPr marL="228600" marR="0" lvl="0" indent="-228600" algn="ctr" defTabSz="762000" rtl="0" eaLnBrk="1" fontAlgn="base" latinLnBrk="0" hangingPunct="1">
                        <a:lnSpc>
                          <a:spcPct val="100000"/>
                        </a:lnSpc>
                        <a:spcBef>
                          <a:spcPts val="600"/>
                        </a:spcBef>
                        <a:spcAft>
                          <a:spcPct val="0"/>
                        </a:spcAft>
                        <a:buClrTx/>
                        <a:buSzTx/>
                        <a:buFontTx/>
                        <a:buNone/>
                      </a:pPr>
                      <a:r>
                        <a:rPr kumimoji="0" lang="zh-CN" altLang="en-US" sz="1600" b="1" i="0" u="none" strike="noStrike" cap="none" normalizeH="0" baseline="0" smtClean="0">
                          <a:ln>
                            <a:noFill/>
                          </a:ln>
                          <a:solidFill>
                            <a:schemeClr val="bg1"/>
                          </a:solidFill>
                          <a:effectLst/>
                          <a:latin typeface="+mn-ea"/>
                          <a:ea typeface="+mn-ea"/>
                        </a:rPr>
                        <a:t>现金模式</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vert="horz" wrap="square"/>
                    <a:lstStyle/>
                    <a:p>
                      <a:pPr marL="228600" marR="0" lvl="0" indent="-228600" algn="ctr" defTabSz="762000" rtl="0" eaLnBrk="1" fontAlgn="base" latinLnBrk="0" hangingPunct="1">
                        <a:lnSpc>
                          <a:spcPct val="100000"/>
                        </a:lnSpc>
                        <a:spcBef>
                          <a:spcPts val="600"/>
                        </a:spcBef>
                        <a:spcAft>
                          <a:spcPct val="0"/>
                        </a:spcAft>
                        <a:buClrTx/>
                        <a:buSzTx/>
                        <a:buFontTx/>
                        <a:buNone/>
                      </a:pPr>
                      <a:r>
                        <a:rPr kumimoji="0" lang="zh-CN" altLang="en-US" sz="1600" b="1" i="0" u="none" strike="noStrike" cap="none" normalizeH="0" baseline="0" smtClean="0">
                          <a:ln>
                            <a:noFill/>
                          </a:ln>
                          <a:solidFill>
                            <a:schemeClr val="bg1"/>
                          </a:solidFill>
                          <a:effectLst/>
                          <a:latin typeface="+mn-ea"/>
                          <a:ea typeface="+mn-ea"/>
                        </a:rPr>
                        <a:t>股权模式</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r>
              <a:tr h="1370699">
                <a:tc>
                  <a:txBody>
                    <a:bodyPr vert="horz" wrap="square"/>
                    <a:lstStyle/>
                    <a:p>
                      <a:pPr marL="228600" marR="0" lvl="0" indent="-228600" algn="ctr" defTabSz="762000" rtl="0" eaLnBrk="1" fontAlgn="base" latinLnBrk="0" hangingPunct="1">
                        <a:lnSpc>
                          <a:spcPct val="100000"/>
                        </a:lnSpc>
                        <a:spcBef>
                          <a:spcPts val="600"/>
                        </a:spcBef>
                        <a:spcAft>
                          <a:spcPct val="0"/>
                        </a:spcAft>
                        <a:buClrTx/>
                        <a:buSzTx/>
                        <a:buFontTx/>
                        <a:buNone/>
                      </a:pPr>
                      <a:r>
                        <a:rPr kumimoji="0" lang="zh-CN" altLang="en-US" sz="1600" b="1" i="0" u="none" strike="noStrike" cap="none" normalizeH="0" baseline="0" smtClean="0">
                          <a:ln>
                            <a:noFill/>
                          </a:ln>
                          <a:solidFill>
                            <a:schemeClr val="tx1"/>
                          </a:solidFill>
                          <a:effectLst/>
                          <a:latin typeface="+mn-ea"/>
                          <a:ea typeface="+mn-ea"/>
                        </a:rPr>
                        <a:t>特点</a:t>
                      </a:r>
                    </a:p>
                  </a:txBody>
                  <a:tcPr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kern="1200" cap="none" normalizeH="0" baseline="0" smtClean="0">
                          <a:ln>
                            <a:noFill/>
                          </a:ln>
                          <a:solidFill>
                            <a:srgbClr val="000000"/>
                          </a:solidFill>
                          <a:effectLst/>
                          <a:latin typeface="+mn-ea"/>
                          <a:ea typeface="+mn-ea"/>
                          <a:cs typeface="+mn-cs"/>
                        </a:rPr>
                        <a:t>采用现金作为激励支付工具</a:t>
                      </a:r>
                      <a:endParaRPr kumimoji="0" lang="en-US" altLang="zh-CN" sz="1400" b="0" i="0" u="none" strike="noStrike" kern="1200" cap="none" normalizeH="0" baseline="0" smtClean="0">
                        <a:ln>
                          <a:noFill/>
                        </a:ln>
                        <a:solidFill>
                          <a:srgbClr val="000000"/>
                        </a:solidFill>
                        <a:effectLst/>
                        <a:latin typeface="+mn-ea"/>
                        <a:ea typeface="+mn-ea"/>
                        <a:cs typeface="+mn-cs"/>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kern="1200" cap="none" normalizeH="0" baseline="0" smtClean="0">
                          <a:ln>
                            <a:noFill/>
                          </a:ln>
                          <a:solidFill>
                            <a:srgbClr val="000000"/>
                          </a:solidFill>
                          <a:effectLst/>
                          <a:latin typeface="+mn-ea"/>
                          <a:ea typeface="+mn-ea"/>
                          <a:cs typeface="+mn-cs"/>
                        </a:rPr>
                        <a:t>激励收益多来自于经营指标的提升</a:t>
                      </a:r>
                      <a:endParaRPr kumimoji="0" lang="en-US" altLang="zh-CN" sz="1400" b="0" i="0" u="none" strike="noStrike" kern="1200" cap="none" normalizeH="0" baseline="0" smtClean="0">
                        <a:ln>
                          <a:noFill/>
                        </a:ln>
                        <a:solidFill>
                          <a:srgbClr val="000000"/>
                        </a:solidFill>
                        <a:effectLst/>
                        <a:latin typeface="+mn-ea"/>
                        <a:ea typeface="+mn-ea"/>
                        <a:cs typeface="+mn-cs"/>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kern="1200" cap="none" normalizeH="0" baseline="0" smtClean="0">
                          <a:ln>
                            <a:noFill/>
                          </a:ln>
                          <a:solidFill>
                            <a:srgbClr val="000000"/>
                          </a:solidFill>
                          <a:effectLst/>
                          <a:latin typeface="+mn-ea"/>
                          <a:ea typeface="+mn-ea"/>
                          <a:cs typeface="+mn-cs"/>
                        </a:rPr>
                        <a:t>涉及公司现金的支出</a:t>
                      </a:r>
                    </a:p>
                  </a:txBody>
                  <a:tcPr marR="0" marT="13716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采用真实股权作为支付工具</a:t>
                      </a:r>
                      <a:endParaRPr kumimoji="0" lang="en-US" altLang="zh-CN" sz="1400" b="0" i="0" u="none" strike="noStrike" cap="none" normalizeH="0" baseline="0" smtClean="0">
                        <a:ln>
                          <a:noFill/>
                        </a:ln>
                        <a:solidFill>
                          <a:srgbClr val="000000"/>
                        </a:solidFill>
                        <a:effectLst/>
                        <a:latin typeface="+mn-ea"/>
                        <a:ea typeface="+mn-ea"/>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激励收益来自于股权价值的提升</a:t>
                      </a:r>
                      <a:endParaRPr kumimoji="0" lang="en-US" altLang="zh-CN" sz="1400" b="0" i="0" u="none" strike="noStrike" cap="none" normalizeH="0" baseline="0" smtClean="0">
                        <a:ln>
                          <a:noFill/>
                        </a:ln>
                        <a:solidFill>
                          <a:srgbClr val="000000"/>
                        </a:solidFill>
                        <a:effectLst/>
                        <a:latin typeface="+mn-ea"/>
                        <a:ea typeface="+mn-ea"/>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涉及公司真实股份的增发或转让</a:t>
                      </a:r>
                      <a:endParaRPr kumimoji="0" lang="en-US" altLang="zh-CN" sz="1400" b="0" i="0" u="none" strike="noStrike" cap="none" normalizeH="0" baseline="0" smtClean="0">
                        <a:ln>
                          <a:noFill/>
                        </a:ln>
                        <a:solidFill>
                          <a:srgbClr val="000000"/>
                        </a:solidFill>
                        <a:effectLst/>
                        <a:latin typeface="+mn-ea"/>
                        <a:ea typeface="+mn-ea"/>
                      </a:endParaRPr>
                    </a:p>
                  </a:txBody>
                  <a:tcPr marR="0" marT="13716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95000"/>
                      </a:schemeClr>
                    </a:solidFill>
                  </a:tcPr>
                </a:tc>
              </a:tr>
              <a:tr h="1716143">
                <a:tc>
                  <a:txBody>
                    <a:bodyPr vert="horz" wrap="square"/>
                    <a:lstStyle/>
                    <a:p>
                      <a:pPr marL="228600" marR="0" lvl="0" indent="-228600" algn="ctr" defTabSz="762000" rtl="0" eaLnBrk="1" fontAlgn="base" latinLnBrk="0" hangingPunct="1">
                        <a:lnSpc>
                          <a:spcPct val="100000"/>
                        </a:lnSpc>
                        <a:spcBef>
                          <a:spcPts val="600"/>
                        </a:spcBef>
                        <a:spcAft>
                          <a:spcPct val="0"/>
                        </a:spcAft>
                        <a:buClrTx/>
                        <a:buSzTx/>
                        <a:buFontTx/>
                        <a:buNone/>
                      </a:pPr>
                      <a:r>
                        <a:rPr kumimoji="0" lang="zh-CN" altLang="en-US" sz="1600" b="1" i="0" u="none" strike="noStrike" cap="none" normalizeH="0" baseline="0" smtClean="0">
                          <a:ln>
                            <a:noFill/>
                          </a:ln>
                          <a:solidFill>
                            <a:schemeClr val="tx1"/>
                          </a:solidFill>
                          <a:effectLst/>
                          <a:latin typeface="+mn-ea"/>
                          <a:ea typeface="+mn-ea"/>
                        </a:rPr>
                        <a:t>优势</a:t>
                      </a:r>
                    </a:p>
                  </a:txBody>
                  <a:tcPr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kern="1200" cap="none" normalizeH="0" baseline="0" smtClean="0">
                          <a:ln>
                            <a:noFill/>
                          </a:ln>
                          <a:solidFill>
                            <a:srgbClr val="000000"/>
                          </a:solidFill>
                          <a:effectLst/>
                          <a:latin typeface="+mn-ea"/>
                          <a:ea typeface="+mn-ea"/>
                          <a:cs typeface="+mn-cs"/>
                        </a:rPr>
                        <a:t>可关注特定时期的奖励</a:t>
                      </a: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kern="1200" cap="none" normalizeH="0" baseline="0" smtClean="0">
                          <a:ln>
                            <a:noFill/>
                          </a:ln>
                          <a:solidFill>
                            <a:srgbClr val="000000"/>
                          </a:solidFill>
                          <a:effectLst/>
                          <a:latin typeface="+mn-ea"/>
                          <a:ea typeface="+mn-ea"/>
                          <a:cs typeface="+mn-cs"/>
                        </a:rPr>
                        <a:t>可直接将收益和特定的指标联系起来，机制灵活性更高</a:t>
                      </a: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kern="1200" cap="none" normalizeH="0" baseline="0" smtClean="0">
                          <a:ln>
                            <a:noFill/>
                          </a:ln>
                          <a:solidFill>
                            <a:srgbClr val="000000"/>
                          </a:solidFill>
                          <a:effectLst/>
                          <a:latin typeface="+mn-ea"/>
                          <a:ea typeface="+mn-ea"/>
                          <a:cs typeface="+mn-cs"/>
                        </a:rPr>
                        <a:t>受到的潜在监管政策较少</a:t>
                      </a:r>
                    </a:p>
                  </a:txBody>
                  <a:tcPr marR="0" marT="13716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95000"/>
                      </a:schemeClr>
                    </a:solidFill>
                  </a:tcPr>
                </a:tc>
                <a:tc>
                  <a:txBody>
                    <a:bodyPr vert="horz" wrap="square"/>
                    <a:lstStyle/>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defRPr/>
                      </a:pPr>
                      <a:r>
                        <a:rPr kumimoji="0" lang="zh-CN" altLang="en-US" sz="1400" b="0" i="0" u="none" strike="noStrike" cap="none" normalizeH="0" baseline="0" smtClean="0">
                          <a:ln>
                            <a:noFill/>
                          </a:ln>
                          <a:solidFill>
                            <a:srgbClr val="000000"/>
                          </a:solidFill>
                          <a:effectLst/>
                          <a:latin typeface="+mn-ea"/>
                          <a:ea typeface="+mn-ea"/>
                        </a:rPr>
                        <a:t>员工成为股东，切实联系股东和员工利益，</a:t>
                      </a:r>
                      <a:r>
                        <a:rPr kumimoji="0" lang="zh-CN" altLang="en-US" sz="1400" b="0" i="0" u="none" strike="noStrike" kern="1200" cap="none" normalizeH="0" baseline="0" smtClean="0">
                          <a:ln>
                            <a:noFill/>
                          </a:ln>
                          <a:solidFill>
                            <a:srgbClr val="000000"/>
                          </a:solidFill>
                          <a:effectLst/>
                          <a:latin typeface="+mn-ea"/>
                          <a:ea typeface="+mn-ea"/>
                          <a:cs typeface="+mn-cs"/>
                        </a:rPr>
                        <a:t>具有更强的长期导向</a:t>
                      </a:r>
                      <a:endParaRPr kumimoji="0" lang="zh-CN" altLang="en-US" sz="1400" b="0" i="0" u="none" strike="noStrike" cap="none" normalizeH="0" baseline="0" smtClean="0">
                        <a:ln>
                          <a:noFill/>
                        </a:ln>
                        <a:solidFill>
                          <a:srgbClr val="000000"/>
                        </a:solidFill>
                        <a:effectLst/>
                        <a:latin typeface="+mn-ea"/>
                        <a:ea typeface="+mn-ea"/>
                        <a:cs typeface="Times New Roman" pitchFamily="18" charset="0"/>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采用回购方式解决股份来源时，公司可能产生现金流出；增发时，不产生公司现金流出</a:t>
                      </a:r>
                      <a:endParaRPr kumimoji="0" lang="en-US" altLang="zh-CN" sz="1400" b="0" i="0" u="none" strike="noStrike" cap="none" normalizeH="0" baseline="0" smtClean="0">
                        <a:ln>
                          <a:noFill/>
                        </a:ln>
                        <a:solidFill>
                          <a:srgbClr val="000000"/>
                        </a:solidFill>
                        <a:effectLst/>
                        <a:latin typeface="+mn-ea"/>
                        <a:ea typeface="+mn-ea"/>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激励感知度可能更高</a:t>
                      </a:r>
                    </a:p>
                  </a:txBody>
                  <a:tcPr marR="0" marT="13716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95000"/>
                      </a:schemeClr>
                    </a:solidFill>
                  </a:tcPr>
                </a:tc>
              </a:tr>
              <a:tr h="1665025">
                <a:tc>
                  <a:txBody>
                    <a:bodyPr vert="horz" wrap="square"/>
                    <a:lstStyle/>
                    <a:p>
                      <a:pPr marL="228600" marR="0" lvl="0" indent="-228600" algn="ctr" defTabSz="762000" rtl="0" eaLnBrk="1" fontAlgn="base" latinLnBrk="0" hangingPunct="1">
                        <a:lnSpc>
                          <a:spcPct val="100000"/>
                        </a:lnSpc>
                        <a:spcBef>
                          <a:spcPts val="600"/>
                        </a:spcBef>
                        <a:spcAft>
                          <a:spcPct val="0"/>
                        </a:spcAft>
                        <a:buClrTx/>
                        <a:buSzTx/>
                        <a:buFontTx/>
                        <a:buNone/>
                      </a:pPr>
                      <a:r>
                        <a:rPr kumimoji="0" lang="zh-CN" altLang="en-US" sz="1600" b="1" i="0" u="none" strike="noStrike" cap="none" normalizeH="0" baseline="0" smtClean="0">
                          <a:ln>
                            <a:noFill/>
                          </a:ln>
                          <a:solidFill>
                            <a:schemeClr val="tx1"/>
                          </a:solidFill>
                          <a:effectLst/>
                          <a:latin typeface="+mn-ea"/>
                          <a:ea typeface="+mn-ea"/>
                          <a:cs typeface="Times New Roman" pitchFamily="18" charset="0"/>
                        </a:rPr>
                        <a:t>挑战</a:t>
                      </a:r>
                    </a:p>
                  </a:txBody>
                  <a:tcPr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6D6D6">
                        <a:alpha val="69804"/>
                      </a:srgbClr>
                    </a:solidFill>
                  </a:tcPr>
                </a:tc>
                <a:tc>
                  <a:txBody>
                    <a:bodyPr vert="horz" wrap="square"/>
                    <a:lstStyle/>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员工没有成为股东，无法真实落实股东意识</a:t>
                      </a:r>
                      <a:endParaRPr kumimoji="0" lang="en-US" altLang="zh-CN" sz="1400" b="0" i="0" u="none" strike="noStrike" cap="none" normalizeH="0" baseline="0" smtClean="0">
                        <a:ln>
                          <a:noFill/>
                        </a:ln>
                        <a:solidFill>
                          <a:srgbClr val="000000"/>
                        </a:solidFill>
                        <a:effectLst/>
                        <a:latin typeface="+mn-ea"/>
                        <a:ea typeface="+mn-ea"/>
                      </a:endParaRP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激励支付对现金流支出影响较大</a:t>
                      </a:r>
                    </a:p>
                    <a:p>
                      <a:pPr marL="228600" marR="0" lvl="0" indent="-2286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tabLst>
                          <a:tab pos="228600"/>
                        </a:tabLst>
                      </a:pPr>
                      <a:r>
                        <a:rPr kumimoji="0" lang="zh-CN" altLang="en-US" sz="1400" b="0" i="0" u="none" strike="noStrike" cap="none" normalizeH="0" baseline="0" smtClean="0">
                          <a:ln>
                            <a:noFill/>
                          </a:ln>
                          <a:solidFill>
                            <a:srgbClr val="000000"/>
                          </a:solidFill>
                          <a:effectLst/>
                          <a:latin typeface="+mn-ea"/>
                          <a:ea typeface="+mn-ea"/>
                        </a:rPr>
                        <a:t>在设计和衡量业绩状况时可能较为复杂，对公司的战略规划能力要求高</a:t>
                      </a:r>
                    </a:p>
                  </a:txBody>
                  <a:tcPr marR="0" marT="13716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6D6D6">
                        <a:alpha val="69804"/>
                      </a:srgbClr>
                    </a:solidFill>
                  </a:tcPr>
                </a:tc>
                <a:tc>
                  <a:txBody>
                    <a:bodyPr vert="horz" wrap="square"/>
                    <a:lstStyle/>
                    <a:p>
                      <a:pPr marL="177800" marR="0" lvl="0" indent="-1778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pPr>
                      <a:r>
                        <a:rPr kumimoji="0" lang="zh-CN" altLang="en-US" sz="1400" b="0" i="0" u="none" strike="noStrike" kern="1200" cap="none" normalizeH="0" baseline="0" smtClean="0">
                          <a:ln>
                            <a:noFill/>
                          </a:ln>
                          <a:solidFill>
                            <a:srgbClr val="000000"/>
                          </a:solidFill>
                          <a:effectLst/>
                          <a:latin typeface="+mn-ea"/>
                          <a:ea typeface="+mn-ea"/>
                          <a:cs typeface="+mn-cs"/>
                        </a:rPr>
                        <a:t>存在法律和监管的要求</a:t>
                      </a:r>
                    </a:p>
                    <a:p>
                      <a:pPr marL="177800" marR="0" lvl="0" indent="-1778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defRPr/>
                      </a:pPr>
                      <a:r>
                        <a:rPr kumimoji="0" lang="zh-CN" altLang="en-US" sz="1400" b="0" i="0" u="none" strike="noStrike" kern="1200" cap="none" normalizeH="0" baseline="0" smtClean="0">
                          <a:ln>
                            <a:noFill/>
                          </a:ln>
                          <a:solidFill>
                            <a:srgbClr val="000000"/>
                          </a:solidFill>
                          <a:effectLst/>
                          <a:latin typeface="+mn-ea"/>
                          <a:ea typeface="+mn-ea"/>
                          <a:cs typeface="+mn-cs"/>
                        </a:rPr>
                        <a:t>带来股权稀释</a:t>
                      </a:r>
                      <a:endParaRPr kumimoji="0" lang="en-US" altLang="zh-CN" sz="1400" b="0" i="0" u="none" strike="noStrike" kern="1200" cap="none" normalizeH="0" baseline="0" smtClean="0">
                        <a:ln>
                          <a:noFill/>
                        </a:ln>
                        <a:solidFill>
                          <a:srgbClr val="000000"/>
                        </a:solidFill>
                        <a:effectLst/>
                        <a:latin typeface="+mn-ea"/>
                        <a:ea typeface="+mn-ea"/>
                        <a:cs typeface="+mn-cs"/>
                      </a:endParaRPr>
                    </a:p>
                    <a:p>
                      <a:pPr marL="177800" marR="0" lvl="0" indent="-177800" algn="l" defTabSz="762000" rtl="0" eaLnBrk="1" fontAlgn="base" latinLnBrk="0" hangingPunct="1">
                        <a:lnSpc>
                          <a:spcPct val="100000"/>
                        </a:lnSpc>
                        <a:spcBef>
                          <a:spcPts val="600"/>
                        </a:spcBef>
                        <a:spcAft>
                          <a:spcPct val="0"/>
                        </a:spcAft>
                        <a:buClr>
                          <a:schemeClr val="accent4"/>
                        </a:buClr>
                        <a:buSzPct val="60000"/>
                        <a:buFont typeface="Wingdings" pitchFamily="2" charset="2"/>
                        <a:buChar char="l"/>
                        <a:defRPr/>
                      </a:pPr>
                      <a:r>
                        <a:rPr kumimoji="0" lang="zh-CN" altLang="en-US" sz="1400" b="0" i="0" u="none" strike="noStrike" kern="1200" cap="none" normalizeH="0" baseline="0" smtClean="0">
                          <a:ln>
                            <a:noFill/>
                          </a:ln>
                          <a:solidFill>
                            <a:srgbClr val="000000"/>
                          </a:solidFill>
                          <a:effectLst/>
                          <a:latin typeface="+mn-ea"/>
                          <a:ea typeface="+mn-ea"/>
                          <a:cs typeface="+mn-cs"/>
                        </a:rPr>
                        <a:t>部分情况下，由于员工难以影响股价，可能由于资本市场波动而对激励收益产生影响</a:t>
                      </a:r>
                    </a:p>
                  </a:txBody>
                  <a:tcPr marR="0" marT="13716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6D6D6">
                        <a:alpha val="69804"/>
                      </a:srgbClr>
                    </a:solidFill>
                  </a:tcPr>
                </a:tc>
              </a:tr>
            </a:tbl>
          </a:graphicData>
        </a:graphic>
      </p:graphicFrame>
    </p:spTree>
    <p:extLst>
      <p:ext uri="{BB962C8B-B14F-4D97-AF65-F5344CB8AC3E}">
        <p14:creationId xmlns:p14="http://schemas.microsoft.com/office/powerpoint/2010/main" val="3530484492"/>
      </p:ext>
    </p:ext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https://d.book118.com/588104110114006027</a:t>
            </a:r>
          </a:p>
        </p:txBody>
      </p:sp>
    </p:spTree>
  </p:cSld>
  <p:clrMapOvr>
    <a:masterClrMapping/>
  </p:clrMapOvr>
  <p:transition/>
  <p:timing/>
</p:sld>
</file>

<file path=ppt/tags/tag1.xml><?xml version="1.0" encoding="utf-8"?>
<p:tagLst xmlns:p="http://schemas.openxmlformats.org/presentationml/2006/main">
  <p:tag name="TW_FOOTER" val="Watermark"/>
  <p:tag name="WT_FOOTER" val="Watermark"/>
</p:tagLst>
</file>

<file path=ppt/tags/tag2.xml><?xml version="1.0" encoding="utf-8"?>
<p:tagLst xmlns:p="http://schemas.openxmlformats.org/presentationml/2006/main">
  <p:tag name="WT_ASSOCIATEDSLIDES" val=""/>
  <p:tag name="WT_DIALOGNAME" val="Blue Title Slide"/>
  <p:tag name="WT_INNEWPRESENTATION" val="YES"/>
  <p:tag name="WT_ONINSERTSLIDEDLG" val="YES"/>
  <p:tag name="WT_SHORTNAME" val="BASIC"/>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TW">
  <a:themeElements>
    <a:clrScheme name="WTW Theme">
      <a:dk1>
        <a:sysClr val="windowText" lastClr="000000"/>
      </a:dk1>
      <a:lt1>
        <a:sysClr val="window" lastClr="FFFFFF"/>
      </a:lt1>
      <a:dk2>
        <a:srgbClr val="63666A"/>
      </a:dk2>
      <a:lt2>
        <a:srgbClr val="EEECE1"/>
      </a:lt2>
      <a:accent1>
        <a:srgbClr val="702082"/>
      </a:accent1>
      <a:accent2>
        <a:srgbClr val="FFB81C"/>
      </a:accent2>
      <a:accent3>
        <a:srgbClr val="00A0D2"/>
      </a:accent3>
      <a:accent4>
        <a:srgbClr val="C110A0"/>
      </a:accent4>
      <a:accent5>
        <a:srgbClr val="00C389"/>
      </a:accent5>
      <a:accent6>
        <a:srgbClr val="63666A"/>
      </a:accent6>
      <a:hlink>
        <a:srgbClr val="00A0D2"/>
      </a:hlink>
      <a:folHlink>
        <a:srgbClr val="63666A"/>
      </a:folHlink>
    </a:clrScheme>
    <a:fontScheme name="WTW雅黑">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custClrLst>
    <a:custClr name="WTW Light Gray">
      <a:srgbClr val="D8DBD8"/>
    </a:custClr>
    <a:custClr name="WTW Light Violet">
      <a:srgbClr val="D8D7DF"/>
    </a:custClr>
    <a:custClr name="WTW Pink">
      <a:srgbClr val="DDD0CF"/>
    </a:custClr>
    <a:custClr name="WTW Light Blue">
      <a:srgbClr val="C8D7DF"/>
    </a:custClr>
    <a:custClr name="WTW Light Green">
      <a:srgbClr val="D9E6DC"/>
    </a:custClr>
    <a:custClr name="WTW Light Sand">
      <a:srgbClr val="EFEEDE"/>
    </a:custClr>
  </a:custClrLst>
  <a:extLst>
    <a:ext uri="{05A4C25C-085E-4340-85A3-A5531E510DB2}">
      <thm15:themeFamily xmlns:thm15="http://schemas.microsoft.com/office/thememl/2012/main" name="Presentation2" id="{5369F1BB-92F3-4DB8-928C-34BCDF878BA6}" vid="{583519DF-748D-4E38-9BE0-66CD341BD85F}"/>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577</Paragraphs>
  <Slides>46</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46</vt:i4>
      </vt:variant>
    </vt:vector>
  </HeadingPairs>
  <TitlesOfParts>
    <vt:vector baseType="lpstr" size="54">
      <vt:lpstr>Arial</vt:lpstr>
      <vt:lpstr>Calibri</vt:lpstr>
      <vt:lpstr>微软雅黑</vt:lpstr>
      <vt:lpstr>Wingdings</vt:lpstr>
      <vt:lpstr>楷体_GB2312</vt:lpstr>
      <vt:lpstr>宋体</vt:lpstr>
      <vt:lpstr>Times New Roman</vt:lpstr>
      <vt:lpstr>Office Theme</vt:lpstr>
      <vt:lpstr>宏观与微观激励模式研究报告</vt:lpstr>
      <vt:lpstr>声明</vt:lpstr>
      <vt:lpstr>研究视角：从宏观与微观的维度探讨激励模式</vt:lpstr>
      <vt:lpstr>目录</vt:lpstr>
      <vt:lpstr>合伙与委托代理的产生：企业组织形式的历史变迁（1/2）</vt:lpstr>
      <vt:lpstr>合伙与委托代理的产生：企业组织形式的历史变迁（2/2）</vt:lpstr>
      <vt:lpstr>委托代理激励与合伙激励的理论基础：委托代理理论 vs. 产权理论</vt:lpstr>
      <vt:lpstr>委托代理理论中解决道德风险问题的经典模型（1/2）</vt:lpstr>
      <vt:lpstr>委托代理理论中解决道德风险问题的经典模型（2/2）</vt:lpstr>
      <vt:lpstr>委托代理制企业实践中的关键要素</vt:lpstr>
      <vt:lpstr>委托代理制企业实践中的的不同激励工具</vt:lpstr>
      <vt:lpstr>产权理论的主要观点</vt:lpstr>
      <vt:lpstr>基于产权理论，企业的理想状态是股东与经理人合二为一</vt:lpstr>
      <vt:lpstr>基于产权理论的企业理想状态：合伙制</vt:lpstr>
      <vt:lpstr>当前国内企业建立“合伙人机制”的内涵</vt:lpstr>
      <vt:lpstr>合伙制的关键要素</vt:lpstr>
      <vt:lpstr>合伙制的关键要素（续）</vt:lpstr>
      <vt:lpstr>合伙制的关键要素（续）</vt:lpstr>
      <vt:lpstr>合伙制的关键要素（续）</vt:lpstr>
      <vt:lpstr>目录</vt:lpstr>
      <vt:lpstr>委托代理制与合伙制的适用性分析</vt:lpstr>
      <vt:lpstr>委托代理制与合伙制在权利诉求与股权获取模式上的差异</vt:lpstr>
      <vt:lpstr>宏观模式对比标的：海尔人单酬模式</vt:lpstr>
      <vt:lpstr>模式对比分析</vt:lpstr>
      <vt:lpstr>目录</vt:lpstr>
      <vt:lpstr>合伙制案例分享1：阿里巴巴合伙人机制</vt:lpstr>
      <vt:lpstr>合伙制案例分享1：阿里巴巴合伙人机制</vt:lpstr>
      <vt:lpstr>合伙制案例分享1：阿里巴巴合伙人机制</vt:lpstr>
      <vt:lpstr>合伙制案例分享1：阿里巴巴合伙人机制</vt:lpstr>
      <vt:lpstr>合伙制案例分享2：某全球领先投行合伙人机制</vt:lpstr>
      <vt:lpstr>合伙制案例分享2：某全球领先投行合伙人机制</vt:lpstr>
      <vt:lpstr>合伙制案例分享2：某全球领先投行合伙人机制</vt:lpstr>
      <vt:lpstr>合伙制案例分享2：某全球领先投行合伙人机制</vt:lpstr>
      <vt:lpstr>目录</vt:lpstr>
      <vt:lpstr>微观激励模式概览</vt:lpstr>
      <vt:lpstr>目录</vt:lpstr>
      <vt:lpstr>短期激励——目标奖金制</vt:lpstr>
      <vt:lpstr>短期激励——目标奖金制</vt:lpstr>
      <vt:lpstr>短期激励——计提分享制</vt:lpstr>
      <vt:lpstr>短期激励——计提分享制</vt:lpstr>
      <vt:lpstr>短期激励——计提分享制</vt:lpstr>
      <vt:lpstr>短期激励模式适用性分析</vt:lpstr>
      <vt:lpstr>短期激励模式优劣势比较</vt:lpstr>
      <vt:lpstr>目录</vt:lpstr>
      <vt:lpstr>长期激励的选择：现金还是股权？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2024-09-05T18:18:22.207</cp:lastPrinted>
  <dcterms:created xsi:type="dcterms:W3CDTF">2024-09-05T10:18:22Z</dcterms:created>
  <dcterms:modified xsi:type="dcterms:W3CDTF">2024-09-05T10:18:26Z</dcterms:modified>
</cp:coreProperties>
</file>