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F8E9D-7EE2-4BD2-94BE-0ED056D98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16FA9-CFBD-4EAB-B4F5-33E361DEF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CB7A3-A4AA-462F-AA6A-AC821E7E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5BA73-F6C0-46B0-9A68-52A13CD1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E9719-068F-4EE1-BC78-6E0F96407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FBEB4-D82E-4D3A-BFBC-B8044195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04FF3-FE43-478D-8355-450E0CB1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7445E-71E8-40C8-9562-BDD0F5370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6C91F-2D21-4326-8442-A28DEF97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4D5B7-9331-4DE1-8F24-F58EFE4B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84487-0191-4AC5-BDB3-63166A874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44CD-85CE-44AB-BD70-2C0BB5655E7B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3F48-CBB4-4D8A-8E98-A692374618A2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F27F2-3F46-4337-8E29-A1FB3581A14B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50E3A-0960-4D85-BDD9-DE24AE2C360A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A279B-F930-4B44-AD95-886061333FDC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6397C-BAE7-4FB3-967F-A47CDC110306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C27B3-8A87-4FA7-85B8-8D72EE39587A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4FAD1-6DE9-4FDC-AB6F-C29AEB0C4D95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8FE0D-4DBF-4B82-BEA4-65756A072DAF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2BCB-DD34-4AFE-9EE0-F4AA8EB358FB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5485B-812D-461B-847C-E77D5008850A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9ACD1-4F4F-4C73-8DA2-565B1B222090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B9417-8F4D-4D02-B7E2-7B8DF867E842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D7560-16FA-4FAC-A77B-DE6B495DF8D7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0F56-52D1-4338-AC77-532310810D0A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EC272-EAE5-4D29-92C8-E22B518AA3F7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B65C-84CA-408D-8C18-672F0AFB81B8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3E260-2C52-433A-9704-5F7EA74E1A4A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F9B20-85B1-44D2-B759-0418BA2BA16A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0D24F-6D5E-4609-8842-4A3303278D9E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8B02A-7826-4923-A09C-08A35B50AC06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E7C4-D68C-4157-815F-655ACC2A2169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F41401B5-DBAA-4A8C-B548-CFE828CD1275}" type="datetimeFigureOut">
              <a:rPr lang="zh-CN" altLang="en-US"/>
              <a:t>2019/10/20</a:t>
            </a:fld>
            <a:endParaRPr lang="en-US" altLang="zh-CN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D016B09C-D76D-44B8-933B-863E9AE69F2E}" type="slidenum">
              <a:rPr lang="zh-CN" altLang="en-US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3.png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5.jpeg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702505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2"/>
          <p:cNvSpPr txBox="1"/>
          <p:nvPr/>
        </p:nvSpPr>
        <p:spPr>
          <a:xfrm>
            <a:off x="1070610" y="2118995"/>
            <a:ext cx="5710555" cy="131000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400"/>
            <a:r>
              <a:rPr lang="zh-CN" altLang="en-US" sz="2800" b="1">
                <a:solidFill>
                  <a:srgbClr val="FF0000"/>
                </a:solidFill>
                <a:latin typeface="Calibri" pitchFamily="34" charset="0"/>
                <a:ea typeface="宋体" pitchFamily="2" charset="-122"/>
              </a:rPr>
              <a:t>上述名言告诉了我们规则与自由是怎样的关系？</a:t>
            </a:r>
          </a:p>
        </p:txBody>
      </p:sp>
      <p:sp>
        <p:nvSpPr>
          <p:cNvPr id="3" name="矩形 2"/>
          <p:cNvSpPr/>
          <p:nvPr/>
        </p:nvSpPr>
        <p:spPr>
          <a:xfrm>
            <a:off x="473710" y="3301365"/>
            <a:ext cx="5899785" cy="26765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自由与规则不可分。一方面，社会规则划定了自由的边界。另一方面，社会规则是人们享有自由的保障。</a:t>
            </a:r>
          </a:p>
        </p:txBody>
      </p:sp>
      <p:sp>
        <p:nvSpPr>
          <p:cNvPr id="6" name="文本框 1"/>
          <p:cNvSpPr txBox="1"/>
          <p:nvPr/>
        </p:nvSpPr>
        <p:spPr>
          <a:xfrm>
            <a:off x="840740" y="669290"/>
            <a:ext cx="7462520" cy="132207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Arial" pitchFamily="34" charset="0"/>
                <a:ea typeface="宋体" pitchFamily="2" charset="-122"/>
              </a:rPr>
              <a:t>“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自由是做法律所许可的一切事情的权利。如果一个公民能够做法律所禁止的事情，他就不再有自由了，因为其他人也同样会有这样的权利。”</a:t>
            </a:r>
            <a:r>
              <a:rPr lang="en-US" altLang="zh-CN" sz="2400">
                <a:latin typeface="Arial" pitchFamily="34" charset="0"/>
                <a:ea typeface="宋体" pitchFamily="2" charset="-122"/>
              </a:rPr>
              <a:t>——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孟德斯鸠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9222" name="Picture 6" descr="https://timgsa.baidu.com/timg?image&amp;quality=80&amp;size=b9999_10000&amp;sec=1562842996388&amp;di=7e8a6df4616b4a6991187df2d183686e&amp;imgtype=0&amp;src=http%3A%2F%2Fi4.hexunimg.cn%2F2014-04-25%2F16425565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7790" y="3301365"/>
            <a:ext cx="2311400" cy="21634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73710" y="160020"/>
            <a:ext cx="24593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复习提问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灯片编号占位符 2"/>
          <p:cNvSpPr txBox="1">
            <a:spLocks noGrp="1"/>
          </p:cNvSpPr>
          <p:nvPr/>
        </p:nvSpPr>
        <p:spPr>
          <a:xfrm>
            <a:off x="6732588" y="6381750"/>
            <a:ext cx="2133600" cy="3397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/>
            <a:fld id="{9A0DB2DC-4C9A-4742-B13C-FB6460FD3503}" type="slidenum">
              <a:rPr lang="zh-CN" altLang="en-US" sz="1400">
                <a:latin typeface="Arial Unicode MS" charset="-122"/>
                <a:ea typeface="宋体" pitchFamily="2" charset="-122"/>
              </a:rPr>
              <a:t>2</a:t>
            </a:fld>
          </a:p>
        </p:txBody>
      </p:sp>
      <p:sp>
        <p:nvSpPr>
          <p:cNvPr id="44037" name="Text Box 3"/>
          <p:cNvSpPr txBox="1"/>
          <p:nvPr/>
        </p:nvSpPr>
        <p:spPr>
          <a:xfrm>
            <a:off x="612775" y="692150"/>
            <a:ext cx="8531225" cy="7016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40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7411" name="文本框 44037"/>
          <p:cNvSpPr txBox="1"/>
          <p:nvPr/>
        </p:nvSpPr>
        <p:spPr>
          <a:xfrm>
            <a:off x="1042988" y="1916113"/>
            <a:ext cx="7777162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6430" y="746760"/>
            <a:ext cx="775843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/>
              <a:t>                         </a:t>
            </a:r>
            <a:r>
              <a:rPr lang="zh-CN" altLang="en-US" sz="2400" b="1">
                <a:solidFill>
                  <a:srgbClr val="FF0000"/>
                </a:solidFill>
              </a:rPr>
              <a:t>四知却金的故事</a:t>
            </a:r>
            <a:endParaRPr lang="zh-CN" altLang="en-US" sz="2400"/>
          </a:p>
          <a:p>
            <a:r>
              <a:rPr lang="zh-CN" altLang="en-US" sz="2400"/>
              <a:t>       东汉人杨震是个颇得称赞的清官。当他去东莱上任的时候，路过冒邑。冒邑县令王密晚上悄悄去拜访杨震，并带金十斤作为礼物。可是杨震当场拒绝了这份礼物，说：“故人知君，君不知故人，何也？”王密以为杨震假装客气，便说：“</a:t>
            </a:r>
            <a:r>
              <a:rPr lang="zh-CN" altLang="en-US" sz="2400">
                <a:solidFill>
                  <a:srgbClr val="FF0000"/>
                </a:solidFill>
              </a:rPr>
              <a:t>幕夜无知者</a:t>
            </a:r>
            <a:r>
              <a:rPr lang="zh-CN" altLang="en-US" sz="2400"/>
              <a:t>。”意思是说晚上又有谁能知道呢？杨震立即生气了，</a:t>
            </a:r>
            <a:r>
              <a:rPr lang="zh-CN" altLang="en-US" sz="2400">
                <a:solidFill>
                  <a:srgbClr val="FF0000"/>
                </a:solidFill>
              </a:rPr>
              <a:t>说：“天知、地知、你知、我知，怎说无知？”</a:t>
            </a:r>
            <a:r>
              <a:rPr lang="zh-CN" altLang="en-US" sz="2400"/>
              <a:t>王密十分羞愧，只得带着礼物，狼狈而回。</a:t>
            </a:r>
          </a:p>
        </p:txBody>
      </p:sp>
      <p:sp>
        <p:nvSpPr>
          <p:cNvPr id="13314" name="标题 2"/>
          <p:cNvSpPr txBox="1"/>
          <p:nvPr/>
        </p:nvSpPr>
        <p:spPr>
          <a:xfrm>
            <a:off x="1022350" y="4470400"/>
            <a:ext cx="5710555" cy="131000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4400"/>
            <a:r>
              <a:rPr lang="en-US" altLang="zh-CN" sz="2800" b="1">
                <a:solidFill>
                  <a:srgbClr val="FF0000"/>
                </a:solidFill>
                <a:sym typeface="+mn-ea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这个故事启示 我们应如何自觉遵守社会规则？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  <a:p>
            <a:pPr algn="ctr" defTabSz="914400"/>
            <a:endParaRPr lang="zh-CN" altLang="en-US" sz="2800" b="1">
              <a:solidFill>
                <a:srgbClr val="FF0000"/>
              </a:solidFill>
              <a:latin typeface="Calibri" pitchFamily="34" charset="0"/>
              <a:ea typeface="宋体" pitchFamily="2" charset="-122"/>
            </a:endParaRPr>
          </a:p>
        </p:txBody>
      </p:sp>
      <p:sp>
        <p:nvSpPr>
          <p:cNvPr id="44042" name="文本框 44041"/>
          <p:cNvSpPr txBox="1"/>
          <p:nvPr/>
        </p:nvSpPr>
        <p:spPr>
          <a:xfrm>
            <a:off x="716280" y="2373313"/>
            <a:ext cx="7712075" cy="18148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  <a:ea typeface="宋体" pitchFamily="2" charset="-122"/>
              </a:rPr>
              <a:t>（</a:t>
            </a:r>
            <a:r>
              <a:rPr lang="en-US" altLang="zh-CN" sz="2800" b="1">
                <a:latin typeface="Arial" pitchFamily="34" charset="0"/>
                <a:ea typeface="宋体" pitchFamily="2" charset="-122"/>
              </a:rPr>
              <a:t>1</a:t>
            </a:r>
            <a:r>
              <a:rPr lang="zh-CN" altLang="en-US" sz="2800" b="1">
                <a:latin typeface="Arial" pitchFamily="34" charset="0"/>
                <a:ea typeface="宋体" pitchFamily="2" charset="-122"/>
              </a:rPr>
              <a:t>）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学会自律，</a:t>
            </a:r>
            <a:r>
              <a:rPr lang="zh-CN" altLang="en-US" sz="2800" b="1">
                <a:latin typeface="Arial" pitchFamily="34" charset="0"/>
                <a:ea typeface="宋体" pitchFamily="2" charset="-122"/>
              </a:rPr>
              <a:t>就是严于律己，不断自我反省，克服已经发现的不良行为。</a:t>
            </a:r>
          </a:p>
          <a:p>
            <a:r>
              <a:rPr lang="zh-CN" altLang="en-US" sz="2800" b="1">
                <a:latin typeface="Arial" pitchFamily="34" charset="0"/>
                <a:ea typeface="宋体" pitchFamily="2" charset="-122"/>
              </a:rPr>
              <a:t>（</a:t>
            </a:r>
            <a:r>
              <a:rPr lang="en-US" altLang="zh-CN" sz="2800" b="1">
                <a:latin typeface="Arial" pitchFamily="34" charset="0"/>
                <a:ea typeface="宋体" pitchFamily="2" charset="-122"/>
              </a:rPr>
              <a:t>2</a:t>
            </a:r>
            <a:r>
              <a:rPr lang="zh-CN" altLang="en-US" sz="2800" b="1">
                <a:latin typeface="Arial" pitchFamily="34" charset="0"/>
                <a:ea typeface="宋体" pitchFamily="2" charset="-122"/>
              </a:rPr>
              <a:t>）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我们要发自内心地敬畏规则</a:t>
            </a:r>
            <a:r>
              <a:rPr lang="zh-CN" altLang="en-US" sz="2800" b="1">
                <a:latin typeface="Arial" pitchFamily="34" charset="0"/>
                <a:ea typeface="宋体" pitchFamily="2" charset="-122"/>
              </a:rPr>
              <a:t>。无论何时何地，我们都应该将规则内化于心，外化于形。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99"/>
          <p:cNvSpPr txBox="1">
            <a:spLocks noChangeArrowheads="1"/>
          </p:cNvSpPr>
          <p:nvPr/>
        </p:nvSpPr>
        <p:spPr bwMode="auto">
          <a:xfrm>
            <a:off x="574358" y="1712913"/>
            <a:ext cx="8280400" cy="39693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     从前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有个年轻人要去张村办事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可他不认识去张村的路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，路上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遇见一位六十多岁的老人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便迎面喊道：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宋体" pitchFamily="2" charset="-122"/>
                <a:ea typeface="宋体" pitchFamily="2" charset="-122"/>
              </a:rPr>
              <a:t>“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喂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老头儿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从这里去张村该怎么走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有多远？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宋体" pitchFamily="2" charset="-122"/>
                <a:ea typeface="宋体" pitchFamily="2" charset="-122"/>
              </a:rPr>
              <a:t>”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老人看他轻狂而无礼貌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便脱口而出：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宋体" pitchFamily="2" charset="-122"/>
                <a:ea typeface="宋体" pitchFamily="2" charset="-122"/>
              </a:rPr>
              <a:t>“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无礼！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宋体" pitchFamily="2" charset="-122"/>
                <a:ea typeface="宋体" pitchFamily="2" charset="-122"/>
              </a:rPr>
              <a:t>”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说完就愤愤地快步离去。年轻人转身足足走了五里的路程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MingLiU_HKSCS" panose="02020500000000000000" pitchFamily="18" charset="-120"/>
                <a:ea typeface="宋体" pitchFamily="2" charset="-122"/>
              </a:rPr>
              <a:t>，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一直没有见到叫张村的地方。这里，</a:t>
            </a: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宋体" pitchFamily="2" charset="-122"/>
              </a:rPr>
              <a:t>年轻人停下脚步来，独自坐在路边，左思右想，考虑了半天，似乎悟出了什么……</a:t>
            </a:r>
          </a:p>
        </p:txBody>
      </p:sp>
      <p:sp>
        <p:nvSpPr>
          <p:cNvPr id="3" name="矩形 2"/>
          <p:cNvSpPr/>
          <p:nvPr/>
        </p:nvSpPr>
        <p:spPr>
          <a:xfrm>
            <a:off x="2325560" y="980728"/>
            <a:ext cx="4297680" cy="6451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kern="0">
                <a:ln w="19050">
                  <a:solidFill>
                    <a:srgbClr val="44546A">
                      <a:tint val="1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glow rad="228600">
                    <a:srgbClr val="FFC000">
                      <a:satMod val="175000"/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“五里”与“无礼”</a:t>
            </a:r>
          </a:p>
        </p:txBody>
      </p:sp>
      <p:sp>
        <p:nvSpPr>
          <p:cNvPr id="2" name="矩形 1"/>
          <p:cNvSpPr/>
          <p:nvPr/>
        </p:nvSpPr>
        <p:spPr>
          <a:xfrm>
            <a:off x="1388935" y="2829848"/>
            <a:ext cx="7040880" cy="119888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kern="0">
                <a:ln w="19050">
                  <a:solidFill>
                    <a:srgbClr val="44546A">
                      <a:tint val="1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glow rad="228600">
                    <a:srgbClr val="FFC000">
                      <a:satMod val="175000"/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因为对老人没礼貌，不尊重老人，</a:t>
            </a: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kern="0">
                <a:ln w="19050">
                  <a:solidFill>
                    <a:srgbClr val="44546A">
                      <a:tint val="1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glow rad="228600">
                    <a:srgbClr val="FFC000">
                      <a:satMod val="175000"/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不受老人待见。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74675" y="319405"/>
            <a:ext cx="24593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导入新课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5"/>
          <p:cNvSpPr>
            <a:spLocks noChangeArrowheads="1"/>
          </p:cNvSpPr>
          <p:nvPr/>
        </p:nvSpPr>
        <p:spPr bwMode="auto">
          <a:xfrm>
            <a:off x="1493838" y="1351598"/>
            <a:ext cx="5668963" cy="506730"/>
          </a:xfrm>
          <a:prstGeom prst="rect">
            <a:avLst/>
          </a:prstGeom>
          <a:solidFill>
            <a:schemeClr val="bg1">
              <a:alpha val="34901"/>
            </a:schemeClr>
          </a:solidFill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7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第四课 </a:t>
            </a:r>
            <a:r>
              <a:rPr kumimoji="0" lang="zh-CN" altLang="en-US" sz="27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+mn-cs"/>
                <a:sym typeface="+mn-ea"/>
              </a:rPr>
              <a:t>社会生活讲道德</a:t>
            </a:r>
          </a:p>
        </p:txBody>
      </p:sp>
      <p:sp>
        <p:nvSpPr>
          <p:cNvPr id="6147" name="Text Box 3"/>
          <p:cNvSpPr txBox="1"/>
          <p:nvPr/>
        </p:nvSpPr>
        <p:spPr>
          <a:xfrm>
            <a:off x="323215" y="603250"/>
            <a:ext cx="4804410" cy="506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700">
                <a:latin typeface="黑体" pitchFamily="49" charset="-122"/>
                <a:ea typeface="黑体" pitchFamily="49" charset="-122"/>
              </a:rPr>
              <a:t>第二单元 遵守社会规则</a:t>
            </a:r>
          </a:p>
        </p:txBody>
      </p:sp>
      <p:sp>
        <p:nvSpPr>
          <p:cNvPr id="6148" name="矩形 4"/>
          <p:cNvSpPr>
            <a:spLocks noChangeArrowheads="1"/>
          </p:cNvSpPr>
          <p:nvPr/>
        </p:nvSpPr>
        <p:spPr bwMode="auto">
          <a:xfrm>
            <a:off x="1239838" y="2152650"/>
            <a:ext cx="5778500" cy="7067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27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框题 尊重他人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4485" y="2896870"/>
            <a:ext cx="6946265" cy="3235960"/>
          </a:xfrm>
          <a:prstGeom prst="rect">
            <a:avLst/>
          </a:prstGeom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New shape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A．①②	    B．①③	    C．②④	    D．③④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②要自尊自爱，不要做有损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C、①②③  D、①②③④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对此，人们有不同的看法。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2、尊重给个体带来的心理感受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我们要积极关注、重视他人；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由于各方面的差别导致人与人之间的不尊重，这是可以理解的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陶行知说：“只有人中人，没有人上人，也就没有人下人。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（1）学会自律，就是严于律己，不断自我反省，克服已经发现的不良行为。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在人际交往中，我们要设身处地为他人着想，不把自己的意志强加给他人；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他们俩不仅不道歉，还骂骂咧咧，推推搡搡。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由于各方面的差别导致人与人之间的不尊重，这是可以理解的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你无意中得知小欣的父母都是清洁工，而小欣上课发言时，因紧张导致口吃现象严重。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（2）我们要发自内心地敬畏规则。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①每个人在人格和法律地位上都是平等的，要做到平等待人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一年之后，在一个商贾云集、热闹隆重的社交场合，一位西装革履、风度翩翩的推销商迎上这位商人，不无感激地自我介绍说：“您可能早已忘记我了。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一个铅笔推销员的故事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D、小魏从农村到城里上学，说话和穿衣常别同学议论、嘲讽</a:t>
            </a:r>
          </a:p>
        </p:txBody>
      </p:sp>
      <p:pic>
        <p:nvPicPr>
          <p:cNvPr id="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文本框 99"/>
          <p:cNvSpPr txBox="1">
            <a:spLocks noChangeArrowheads="1"/>
          </p:cNvSpPr>
          <p:nvPr/>
        </p:nvSpPr>
        <p:spPr bwMode="auto">
          <a:xfrm>
            <a:off x="431483" y="632143"/>
            <a:ext cx="8280400" cy="53543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              </a:t>
            </a: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宋体" pitchFamily="2" charset="-122"/>
              </a:rPr>
              <a:t>一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个铅笔推销员的故事</a:t>
            </a:r>
            <a:endParaRPr lang="zh-CN" altLang="en-US" sz="2400" b="1">
              <a:solidFill>
                <a:srgbClr val="FF0000"/>
              </a:solidFill>
              <a:latin typeface="楷体_GB2312" pitchFamily="49" charset="-122"/>
              <a:ea typeface="宋体" pitchFamily="2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    </a:t>
            </a:r>
            <a:r>
              <a:rPr lang="zh-CN" altLang="en-US" sz="2000" b="1">
                <a:ea typeface="宋体" pitchFamily="2" charset="-122"/>
              </a:rPr>
              <a:t>一位商人看到一个衣衫褴褛的铅笔推销员，顿生一股怜悯之情。他不假思索地将10元钱塞到卖铅笔的人手中，然后头也不回地走开了。走了没几步，他忽然觉得这样做不妥，于是连忙返回来，并抱歉地解释说自己忘了取笔，希望不要介意。最后，他郑重其事地说：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“您和我一样，都是商人。”   </a:t>
            </a:r>
          </a:p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      </a:t>
            </a:r>
            <a:r>
              <a:rPr lang="zh-CN" altLang="en-US" sz="2000" b="1">
                <a:ea typeface="宋体" pitchFamily="2" charset="-122"/>
              </a:rPr>
              <a:t>一年之后，在一个商贾云集、热闹隆重的社交场合，一位西装革履、风度翩翩的推销商迎上这位商人，不无感激地自我介绍说：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“</a:t>
            </a:r>
            <a:r>
              <a:rPr lang="zh-CN" altLang="en-US" sz="20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可能早已忘记我了。而我也不知道</a:t>
            </a:r>
            <a:r>
              <a:rPr lang="zh-CN" altLang="en-US" sz="20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的名字，但我永远不会忘记</a:t>
            </a:r>
            <a:r>
              <a:rPr lang="zh-CN" altLang="en-US" sz="20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。</a:t>
            </a:r>
            <a:r>
              <a:rPr lang="zh-CN" altLang="en-US" sz="20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就是那位重新给了我自尊和自信的人。我一直觉得自己是个推销铅笔的乞丐，直到</a:t>
            </a:r>
            <a:r>
              <a:rPr lang="zh-CN" altLang="en-US" sz="20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亲口对我说，我和</a:t>
            </a:r>
            <a:r>
              <a:rPr lang="zh-CN" altLang="en-US" sz="20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000" b="1">
                <a:solidFill>
                  <a:srgbClr val="FF0000"/>
                </a:solidFill>
                <a:ea typeface="宋体" pitchFamily="2" charset="-122"/>
              </a:rPr>
              <a:t>一样都是商人为止。”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99"/>
          <p:cNvSpPr txBox="1">
            <a:spLocks noChangeArrowheads="1"/>
          </p:cNvSpPr>
          <p:nvPr/>
        </p:nvSpPr>
        <p:spPr bwMode="auto">
          <a:xfrm>
            <a:off x="510858" y="418783"/>
            <a:ext cx="8280400" cy="23069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    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“</a:t>
            </a:r>
            <a:r>
              <a:rPr lang="zh-CN" altLang="en-US" sz="24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可能早已忘记我了。而我也不知道</a:t>
            </a:r>
            <a:r>
              <a:rPr lang="zh-CN" altLang="en-US" sz="24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的名字，但我永远不会忘记</a:t>
            </a:r>
            <a:r>
              <a:rPr lang="zh-CN" altLang="en-US" sz="24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。</a:t>
            </a:r>
            <a:r>
              <a:rPr lang="zh-CN" altLang="en-US" sz="24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就是那位重新给了我自尊和自信的人。我一直觉得自己是个推销铅笔的乞丐，直到</a:t>
            </a:r>
            <a:r>
              <a:rPr lang="zh-CN" altLang="en-US" sz="24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亲口对我说，我和</a:t>
            </a:r>
            <a:r>
              <a:rPr lang="zh-CN" altLang="en-US" sz="2400" b="1" i="1">
                <a:solidFill>
                  <a:srgbClr val="0070C0"/>
                </a:solidFill>
                <a:ea typeface="宋体" pitchFamily="2" charset="-122"/>
              </a:rPr>
              <a:t>您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一样都是商人为止。”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39775" y="3929380"/>
            <a:ext cx="7330440" cy="20612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尊重他人，给他人增长自尊和自信，产生良好的心理体验；尊重他人能赢得他人的尊重；尊重有利于建立和谐的人际关系，尊重使社会生活和谐融洽。</a:t>
            </a:r>
          </a:p>
        </p:txBody>
      </p:sp>
      <p:sp>
        <p:nvSpPr>
          <p:cNvPr id="3" name="矩形 2"/>
          <p:cNvSpPr/>
          <p:nvPr/>
        </p:nvSpPr>
        <p:spPr>
          <a:xfrm>
            <a:off x="739775" y="2813685"/>
            <a:ext cx="7249160" cy="95313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kern="0">
                <a:ln w="19050">
                  <a:solidFill>
                    <a:srgbClr val="44546A">
                      <a:tint val="1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glow rad="228600">
                    <a:srgbClr val="FFC000">
                      <a:satMod val="175000"/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从铅笔推销员的这段话语中，说说尊重他人</a:t>
            </a: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kern="0">
                <a:ln w="19050">
                  <a:solidFill>
                    <a:srgbClr val="44546A">
                      <a:tint val="1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glow rad="228600">
                    <a:srgbClr val="FFC000">
                      <a:satMod val="175000"/>
                      <a:alpha val="40000"/>
                    </a:srgbClr>
                  </a:glow>
                </a:effectLst>
                <a:latin typeface="微软雅黑" pitchFamily="34" charset="-122"/>
                <a:ea typeface="微软雅黑" pitchFamily="34" charset="-122"/>
              </a:rPr>
              <a:t>会产生怎样的影响？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99"/>
          <p:cNvSpPr txBox="1">
            <a:spLocks noChangeArrowheads="1"/>
          </p:cNvSpPr>
          <p:nvPr/>
        </p:nvSpPr>
        <p:spPr bwMode="auto">
          <a:xfrm>
            <a:off x="431483" y="444183"/>
            <a:ext cx="8280400" cy="47078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楷体_GB2312" pitchFamily="49" charset="-122"/>
                <a:ea typeface="宋体" pitchFamily="2" charset="-122"/>
              </a:rPr>
              <a:t>              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宋体" pitchFamily="2" charset="-122"/>
              </a:rPr>
              <a:t>都是绰号惹的祸</a:t>
            </a:r>
            <a:endParaRPr lang="zh-CN" altLang="en-US" sz="2400" b="1">
              <a:ea typeface="宋体" pitchFamily="2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ea typeface="宋体" pitchFamily="2" charset="-122"/>
              </a:rPr>
              <a:t>       刚满15岁的某校九年级学生潘某，因大半个面部布满了黑色的胎记，自从懂事起，一个又一个的绰号便伴随着他的成长，如他的同学曾叫他</a:t>
            </a:r>
            <a:r>
              <a:rPr lang="zh-CN" altLang="en-US" sz="2400" b="1">
                <a:solidFill>
                  <a:srgbClr val="FF0000"/>
                </a:solidFill>
                <a:ea typeface="宋体" pitchFamily="2" charset="-122"/>
              </a:rPr>
              <a:t>“潘麻子”、“黑熊猫”、“黑子”、“青面兽”、“黑狗”等11个绰号</a:t>
            </a:r>
            <a:r>
              <a:rPr lang="zh-CN" altLang="en-US" sz="2400" b="1">
                <a:ea typeface="宋体" pitchFamily="2" charset="-122"/>
              </a:rPr>
              <a:t>。他憎恨同龄人互相取绰号，但他偏偏成了绰号最多的人。终于，不幸的事情发生了：有一天，当班上一名曾与他发生过纠纷的同学当面叫他“黑熊猫”时，</a:t>
            </a:r>
            <a:r>
              <a:rPr lang="zh-CN" altLang="en-US" sz="2400" b="1">
                <a:solidFill>
                  <a:srgbClr val="0070C0"/>
                </a:solidFill>
                <a:ea typeface="宋体" pitchFamily="2" charset="-122"/>
              </a:rPr>
              <a:t>他拔刀将对方捅成了重伤……</a:t>
            </a:r>
            <a:r>
              <a:rPr lang="zh-CN" altLang="en-US" sz="2400" b="1">
                <a:ea typeface="宋体" pitchFamily="2" charset="-122"/>
              </a:rPr>
              <a:t>   </a:t>
            </a: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1299845" y="5336540"/>
            <a:ext cx="7265035" cy="583565"/>
          </a:xfrm>
          <a:prstGeom prst="rect">
            <a:avLst/>
          </a:prstGeom>
          <a:noFill/>
          <a:ln w="38100">
            <a:solidFill>
              <a:srgbClr val="3B3838"/>
            </a:solidFill>
            <a:round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华文中宋" pitchFamily="2" charset="-122"/>
                <a:ea typeface="华文中宋" pitchFamily="2" charset="-122"/>
              </a:rPr>
              <a:t> </a:t>
            </a:r>
            <a:r>
              <a:rPr lang="zh-CN" altLang="en-US" sz="3200" b="1">
                <a:solidFill>
                  <a:srgbClr val="00B0F0"/>
                </a:solidFill>
                <a:latin typeface="华文中宋" pitchFamily="2" charset="-122"/>
                <a:ea typeface="华文中宋" pitchFamily="2" charset="-122"/>
              </a:rPr>
              <a:t>从这个故事中你得到的教训是什么？</a:t>
            </a: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1108075" y="2506345"/>
            <a:ext cx="7265035" cy="156845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  <a:round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华文中宋" pitchFamily="2" charset="-122"/>
                <a:ea typeface="华文中宋" pitchFamily="2" charset="-122"/>
              </a:rPr>
              <a:t> </a:t>
            </a:r>
            <a:r>
              <a:rPr lang="zh-CN" altLang="en-US" sz="3200" b="1">
                <a:solidFill>
                  <a:srgbClr val="00B0F0"/>
                </a:solidFill>
                <a:latin typeface="华文中宋" pitchFamily="2" charset="-122"/>
                <a:ea typeface="华文中宋" pitchFamily="2" charset="-122"/>
              </a:rPr>
              <a:t>不懂得尊重别人，会引发矛盾冲突，恶化人际关系，影响社会和谐。与人相处我们要学会尊重他人。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1" name="组合 2"/>
          <p:cNvGrpSpPr/>
          <p:nvPr/>
        </p:nvGrpSpPr>
        <p:grpSpPr>
          <a:xfrm>
            <a:off x="1759585" y="766445"/>
            <a:ext cx="5395913" cy="1031875"/>
            <a:chOff x="2800" y="1240"/>
            <a:chExt cx="8499" cy="1627"/>
          </a:xfrm>
        </p:grpSpPr>
        <p:grpSp>
          <p:nvGrpSpPr>
            <p:cNvPr id="20490" name="组合 181255"/>
            <p:cNvGrpSpPr/>
            <p:nvPr/>
          </p:nvGrpSpPr>
          <p:grpSpPr>
            <a:xfrm>
              <a:off x="2800" y="1240"/>
              <a:ext cx="8499" cy="1627"/>
              <a:chOff x="254" y="363"/>
              <a:chExt cx="5013" cy="981"/>
            </a:xfrm>
          </p:grpSpPr>
          <p:grpSp>
            <p:nvGrpSpPr>
              <p:cNvPr id="20492" name="组合 181252"/>
              <p:cNvGrpSpPr/>
              <p:nvPr/>
            </p:nvGrpSpPr>
            <p:grpSpPr>
              <a:xfrm>
                <a:off x="254" y="363"/>
                <a:ext cx="5013" cy="981"/>
                <a:chOff x="312" y="807"/>
                <a:chExt cx="1541" cy="1442"/>
              </a:xfrm>
            </p:grpSpPr>
            <p:sp>
              <p:nvSpPr>
                <p:cNvPr id="20494" name="MH_Other_16"/>
                <p:cNvSpPr>
                  <a:spLocks noChangeArrowheads="1"/>
                </p:cNvSpPr>
                <p:nvPr>
                  <p:custDataLst>
                    <p:tags r:id="rId2"/>
                  </p:custDataLst>
                </p:nvPr>
              </p:nvSpPr>
              <p:spPr bwMode="auto">
                <a:xfrm>
                  <a:off x="312" y="807"/>
                  <a:ext cx="1541" cy="1442"/>
                </a:xfrm>
                <a:custGeom>
                  <a:gdLst>
                    <a:gd name="T0" fmla="*/ 2230357 w 2809"/>
                    <a:gd name="T1" fmla="*/ 216193 h 1853"/>
                    <a:gd name="T2" fmla="*/ 1539738 w 2809"/>
                    <a:gd name="T3" fmla="*/ 205075 h 1853"/>
                    <a:gd name="T4" fmla="*/ 661008 w 2809"/>
                    <a:gd name="T5" fmla="*/ 139599 h 1853"/>
                    <a:gd name="T6" fmla="*/ 182887 w 2809"/>
                    <a:gd name="T7" fmla="*/ 232253 h 1853"/>
                    <a:gd name="T8" fmla="*/ 46157 w 2809"/>
                    <a:gd name="T9" fmla="*/ 770883 h 1853"/>
                    <a:gd name="T10" fmla="*/ 79251 w 2809"/>
                    <a:gd name="T11" fmla="*/ 1386106 h 1853"/>
                    <a:gd name="T12" fmla="*/ 168953 w 2809"/>
                    <a:gd name="T13" fmla="*/ 2037156 h 1853"/>
                    <a:gd name="T14" fmla="*/ 863055 w 2809"/>
                    <a:gd name="T15" fmla="*/ 2198992 h 1853"/>
                    <a:gd name="T16" fmla="*/ 1424781 w 2809"/>
                    <a:gd name="T17" fmla="*/ 2145870 h 1853"/>
                    <a:gd name="T18" fmla="*/ 2124108 w 2809"/>
                    <a:gd name="T19" fmla="*/ 2156988 h 1853"/>
                    <a:gd name="T20" fmla="*/ 2347927 w 2809"/>
                    <a:gd name="T21" fmla="*/ 1572650 h 1853"/>
                    <a:gd name="T22" fmla="*/ 2336606 w 2809"/>
                    <a:gd name="T23" fmla="*/ 1030314 h 1853"/>
                    <a:gd name="T24" fmla="*/ 2230357 w 2809"/>
                    <a:gd name="T25" fmla="*/ 216193 h 1853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w 2809"/>
                    <a:gd name="T40" fmla="*/ 0 h 1853"/>
                    <a:gd name="T41" fmla="*/ 2809 w 2809"/>
                    <a:gd name="T42" fmla="*/ 1853 h 1853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T39" t="T40" r="T41" b="T42"/>
                  <a:pathLst>
                    <a:path w="2809" h="1853">
                      <a:moveTo>
                        <a:pt x="2561" y="175"/>
                      </a:moveTo>
                      <a:cubicBezTo>
                        <a:pt x="2314" y="0"/>
                        <a:pt x="2066" y="106"/>
                        <a:pt x="1768" y="166"/>
                      </a:cubicBezTo>
                      <a:cubicBezTo>
                        <a:pt x="1470" y="226"/>
                        <a:pt x="1056" y="194"/>
                        <a:pt x="759" y="113"/>
                      </a:cubicBezTo>
                      <a:cubicBezTo>
                        <a:pt x="461" y="31"/>
                        <a:pt x="210" y="188"/>
                        <a:pt x="210" y="188"/>
                      </a:cubicBezTo>
                      <a:cubicBezTo>
                        <a:pt x="69" y="326"/>
                        <a:pt x="0" y="442"/>
                        <a:pt x="53" y="624"/>
                      </a:cubicBezTo>
                      <a:cubicBezTo>
                        <a:pt x="107" y="805"/>
                        <a:pt x="122" y="918"/>
                        <a:pt x="91" y="1122"/>
                      </a:cubicBezTo>
                      <a:cubicBezTo>
                        <a:pt x="60" y="1326"/>
                        <a:pt x="0" y="1445"/>
                        <a:pt x="194" y="1649"/>
                      </a:cubicBezTo>
                      <a:cubicBezTo>
                        <a:pt x="389" y="1853"/>
                        <a:pt x="755" y="1815"/>
                        <a:pt x="991" y="1780"/>
                      </a:cubicBezTo>
                      <a:cubicBezTo>
                        <a:pt x="1226" y="1746"/>
                        <a:pt x="1429" y="1715"/>
                        <a:pt x="1636" y="1737"/>
                      </a:cubicBezTo>
                      <a:cubicBezTo>
                        <a:pt x="1843" y="1758"/>
                        <a:pt x="2198" y="1827"/>
                        <a:pt x="2439" y="1746"/>
                      </a:cubicBezTo>
                      <a:cubicBezTo>
                        <a:pt x="2730" y="1646"/>
                        <a:pt x="2740" y="1395"/>
                        <a:pt x="2696" y="1273"/>
                      </a:cubicBezTo>
                      <a:cubicBezTo>
                        <a:pt x="2652" y="1150"/>
                        <a:pt x="2630" y="1041"/>
                        <a:pt x="2683" y="834"/>
                      </a:cubicBezTo>
                      <a:cubicBezTo>
                        <a:pt x="2737" y="627"/>
                        <a:pt x="2809" y="351"/>
                        <a:pt x="2561" y="175"/>
                      </a:cubicBezTo>
                    </a:path>
                  </a:pathLst>
                </a:custGeom>
                <a:solidFill>
                  <a:srgbClr val="BDD400"/>
                </a:soli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Calibri" pitchFamily="34" charset="0"/>
                  </a:endParaRPr>
                </a:p>
              </p:txBody>
            </p:sp>
            <p:sp>
              <p:nvSpPr>
                <p:cNvPr id="20495" name="MH_SubTitle_1"/>
                <p:cNvSpPr>
                  <a:spLocks noChangeArrowheads="1"/>
                </p:cNvSpPr>
                <p:nvPr>
                  <p:custDataLst>
                    <p:tags r:id="rId3"/>
                  </p:custDataLst>
                </p:nvPr>
              </p:nvSpPr>
              <p:spPr bwMode="auto">
                <a:xfrm>
                  <a:off x="348" y="888"/>
                  <a:ext cx="1399" cy="1243"/>
                </a:xfrm>
                <a:custGeom>
                  <a:gdLst>
                    <a:gd name="T0" fmla="*/ 2147483647 w 2809"/>
                    <a:gd name="T1" fmla="*/ 2147483647 h 1853"/>
                    <a:gd name="T2" fmla="*/ 2147483647 w 2809"/>
                    <a:gd name="T3" fmla="*/ 2147483647 h 1853"/>
                    <a:gd name="T4" fmla="*/ 2147483647 w 2809"/>
                    <a:gd name="T5" fmla="*/ 2147483647 h 1853"/>
                    <a:gd name="T6" fmla="*/ 2147483647 w 2809"/>
                    <a:gd name="T7" fmla="*/ 2147483647 h 1853"/>
                    <a:gd name="T8" fmla="*/ 2147483647 w 2809"/>
                    <a:gd name="T9" fmla="*/ 2147483647 h 1853"/>
                    <a:gd name="T10" fmla="*/ 2147483647 w 2809"/>
                    <a:gd name="T11" fmla="*/ 2147483647 h 1853"/>
                    <a:gd name="T12" fmla="*/ 2147483647 w 2809"/>
                    <a:gd name="T13" fmla="*/ 2147483647 h 1853"/>
                    <a:gd name="T14" fmla="*/ 2147483647 w 2809"/>
                    <a:gd name="T15" fmla="*/ 2147483647 h 1853"/>
                    <a:gd name="T16" fmla="*/ 2147483647 w 2809"/>
                    <a:gd name="T17" fmla="*/ 2147483647 h 1853"/>
                    <a:gd name="T18" fmla="*/ 2147483647 w 2809"/>
                    <a:gd name="T19" fmla="*/ 2147483647 h 1853"/>
                    <a:gd name="T20" fmla="*/ 2147483647 w 2809"/>
                    <a:gd name="T21" fmla="*/ 2147483647 h 1853"/>
                    <a:gd name="T22" fmla="*/ 2147483647 w 2809"/>
                    <a:gd name="T23" fmla="*/ 2147483647 h 1853"/>
                    <a:gd name="T24" fmla="*/ 2147483647 w 2809"/>
                    <a:gd name="T25" fmla="*/ 2147483647 h 1853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w 2809"/>
                    <a:gd name="T40" fmla="*/ 0 h 1853"/>
                    <a:gd name="T41" fmla="*/ 2809 w 2809"/>
                    <a:gd name="T42" fmla="*/ 1853 h 1853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T39" t="T40" r="T41" b="T42"/>
                  <a:pathLst>
                    <a:path w="2809" h="1853">
                      <a:moveTo>
                        <a:pt x="2561" y="175"/>
                      </a:moveTo>
                      <a:cubicBezTo>
                        <a:pt x="2314" y="0"/>
                        <a:pt x="2066" y="106"/>
                        <a:pt x="1768" y="166"/>
                      </a:cubicBezTo>
                      <a:cubicBezTo>
                        <a:pt x="1470" y="226"/>
                        <a:pt x="1056" y="194"/>
                        <a:pt x="759" y="113"/>
                      </a:cubicBezTo>
                      <a:cubicBezTo>
                        <a:pt x="461" y="31"/>
                        <a:pt x="210" y="188"/>
                        <a:pt x="210" y="188"/>
                      </a:cubicBezTo>
                      <a:cubicBezTo>
                        <a:pt x="69" y="326"/>
                        <a:pt x="0" y="442"/>
                        <a:pt x="53" y="624"/>
                      </a:cubicBezTo>
                      <a:cubicBezTo>
                        <a:pt x="107" y="805"/>
                        <a:pt x="122" y="918"/>
                        <a:pt x="91" y="1122"/>
                      </a:cubicBezTo>
                      <a:cubicBezTo>
                        <a:pt x="60" y="1326"/>
                        <a:pt x="0" y="1445"/>
                        <a:pt x="194" y="1649"/>
                      </a:cubicBezTo>
                      <a:cubicBezTo>
                        <a:pt x="389" y="1853"/>
                        <a:pt x="755" y="1815"/>
                        <a:pt x="991" y="1780"/>
                      </a:cubicBezTo>
                      <a:cubicBezTo>
                        <a:pt x="1226" y="1746"/>
                        <a:pt x="1429" y="1715"/>
                        <a:pt x="1636" y="1737"/>
                      </a:cubicBezTo>
                      <a:cubicBezTo>
                        <a:pt x="1843" y="1758"/>
                        <a:pt x="2198" y="1827"/>
                        <a:pt x="2439" y="1746"/>
                      </a:cubicBezTo>
                      <a:cubicBezTo>
                        <a:pt x="2730" y="1646"/>
                        <a:pt x="2740" y="1395"/>
                        <a:pt x="2696" y="1273"/>
                      </a:cubicBezTo>
                      <a:cubicBezTo>
                        <a:pt x="2652" y="1150"/>
                        <a:pt x="2630" y="1041"/>
                        <a:pt x="2683" y="834"/>
                      </a:cubicBezTo>
                      <a:cubicBezTo>
                        <a:pt x="2737" y="627"/>
                        <a:pt x="2809" y="351"/>
                        <a:pt x="2561" y="175"/>
                      </a:cubicBezTo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Calibri" pitchFamily="34" charset="0"/>
                  </a:endParaRPr>
                </a:p>
              </p:txBody>
            </p:sp>
          </p:grpSp>
          <p:sp>
            <p:nvSpPr>
              <p:cNvPr id="20493" name="文本框 181251"/>
              <p:cNvSpPr txBox="1">
                <a:spLocks noChangeArrowheads="1"/>
              </p:cNvSpPr>
              <p:nvPr/>
            </p:nvSpPr>
            <p:spPr bwMode="auto">
              <a:xfrm>
                <a:off x="642" y="511"/>
                <a:ext cx="4024" cy="368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endParaRPr lang="zh-CN" altLang="en-US" sz="3200" b="1"/>
              </a:p>
            </p:txBody>
          </p:sp>
        </p:grpSp>
        <p:sp>
          <p:nvSpPr>
            <p:cNvPr id="20491" name="文本框 1"/>
            <p:cNvSpPr txBox="1">
              <a:spLocks noChangeArrowheads="1"/>
            </p:cNvSpPr>
            <p:nvPr/>
          </p:nvSpPr>
          <p:spPr bwMode="auto">
            <a:xfrm>
              <a:off x="3396" y="1677"/>
              <a:ext cx="7607" cy="9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3200" b="1"/>
                <a:t>一、尊重是交往的起点</a:t>
              </a: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92430" y="2297113"/>
            <a:ext cx="6562725" cy="2222500"/>
            <a:chOff x="808" y="3448"/>
            <a:chExt cx="10335" cy="3500"/>
          </a:xfrm>
        </p:grpSpPr>
        <p:pic>
          <p:nvPicPr>
            <p:cNvPr id="2" name="Picture 10" descr="5[)1US]V@I1[2NI1JJA7)3E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8" y="3448"/>
              <a:ext cx="3236" cy="3500"/>
            </a:xfrm>
            <a:prstGeom prst="flowChartAlternateProcess">
              <a:avLst/>
            </a:prstGeom>
            <a:noFill/>
            <a:ln w="9525">
              <a:noFill/>
            </a:ln>
          </p:spPr>
        </p:pic>
        <p:grpSp>
          <p:nvGrpSpPr>
            <p:cNvPr id="20486" name="组合 13"/>
            <p:cNvGrpSpPr/>
            <p:nvPr/>
          </p:nvGrpSpPr>
          <p:grpSpPr>
            <a:xfrm>
              <a:off x="4786" y="3570"/>
              <a:ext cx="6357" cy="1751"/>
              <a:chOff x="3048719" y="1877294"/>
              <a:chExt cx="4599969" cy="1214902"/>
            </a:xfrm>
          </p:grpSpPr>
          <p:sp>
            <p:nvSpPr>
              <p:cNvPr id="11" name="AutoShape 7"/>
              <p:cNvSpPr>
                <a:spLocks noChangeArrowheads="1"/>
              </p:cNvSpPr>
              <p:nvPr/>
            </p:nvSpPr>
            <p:spPr bwMode="auto">
              <a:xfrm>
                <a:off x="3048719" y="1877294"/>
                <a:ext cx="4245429" cy="1059945"/>
              </a:xfrm>
              <a:prstGeom prst="roundRect">
                <a:avLst>
                  <a:gd name="adj" fmla="val 16667"/>
                </a:avLst>
              </a:prstGeom>
              <a:ln w="28575"/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Arial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defRPr/>
                </a:pPr>
                <a:endParaRPr lang="zh-CN" altLang="en-US">
                  <a:latin typeface="Verdana" pitchFamily="34" charset="0"/>
                </a:endParaRPr>
              </a:p>
            </p:txBody>
          </p:sp>
          <p:sp>
            <p:nvSpPr>
              <p:cNvPr id="20489" name="Text Box 10"/>
              <p:cNvSpPr txBox="1">
                <a:spLocks noChangeArrowheads="1"/>
              </p:cNvSpPr>
              <p:nvPr/>
            </p:nvSpPr>
            <p:spPr bwMode="auto">
              <a:xfrm>
                <a:off x="3181520" y="2001069"/>
                <a:ext cx="4467168" cy="1091127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3200" b="1">
                    <a:latin typeface="华文中宋" pitchFamily="2" charset="-122"/>
                    <a:ea typeface="华文中宋" pitchFamily="2" charset="-122"/>
                  </a:rPr>
                  <a:t>1</a:t>
                </a:r>
                <a:r>
                  <a:rPr lang="zh-CN" altLang="en-US" sz="3200" b="1">
                    <a:latin typeface="华文中宋" pitchFamily="2" charset="-122"/>
                    <a:ea typeface="华文中宋" pitchFamily="2" charset="-122"/>
                  </a:rPr>
                  <a:t>、什么是尊重？</a:t>
                </a:r>
              </a:p>
              <a:p>
                <a:pPr>
                  <a:spcBef>
                    <a:spcPct val="50000"/>
                  </a:spcBef>
                </a:pPr>
                <a:endParaRPr lang="zh-CN" altLang="en-US">
                  <a:solidFill>
                    <a:schemeClr val="tx2"/>
                  </a:solidFill>
                </a:endParaRPr>
              </a:p>
            </p:txBody>
          </p:sp>
        </p:grpSp>
        <p:sp>
          <p:nvSpPr>
            <p:cNvPr id="20487" name="Freeform 9"/>
            <p:cNvSpPr>
              <a:spLocks noChangeArrowheads="1"/>
            </p:cNvSpPr>
            <p:nvPr/>
          </p:nvSpPr>
          <p:spPr bwMode="auto">
            <a:xfrm rot="5117855" flipH="1">
              <a:off x="6418" y="4665"/>
              <a:ext cx="1752" cy="2407"/>
            </a:xfrm>
            <a:custGeom>
              <a:gdLst>
                <a:gd name="T0" fmla="*/ 2147483647 w 580"/>
                <a:gd name="T1" fmla="*/ 0 h 798"/>
                <a:gd name="T2" fmla="*/ 2147483647 w 580"/>
                <a:gd name="T3" fmla="*/ 2147483647 h 798"/>
                <a:gd name="T4" fmla="*/ 2147483647 w 580"/>
                <a:gd name="T5" fmla="*/ 2147483647 h 798"/>
                <a:gd name="T6" fmla="*/ 2147483647 w 580"/>
                <a:gd name="T7" fmla="*/ 2147483647 h 798"/>
                <a:gd name="T8" fmla="*/ 2147483647 w 580"/>
                <a:gd name="T9" fmla="*/ 2147483647 h 798"/>
                <a:gd name="T10" fmla="*/ 2147483647 w 580"/>
                <a:gd name="T11" fmla="*/ 2147483647 h 798"/>
                <a:gd name="T12" fmla="*/ 2147483647 w 580"/>
                <a:gd name="T13" fmla="*/ 2147483647 h 798"/>
                <a:gd name="T14" fmla="*/ 2147483647 w 580"/>
                <a:gd name="T15" fmla="*/ 2147483647 h 798"/>
                <a:gd name="T16" fmla="*/ 2147483647 w 580"/>
                <a:gd name="T17" fmla="*/ 2147483647 h 798"/>
                <a:gd name="T18" fmla="*/ 2147483647 w 580"/>
                <a:gd name="T19" fmla="*/ 2147483647 h 798"/>
                <a:gd name="T20" fmla="*/ 2147483647 w 580"/>
                <a:gd name="T21" fmla="*/ 2147483647 h 798"/>
                <a:gd name="T22" fmla="*/ 2147483647 w 580"/>
                <a:gd name="T23" fmla="*/ 2147483647 h 798"/>
                <a:gd name="T24" fmla="*/ 0 w 580"/>
                <a:gd name="T25" fmla="*/ 2147483647 h 798"/>
                <a:gd name="T26" fmla="*/ 2147483647 w 580"/>
                <a:gd name="T27" fmla="*/ 2147483647 h 798"/>
                <a:gd name="T28" fmla="*/ 2147483647 w 580"/>
                <a:gd name="T29" fmla="*/ 2147483647 h 798"/>
                <a:gd name="T30" fmla="*/ 2147483647 w 580"/>
                <a:gd name="T31" fmla="*/ 2147483647 h 798"/>
                <a:gd name="T32" fmla="*/ 2147483647 w 580"/>
                <a:gd name="T33" fmla="*/ 2147483647 h 798"/>
                <a:gd name="T34" fmla="*/ 2147483647 w 580"/>
                <a:gd name="T35" fmla="*/ 2147483647 h 798"/>
                <a:gd name="T36" fmla="*/ 2147483647 w 580"/>
                <a:gd name="T37" fmla="*/ 2147483647 h 798"/>
                <a:gd name="T38" fmla="*/ 2147483647 w 580"/>
                <a:gd name="T39" fmla="*/ 2147483647 h 798"/>
                <a:gd name="T40" fmla="*/ 2147483647 w 580"/>
                <a:gd name="T41" fmla="*/ 2147483647 h 798"/>
                <a:gd name="T42" fmla="*/ 2147483647 w 580"/>
                <a:gd name="T43" fmla="*/ 2147483647 h 798"/>
                <a:gd name="T44" fmla="*/ 2147483647 w 580"/>
                <a:gd name="T45" fmla="*/ 2147483647 h 798"/>
                <a:gd name="T46" fmla="*/ 2147483647 w 580"/>
                <a:gd name="T47" fmla="*/ 2147483647 h 798"/>
                <a:gd name="T48" fmla="*/ 2147483647 w 580"/>
                <a:gd name="T49" fmla="*/ 2147483647 h 798"/>
                <a:gd name="T50" fmla="*/ 2147483647 w 580"/>
                <a:gd name="T51" fmla="*/ 2147483647 h 798"/>
                <a:gd name="T52" fmla="*/ 2147483647 w 580"/>
                <a:gd name="T53" fmla="*/ 0 h 798"/>
                <a:gd name="T54" fmla="*/ 2147483647 w 580"/>
                <a:gd name="T55" fmla="*/ 0 h 79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580"/>
                <a:gd name="T85" fmla="*/ 0 h 798"/>
                <a:gd name="T86" fmla="*/ 580 w 580"/>
                <a:gd name="T87" fmla="*/ 798 h 798"/>
              </a:gdLst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580" h="798">
                  <a:moveTo>
                    <a:pt x="580" y="0"/>
                  </a:moveTo>
                  <a:lnTo>
                    <a:pt x="578" y="90"/>
                  </a:lnTo>
                  <a:lnTo>
                    <a:pt x="568" y="174"/>
                  </a:lnTo>
                  <a:lnTo>
                    <a:pt x="552" y="252"/>
                  </a:lnTo>
                  <a:lnTo>
                    <a:pt x="526" y="324"/>
                  </a:lnTo>
                  <a:lnTo>
                    <a:pt x="494" y="390"/>
                  </a:lnTo>
                  <a:lnTo>
                    <a:pt x="452" y="450"/>
                  </a:lnTo>
                  <a:lnTo>
                    <a:pt x="402" y="508"/>
                  </a:lnTo>
                  <a:lnTo>
                    <a:pt x="342" y="560"/>
                  </a:lnTo>
                  <a:lnTo>
                    <a:pt x="270" y="610"/>
                  </a:lnTo>
                  <a:lnTo>
                    <a:pt x="188" y="656"/>
                  </a:lnTo>
                  <a:lnTo>
                    <a:pt x="188" y="798"/>
                  </a:lnTo>
                  <a:lnTo>
                    <a:pt x="0" y="514"/>
                  </a:lnTo>
                  <a:lnTo>
                    <a:pt x="188" y="230"/>
                  </a:lnTo>
                  <a:lnTo>
                    <a:pt x="188" y="372"/>
                  </a:lnTo>
                  <a:lnTo>
                    <a:pt x="224" y="368"/>
                  </a:lnTo>
                  <a:lnTo>
                    <a:pt x="264" y="356"/>
                  </a:lnTo>
                  <a:lnTo>
                    <a:pt x="306" y="336"/>
                  </a:lnTo>
                  <a:lnTo>
                    <a:pt x="348" y="310"/>
                  </a:lnTo>
                  <a:lnTo>
                    <a:pt x="392" y="280"/>
                  </a:lnTo>
                  <a:lnTo>
                    <a:pt x="432" y="246"/>
                  </a:lnTo>
                  <a:lnTo>
                    <a:pt x="472" y="208"/>
                  </a:lnTo>
                  <a:lnTo>
                    <a:pt x="506" y="166"/>
                  </a:lnTo>
                  <a:lnTo>
                    <a:pt x="536" y="124"/>
                  </a:lnTo>
                  <a:lnTo>
                    <a:pt x="558" y="82"/>
                  </a:lnTo>
                  <a:lnTo>
                    <a:pt x="574" y="40"/>
                  </a:lnTo>
                  <a:lnTo>
                    <a:pt x="578" y="0"/>
                  </a:lnTo>
                  <a:lnTo>
                    <a:pt x="58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hlink"/>
                </a:gs>
                <a:gs pos="100000">
                  <a:srgbClr val="AEDFDF"/>
                </a:gs>
              </a:gsLst>
              <a:lin ang="0" scaled="1"/>
            </a:gradFill>
            <a:ln w="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>
                <a:latin typeface="Calibri" pitchFamily="34" charset="0"/>
              </a:endParaRPr>
            </a:p>
          </p:txBody>
        </p:sp>
      </p:grp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3150235" y="4450715"/>
            <a:ext cx="2614613" cy="617538"/>
          </a:xfrm>
          <a:prstGeom prst="rect">
            <a:avLst/>
          </a:prstGeom>
          <a:noFill/>
          <a:ln w="38100">
            <a:solidFill>
              <a:srgbClr val="3B3838"/>
            </a:solidFill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华文中宋" pitchFamily="2" charset="-122"/>
                <a:ea typeface="华文中宋" pitchFamily="2" charset="-122"/>
              </a:rPr>
              <a:t> </a:t>
            </a:r>
            <a:r>
              <a:rPr lang="zh-CN" altLang="en-US" sz="3200" b="1">
                <a:latin typeface="华文中宋" pitchFamily="2" charset="-122"/>
                <a:ea typeface="华文中宋" pitchFamily="2" charset="-122"/>
              </a:rPr>
              <a:t>尊敬、重视</a:t>
            </a:r>
          </a:p>
        </p:txBody>
      </p:sp>
      <p:sp>
        <p:nvSpPr>
          <p:cNvPr id="3" name="文本框 5"/>
          <p:cNvSpPr txBox="1"/>
          <p:nvPr/>
        </p:nvSpPr>
        <p:spPr>
          <a:xfrm>
            <a:off x="571818" y="5425123"/>
            <a:ext cx="8226425" cy="4603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noProof="1"/>
              <a:t>表现：社会生活中，我们应该尊重他人的人格、权利等。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title" idx="4294967295"/>
          </p:nvPr>
        </p:nvSpPr>
        <p:spPr>
          <a:xfrm>
            <a:off x="500063" y="300038"/>
            <a:ext cx="4610100" cy="700087"/>
          </a:xfrm>
        </p:spPr>
        <p:txBody>
          <a:bodyPr anchor="b"/>
          <a:lstStyle/>
          <a:p>
            <a:r>
              <a:rPr lang="zh-CN" altLang="en-US" sz="2800">
                <a:latin typeface="华文新魏" pitchFamily="2" charset="-122"/>
                <a:ea typeface="华文新魏" pitchFamily="2" charset="-122"/>
              </a:rPr>
              <a:t>马斯洛的需要层次理论</a:t>
            </a:r>
          </a:p>
        </p:txBody>
      </p:sp>
      <p:pic>
        <p:nvPicPr>
          <p:cNvPr id="25602" name="内容占位符 5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285875" y="1000125"/>
            <a:ext cx="6770688" cy="3814763"/>
          </a:xfrm>
        </p:spPr>
      </p:pic>
      <p:sp>
        <p:nvSpPr>
          <p:cNvPr id="5" name="横卷形 4"/>
          <p:cNvSpPr/>
          <p:nvPr/>
        </p:nvSpPr>
        <p:spPr bwMode="auto">
          <a:xfrm>
            <a:off x="500063" y="4714875"/>
            <a:ext cx="8213725" cy="1655763"/>
          </a:xfrm>
          <a:prstGeom prst="horizontalScroll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3600" b="1">
                <a:solidFill>
                  <a:schemeClr val="tx1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    </a:t>
            </a:r>
            <a:r>
              <a:rPr lang="zh-CN" altLang="en-US" sz="2400" b="1">
                <a:solidFill>
                  <a:schemeClr val="tx1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受到尊重，是人内在的精神需要。</a:t>
            </a:r>
            <a:r>
              <a:rPr lang="zh-CN" altLang="en-US" sz="24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每个人都是有尊严的个体，都希望得到他人和社会的尊重。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1033780" y="415290"/>
            <a:ext cx="5750560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00B0F0"/>
                </a:solidFill>
                <a:latin typeface="Calibri" pitchFamily="34" charset="0"/>
              </a:rPr>
              <a:t>2</a:t>
            </a:r>
            <a:r>
              <a:rPr lang="zh-CN" altLang="en-US" sz="3600" b="1">
                <a:solidFill>
                  <a:srgbClr val="00B0F0"/>
                </a:solidFill>
                <a:latin typeface="Calibri" pitchFamily="34" charset="0"/>
              </a:rPr>
              <a:t>、</a:t>
            </a:r>
            <a:r>
              <a:rPr lang="zh-CN" altLang="en-US" sz="3200">
                <a:solidFill>
                  <a:srgbClr val="00B0F0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尊重给个体带来的心理感受</a:t>
            </a:r>
            <a:endParaRPr lang="zh-CN" altLang="en-US" sz="3200" b="1">
              <a:latin typeface="Calibri" pitchFamily="34" charset="0"/>
            </a:endParaRPr>
          </a:p>
        </p:txBody>
      </p:sp>
      <p:sp>
        <p:nvSpPr>
          <p:cNvPr id="8" name="文本框 7"/>
          <p:cNvSpPr txBox="1">
            <a:spLocks noChangeArrowheads="1"/>
          </p:cNvSpPr>
          <p:nvPr/>
        </p:nvSpPr>
        <p:spPr bwMode="auto">
          <a:xfrm>
            <a:off x="1033780" y="1312545"/>
            <a:ext cx="4920615" cy="23069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</a:rPr>
              <a:t>     </a:t>
            </a:r>
            <a:r>
              <a:rPr lang="zh-CN" altLang="en-US" sz="2400" b="1">
                <a:solidFill>
                  <a:srgbClr val="FF0000"/>
                </a:solidFill>
              </a:rPr>
              <a:t>受到他人尊重能够增强自尊、自信，产生良好的心理体验，如满足感、成就感等。</a:t>
            </a:r>
            <a:r>
              <a:rPr lang="zh-CN" altLang="en-US" sz="2400" b="1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宋体" pitchFamily="2" charset="-122"/>
                <a:ea typeface="+mn-ea"/>
                <a:sym typeface="+mn-ea"/>
              </a:rPr>
              <a:t>相反，如果得不到他人的尊重与认可，往往会产生自卑感、挫败感等。</a:t>
            </a:r>
            <a:endParaRPr kumimoji="0" lang="zh-CN" altLang="zh-CN" sz="24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宋体" pitchFamily="2" charset="-122"/>
              <a:ea typeface="+mn-ea"/>
              <a:cs typeface="+mn-cs"/>
              <a:sym typeface="+mn-ea"/>
            </a:endParaRPr>
          </a:p>
          <a:p>
            <a:endParaRPr lang="zh-CN" altLang="en-US" sz="2400" b="1">
              <a:solidFill>
                <a:srgbClr val="FF0000"/>
              </a:solidFill>
            </a:endParaRPr>
          </a:p>
        </p:txBody>
      </p:sp>
      <p:pic>
        <p:nvPicPr>
          <p:cNvPr id="10" name="图片 9" descr="C:\Documents and Settings\Administrator\桌面\图片3.png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640" y="3491865"/>
            <a:ext cx="2451735" cy="2471420"/>
          </a:xfrm>
          <a:prstGeom prst="flowChartAlternateProcess">
            <a:avLst/>
          </a:prstGeom>
          <a:effectLst>
            <a:softEdge rad="127000"/>
          </a:effectLst>
        </p:spPr>
      </p:pic>
      <p:pic>
        <p:nvPicPr>
          <p:cNvPr id="8197" name="Picture 8" descr="http://img.yiqibazi.com/Images/Article/List/2016/3/2014111709330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415155" y="3491865"/>
            <a:ext cx="2857500" cy="20145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1" name="图片 10" descr="C:\Documents and Settings\Administrator\桌面\图片1.png图片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8235" y="1506220"/>
            <a:ext cx="2462530" cy="1769110"/>
          </a:xfrm>
          <a:prstGeom prst="flowChartAlternateProcess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30960" y="625158"/>
            <a:ext cx="5902325" cy="8302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noProof="1"/>
              <a:t>某市图书馆规定，衣冠不整者不得进馆读书。对此，人们有不同的看法。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2894013" y="3011488"/>
            <a:ext cx="5991225" cy="1652587"/>
            <a:chOff x="4558" y="4743"/>
            <a:chExt cx="9435" cy="2602"/>
          </a:xfrm>
        </p:grpSpPr>
        <p:pic>
          <p:nvPicPr>
            <p:cNvPr id="27675" name="图片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1391" y="4743"/>
              <a:ext cx="2603" cy="260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27676" name="文本框 3"/>
            <p:cNvSpPr txBox="1">
              <a:spLocks noChangeArrowheads="1"/>
            </p:cNvSpPr>
            <p:nvPr/>
          </p:nvSpPr>
          <p:spPr bwMode="auto">
            <a:xfrm>
              <a:off x="4558" y="5191"/>
              <a:ext cx="7112" cy="1307"/>
            </a:xfrm>
            <a:prstGeom prst="rect">
              <a:avLst/>
            </a:prstGeom>
            <a:noFill/>
            <a:ln w="28575">
              <a:solidFill>
                <a:srgbClr val="00B050"/>
              </a:solidFill>
              <a:round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400" b="1"/>
                <a:t>图书馆是文明学习的场所，衣冠不整是对其他读者的不尊重。</a:t>
              </a:r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1827213" y="5614988"/>
            <a:ext cx="4105275" cy="4603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noProof="1"/>
              <a:t>     </a:t>
            </a:r>
            <a:r>
              <a:rPr lang="zh-CN" altLang="en-US" sz="2400" b="1" noProof="1"/>
              <a:t>你如何看待以上观点？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458788" y="1717675"/>
            <a:ext cx="6097587" cy="1609725"/>
            <a:chOff x="722" y="2705"/>
            <a:chExt cx="9603" cy="2536"/>
          </a:xfrm>
        </p:grpSpPr>
        <p:sp>
          <p:nvSpPr>
            <p:cNvPr id="27673" name="文本框 2"/>
            <p:cNvSpPr txBox="1">
              <a:spLocks noChangeArrowheads="1"/>
            </p:cNvSpPr>
            <p:nvPr/>
          </p:nvSpPr>
          <p:spPr bwMode="auto">
            <a:xfrm>
              <a:off x="3259" y="3303"/>
              <a:ext cx="7066" cy="1307"/>
            </a:xfrm>
            <a:prstGeom prst="rect">
              <a:avLst/>
            </a:prstGeom>
            <a:noFill/>
            <a:ln w="28575">
              <a:solidFill>
                <a:schemeClr val="accent1"/>
              </a:solidFill>
              <a:round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2400" b="1"/>
                <a:t>图书馆是社会公共资源，每个人都可以进馆阅读。</a:t>
              </a:r>
            </a:p>
          </p:txBody>
        </p:sp>
        <p:pic>
          <p:nvPicPr>
            <p:cNvPr id="27674" name="图片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22" y="2705"/>
              <a:ext cx="2537" cy="2537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grpSp>
        <p:nvGrpSpPr>
          <p:cNvPr id="12" name="组合 11"/>
          <p:cNvGrpSpPr/>
          <p:nvPr/>
        </p:nvGrpSpPr>
        <p:grpSpPr>
          <a:xfrm>
            <a:off x="263525" y="4037013"/>
            <a:ext cx="5565775" cy="1398587"/>
            <a:chOff x="375" y="6498"/>
            <a:chExt cx="8765" cy="2202"/>
          </a:xfrm>
        </p:grpSpPr>
        <p:sp>
          <p:nvSpPr>
            <p:cNvPr id="5" name="文本框 4"/>
            <p:cNvSpPr txBox="1"/>
            <p:nvPr/>
          </p:nvSpPr>
          <p:spPr>
            <a:xfrm>
              <a:off x="2838" y="6945"/>
              <a:ext cx="6302" cy="1307"/>
            </a:xfrm>
            <a:prstGeom prst="rect">
              <a:avLst/>
            </a:prstGeom>
            <a:noFill/>
            <a:ln w="28575">
              <a:solidFill>
                <a:schemeClr val="accent4">
                  <a:lumMod val="75000"/>
                </a:schemeClr>
              </a:solidFill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 b="1" noProof="1">
                  <a:latin typeface="Arial" pitchFamily="34" charset="0"/>
                  <a:ea typeface="宋体" pitchFamily="2" charset="-122"/>
                </a:rPr>
                <a:t>穿着是个人的自由，图书馆不应该规定读者的着装。</a:t>
              </a:r>
              <a:endParaRPr lang="zh-CN" altLang="en-US" sz="2400" b="1" noProof="1">
                <a:latin typeface="+mn-lt"/>
                <a:ea typeface="+mn-ea"/>
              </a:endParaRPr>
            </a:p>
          </p:txBody>
        </p:sp>
        <p:pic>
          <p:nvPicPr>
            <p:cNvPr id="27672" name="图片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375" y="6498"/>
              <a:ext cx="2202" cy="2202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3" name="文本框 2"/>
          <p:cNvSpPr txBox="1"/>
          <p:nvPr/>
        </p:nvSpPr>
        <p:spPr>
          <a:xfrm>
            <a:off x="6705600" y="3449320"/>
            <a:ext cx="96964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8" presetClass="entr" presetSubtype="16" dur="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8" presetClass="entr" presetSubtype="16" dur="2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591820" y="562610"/>
            <a:ext cx="8237220" cy="3538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en-US" altLang="zh-CN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    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图书馆不允许衣冠不整者进馆读书，充分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体现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了管理者强调人与人之间需要</a:t>
            </a:r>
            <a:r>
              <a:rPr lang="zh-CN" altLang="en-US" sz="2800" b="1" u="sng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相互尊重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的理念，包括对他人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人格、权利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的尊重，这是社会进步的表现，能够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促进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社会生活和谐融洽，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减少</a:t>
            </a:r>
            <a:r>
              <a:rPr lang="zh-CN" altLang="en-US" sz="2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社会摩擦。</a:t>
            </a:r>
            <a:endParaRPr lang="zh-CN" altLang="en-US" sz="28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8674" name="Picture 2" descr="http://wmf.fjsen.com/images/2007-08/17/xin_510804171358578304513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350635" y="4609465"/>
            <a:ext cx="1865313" cy="9906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30555" y="928370"/>
            <a:ext cx="824738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Calibri" pitchFamily="34" charset="0"/>
                <a:ea typeface="宋体" pitchFamily="2" charset="-122"/>
              </a:rPr>
              <a:t>①</a:t>
            </a:r>
            <a:r>
              <a:rPr lang="zh-CN" altLang="en-US" sz="2400" b="1">
                <a:latin typeface="宋体" pitchFamily="2" charset="-122"/>
                <a:ea typeface="宋体" pitchFamily="2" charset="-122"/>
              </a:rPr>
              <a:t>尊重他人是一个人</a:t>
            </a:r>
            <a:r>
              <a:rPr lang="zh-CN" altLang="en-US" sz="2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内在修养</a:t>
            </a:r>
            <a:r>
              <a:rPr lang="zh-CN" altLang="en-US" sz="2400" b="1">
                <a:latin typeface="宋体" pitchFamily="2" charset="-122"/>
                <a:ea typeface="宋体" pitchFamily="2" charset="-122"/>
              </a:rPr>
              <a:t>的外在表现。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Calibri" pitchFamily="34" charset="0"/>
                <a:ea typeface="宋体" pitchFamily="2" charset="-122"/>
              </a:rPr>
              <a:t>②</a:t>
            </a:r>
            <a:r>
              <a:rPr lang="zh-CN" altLang="en-US" sz="2400" b="1">
                <a:latin typeface="宋体" pitchFamily="2" charset="-122"/>
                <a:ea typeface="宋体" pitchFamily="2" charset="-122"/>
              </a:rPr>
              <a:t>每个人都是有尊严的个体，</a:t>
            </a:r>
            <a:r>
              <a:rPr lang="zh-CN" altLang="en-US" sz="2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都希望得到他人和社会的尊重。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Calibri" pitchFamily="34" charset="0"/>
                <a:ea typeface="宋体" pitchFamily="2" charset="-122"/>
              </a:rPr>
              <a:t>③</a:t>
            </a:r>
            <a:r>
              <a:rPr lang="zh-CN" altLang="en-US" sz="2400" b="1">
                <a:latin typeface="宋体" pitchFamily="2" charset="-122"/>
                <a:ea typeface="宋体" pitchFamily="2" charset="-122"/>
              </a:rPr>
              <a:t>尊重使社会生活</a:t>
            </a:r>
            <a:r>
              <a:rPr lang="zh-CN" altLang="en-US" sz="2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和谐融洽</a:t>
            </a:r>
            <a:r>
              <a:rPr lang="zh-CN" altLang="en-US" sz="2400" b="1">
                <a:latin typeface="宋体" pitchFamily="2" charset="-122"/>
                <a:ea typeface="宋体" pitchFamily="2" charset="-122"/>
              </a:rPr>
              <a:t>。</a:t>
            </a:r>
            <a:r>
              <a:rPr lang="zh-CN" altLang="en-US" sz="2400" b="1" noProof="0">
                <a:solidFill>
                  <a:srgbClr val="FF0000"/>
                </a:solidFill>
                <a:latin typeface="Calibri" pitchFamily="34" charset="0"/>
                <a:cs typeface="+mn-ea"/>
                <a:sym typeface="宋体" pitchFamily="2" charset="-122"/>
              </a:rPr>
              <a:t>尊重是维系良好人际关系的前提，是文明社会的重要特征。</a:t>
            </a:r>
            <a:endParaRPr lang="zh-CN" altLang="en-US" sz="2400" b="1" noProof="0">
              <a:solidFill>
                <a:srgbClr val="FF0000"/>
              </a:solidFill>
              <a:latin typeface="Calibri" pitchFamily="34" charset="0"/>
              <a:ea typeface="宋体" pitchFamily="2" charset="-122"/>
              <a:cs typeface="+mn-ea"/>
              <a:sym typeface="宋体" pitchFamily="2" charset="-122"/>
            </a:endParaRPr>
          </a:p>
        </p:txBody>
      </p:sp>
      <p:sp>
        <p:nvSpPr>
          <p:cNvPr id="15364" name="文本框 2"/>
          <p:cNvSpPr txBox="1"/>
          <p:nvPr/>
        </p:nvSpPr>
        <p:spPr>
          <a:xfrm>
            <a:off x="630238" y="283210"/>
            <a:ext cx="4373562" cy="64516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B0F0"/>
                </a:solidFill>
                <a:latin typeface="宋体" pitchFamily="2" charset="-122"/>
                <a:ea typeface="宋体" pitchFamily="2" charset="-122"/>
              </a:rPr>
              <a:t>3</a:t>
            </a:r>
            <a:r>
              <a:rPr lang="zh-CN" altLang="en-US" sz="3200" b="1">
                <a:solidFill>
                  <a:srgbClr val="00B0F0"/>
                </a:solidFill>
                <a:latin typeface="宋体" pitchFamily="2" charset="-122"/>
                <a:ea typeface="宋体" pitchFamily="2" charset="-122"/>
              </a:rPr>
              <a:t>、为什么要尊重他人？</a:t>
            </a:r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zh-CN" altLang="en-US" sz="3600" b="1">
                <a:latin typeface="宋体" pitchFamily="2" charset="-122"/>
                <a:ea typeface="宋体" pitchFamily="2" charset="-122"/>
              </a:rPr>
              <a:t> </a:t>
            </a:r>
          </a:p>
        </p:txBody>
      </p:sp>
      <p:pic>
        <p:nvPicPr>
          <p:cNvPr id="2" name="图片 1" descr="@B~1YJDIW@4G)[P3]7~F3Q3"/>
          <p:cNvPicPr>
            <a:picLocks noChangeAspect="1"/>
          </p:cNvPicPr>
          <p:nvPr/>
        </p:nvPicPr>
        <p:blipFill>
          <a:blip r:embed="rId2"/>
          <a:srcRect l="16261" t="4640" r="17323" b="64731"/>
          <a:stretch>
            <a:fillRect/>
          </a:stretch>
        </p:blipFill>
        <p:spPr>
          <a:xfrm>
            <a:off x="2152015" y="3353435"/>
            <a:ext cx="3701415" cy="30346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01" name="New shape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他们俩不仅不道歉，还骂骂咧咧，推推搡搡。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地铁上人很多，一位乘客不小心踩了你一脚…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第四课 社会生活讲道德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11、材料一　校园里，两位同学走路的时候说笑打闹，结果一不小心，撞了对面走来的人。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如果遇到上面的情境，你会怎么做？请说明理由。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“自由是做法律所许可的一切事情的权利。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C．小辉不注意个人卫生，班上同学都不愿意挨着他坐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而我也不知道您的名字，但我永远不会忘记您。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都是绰号惹的祸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1、积极关注、重视他人。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地铁上人很多，一位乘客不小心踩了你一脚。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你无意中得知小欣的父母都是清洁工，而小欣上课发言时，因紧张导致口吃现象严重。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尊重他人能赢得他人的尊重；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一位商人看到一个衣衫褴褛的铅笔推销员，顿生一股怜悯之情。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①学会欣赏、赞美他人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④这样做侵犯了清洁工的荣誉权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由于各方面的差别导致人与人之间的不尊重，这是可以理解的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应该将心比心，体会他人的感受，理解他人的难处，包容他人，像尊重自己一样尊重他人。</a:t>
            </a:r>
          </a:p>
        </p:txBody>
      </p:sp>
      <p:pic>
        <p:nvPicPr>
          <p:cNvPr id="3380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31745" name="组合 2"/>
          <p:cNvGrpSpPr/>
          <p:nvPr/>
        </p:nvGrpSpPr>
        <p:grpSpPr>
          <a:xfrm>
            <a:off x="2028825" y="830263"/>
            <a:ext cx="5081588" cy="896937"/>
            <a:chOff x="2800" y="1240"/>
            <a:chExt cx="8499" cy="1627"/>
          </a:xfrm>
        </p:grpSpPr>
        <p:grpSp>
          <p:nvGrpSpPr>
            <p:cNvPr id="33794" name="组合 181255"/>
            <p:cNvGrpSpPr/>
            <p:nvPr/>
          </p:nvGrpSpPr>
          <p:grpSpPr>
            <a:xfrm>
              <a:off x="2800" y="1240"/>
              <a:ext cx="8499" cy="1627"/>
              <a:chOff x="254" y="363"/>
              <a:chExt cx="5013" cy="981"/>
            </a:xfrm>
          </p:grpSpPr>
          <p:grpSp>
            <p:nvGrpSpPr>
              <p:cNvPr id="33795" name="组合 181252"/>
              <p:cNvGrpSpPr/>
              <p:nvPr/>
            </p:nvGrpSpPr>
            <p:grpSpPr>
              <a:xfrm>
                <a:off x="254" y="363"/>
                <a:ext cx="5013" cy="981"/>
                <a:chOff x="312" y="807"/>
                <a:chExt cx="1541" cy="1442"/>
              </a:xfrm>
            </p:grpSpPr>
            <p:sp>
              <p:nvSpPr>
                <p:cNvPr id="33796" name="MH_Other_16"/>
                <p:cNvSpPr/>
                <p:nvPr>
                  <p:custDataLst>
                    <p:tags r:id="rId3"/>
                  </p:custDataLst>
                </p:nvPr>
              </p:nvSpPr>
              <p:spPr>
                <a:xfrm>
                  <a:off x="312" y="807"/>
                  <a:ext cx="1541" cy="1442"/>
                </a:xfrm>
                <a:custGeom>
                  <a:cxnLst>
                    <a:cxn ang="0">
                      <a:pos x="2230357" y="216193"/>
                    </a:cxn>
                    <a:cxn ang="0">
                      <a:pos x="1539738" y="205075"/>
                    </a:cxn>
                    <a:cxn ang="0">
                      <a:pos x="661008" y="139599"/>
                    </a:cxn>
                    <a:cxn ang="0">
                      <a:pos x="182887" y="232253"/>
                    </a:cxn>
                    <a:cxn ang="0">
                      <a:pos x="46157" y="770883"/>
                    </a:cxn>
                    <a:cxn ang="0">
                      <a:pos x="79251" y="1386106"/>
                    </a:cxn>
                    <a:cxn ang="0">
                      <a:pos x="168953" y="2037156"/>
                    </a:cxn>
                    <a:cxn ang="0">
                      <a:pos x="863055" y="2198992"/>
                    </a:cxn>
                    <a:cxn ang="0">
                      <a:pos x="1424781" y="2145870"/>
                    </a:cxn>
                    <a:cxn ang="0">
                      <a:pos x="2124108" y="2156988"/>
                    </a:cxn>
                    <a:cxn ang="0">
                      <a:pos x="2347927" y="1572650"/>
                    </a:cxn>
                    <a:cxn ang="0">
                      <a:pos x="2336606" y="1030314"/>
                    </a:cxn>
                    <a:cxn ang="0">
                      <a:pos x="2230357" y="216193"/>
                    </a:cxn>
                  </a:cxnLst>
                  <a:rect l="0" t="0" r="0" b="0"/>
                  <a:pathLst>
                    <a:path w="2809" h="1853">
                      <a:moveTo>
                        <a:pt x="2561" y="175"/>
                      </a:moveTo>
                      <a:cubicBezTo>
                        <a:pt x="2314" y="0"/>
                        <a:pt x="2066" y="106"/>
                        <a:pt x="1768" y="166"/>
                      </a:cubicBezTo>
                      <a:cubicBezTo>
                        <a:pt x="1470" y="226"/>
                        <a:pt x="1056" y="194"/>
                        <a:pt x="759" y="113"/>
                      </a:cubicBezTo>
                      <a:cubicBezTo>
                        <a:pt x="461" y="31"/>
                        <a:pt x="210" y="188"/>
                        <a:pt x="210" y="188"/>
                      </a:cubicBezTo>
                      <a:cubicBezTo>
                        <a:pt x="69" y="326"/>
                        <a:pt x="0" y="442"/>
                        <a:pt x="53" y="624"/>
                      </a:cubicBezTo>
                      <a:cubicBezTo>
                        <a:pt x="107" y="805"/>
                        <a:pt x="122" y="918"/>
                        <a:pt x="91" y="1122"/>
                      </a:cubicBezTo>
                      <a:cubicBezTo>
                        <a:pt x="60" y="1326"/>
                        <a:pt x="0" y="1445"/>
                        <a:pt x="194" y="1649"/>
                      </a:cubicBezTo>
                      <a:cubicBezTo>
                        <a:pt x="389" y="1853"/>
                        <a:pt x="755" y="1815"/>
                        <a:pt x="991" y="1780"/>
                      </a:cubicBezTo>
                      <a:cubicBezTo>
                        <a:pt x="1226" y="1746"/>
                        <a:pt x="1429" y="1715"/>
                        <a:pt x="1636" y="1737"/>
                      </a:cubicBezTo>
                      <a:cubicBezTo>
                        <a:pt x="1843" y="1758"/>
                        <a:pt x="2198" y="1827"/>
                        <a:pt x="2439" y="1746"/>
                      </a:cubicBezTo>
                      <a:cubicBezTo>
                        <a:pt x="2730" y="1646"/>
                        <a:pt x="2740" y="1395"/>
                        <a:pt x="2696" y="1273"/>
                      </a:cubicBezTo>
                      <a:cubicBezTo>
                        <a:pt x="2652" y="1150"/>
                        <a:pt x="2630" y="1041"/>
                        <a:pt x="2683" y="834"/>
                      </a:cubicBezTo>
                      <a:cubicBezTo>
                        <a:pt x="2737" y="627"/>
                        <a:pt x="2809" y="351"/>
                        <a:pt x="2561" y="175"/>
                      </a:cubicBezTo>
                    </a:path>
                  </a:pathLst>
                </a:custGeom>
                <a:solidFill>
                  <a:srgbClr val="BDD400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797" name="MH_SubTitle_1"/>
                <p:cNvSpPr/>
                <p:nvPr>
                  <p:custDataLst>
                    <p:tags r:id="rId4"/>
                  </p:custDataLst>
                </p:nvPr>
              </p:nvSpPr>
              <p:spPr>
                <a:xfrm>
                  <a:off x="348" y="888"/>
                  <a:ext cx="1399" cy="1243"/>
                </a:xfrm>
                <a:custGeom>
                  <a:cxnLst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</a:cxnLst>
                  <a:rect l="0" t="0" r="0" b="0"/>
                  <a:pathLst>
                    <a:path w="2809" h="1853">
                      <a:moveTo>
                        <a:pt x="2561" y="175"/>
                      </a:moveTo>
                      <a:cubicBezTo>
                        <a:pt x="2314" y="0"/>
                        <a:pt x="2066" y="106"/>
                        <a:pt x="1768" y="166"/>
                      </a:cubicBezTo>
                      <a:cubicBezTo>
                        <a:pt x="1470" y="226"/>
                        <a:pt x="1056" y="194"/>
                        <a:pt x="759" y="113"/>
                      </a:cubicBezTo>
                      <a:cubicBezTo>
                        <a:pt x="461" y="31"/>
                        <a:pt x="210" y="188"/>
                        <a:pt x="210" y="188"/>
                      </a:cubicBezTo>
                      <a:cubicBezTo>
                        <a:pt x="69" y="326"/>
                        <a:pt x="0" y="442"/>
                        <a:pt x="53" y="624"/>
                      </a:cubicBezTo>
                      <a:cubicBezTo>
                        <a:pt x="107" y="805"/>
                        <a:pt x="122" y="918"/>
                        <a:pt x="91" y="1122"/>
                      </a:cubicBezTo>
                      <a:cubicBezTo>
                        <a:pt x="60" y="1326"/>
                        <a:pt x="0" y="1445"/>
                        <a:pt x="194" y="1649"/>
                      </a:cubicBezTo>
                      <a:cubicBezTo>
                        <a:pt x="389" y="1853"/>
                        <a:pt x="755" y="1815"/>
                        <a:pt x="991" y="1780"/>
                      </a:cubicBezTo>
                      <a:cubicBezTo>
                        <a:pt x="1226" y="1746"/>
                        <a:pt x="1429" y="1715"/>
                        <a:pt x="1636" y="1737"/>
                      </a:cubicBezTo>
                      <a:cubicBezTo>
                        <a:pt x="1843" y="1758"/>
                        <a:pt x="2198" y="1827"/>
                        <a:pt x="2439" y="1746"/>
                      </a:cubicBezTo>
                      <a:cubicBezTo>
                        <a:pt x="2730" y="1646"/>
                        <a:pt x="2740" y="1395"/>
                        <a:pt x="2696" y="1273"/>
                      </a:cubicBezTo>
                      <a:cubicBezTo>
                        <a:pt x="2652" y="1150"/>
                        <a:pt x="2630" y="1041"/>
                        <a:pt x="2683" y="834"/>
                      </a:cubicBezTo>
                      <a:cubicBezTo>
                        <a:pt x="2737" y="627"/>
                        <a:pt x="2809" y="351"/>
                        <a:pt x="2561" y="175"/>
                      </a:cubicBezTo>
                    </a:path>
                  </a:pathLst>
                </a:custGeom>
                <a:solidFill>
                  <a:srgbClr val="FFFF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3798" name="文本框 181251"/>
              <p:cNvSpPr txBox="1"/>
              <p:nvPr/>
            </p:nvSpPr>
            <p:spPr>
              <a:xfrm>
                <a:off x="642" y="511"/>
                <a:ext cx="4024" cy="36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endParaRPr lang="zh-CN" altLang="en-US" sz="3200" b="1">
                  <a:latin typeface="Arial" pitchFamily="34" charset="0"/>
                </a:endParaRPr>
              </a:p>
            </p:txBody>
          </p:sp>
        </p:grpSp>
        <p:sp>
          <p:nvSpPr>
            <p:cNvPr id="33799" name="文本框 1"/>
            <p:cNvSpPr txBox="1"/>
            <p:nvPr/>
          </p:nvSpPr>
          <p:spPr>
            <a:xfrm>
              <a:off x="3396" y="1677"/>
              <a:ext cx="7607" cy="105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3200" b="1">
                  <a:latin typeface="Arial" pitchFamily="34" charset="0"/>
                </a:rPr>
                <a:t>  </a:t>
              </a:r>
              <a:r>
                <a:rPr lang="zh-CN" altLang="en-US" sz="3200" b="1">
                  <a:latin typeface="Arial" pitchFamily="34" charset="0"/>
                </a:rPr>
                <a:t>二、尊重从我做起</a:t>
              </a:r>
            </a:p>
          </p:txBody>
        </p:sp>
      </p:grpSp>
      <p:pic>
        <p:nvPicPr>
          <p:cNvPr id="33800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325" y="2770188"/>
            <a:ext cx="3021013" cy="29622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云形标注 1"/>
          <p:cNvSpPr/>
          <p:nvPr/>
        </p:nvSpPr>
        <p:spPr>
          <a:xfrm>
            <a:off x="3951288" y="2247900"/>
            <a:ext cx="4357688" cy="2098675"/>
          </a:xfrm>
          <a:prstGeom prst="cloudCallout">
            <a:avLst>
              <a:gd name="adj1" fmla="val -60358"/>
              <a:gd name="adj2" fmla="val 280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3600" b="1" strike="noStrike" noProof="1"/>
              <a:t>怎样才能做到尊重他人？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Rectangle 3"/>
          <p:cNvSpPr>
            <a:spLocks noGrp="1"/>
          </p:cNvSpPr>
          <p:nvPr>
            <p:ph idx="4294967295"/>
          </p:nvPr>
        </p:nvSpPr>
        <p:spPr>
          <a:xfrm>
            <a:off x="486410" y="1082675"/>
            <a:ext cx="8509000" cy="4179570"/>
          </a:xfrm>
          <a:ln>
            <a:solidFill>
              <a:schemeClr val="tx1"/>
            </a:solidFill>
            <a:prstDash val="sysDot"/>
          </a:ln>
        </p:spPr>
        <p:txBody>
          <a:bodyPr/>
          <a:lstStyle/>
          <a:p>
            <a:pPr marL="0" indent="0">
              <a:lnSpc>
                <a:spcPts val="3365"/>
              </a:lnSpc>
              <a:buFontTx/>
              <a:buNone/>
            </a:pPr>
            <a:r>
              <a:rPr lang="en-US" altLang="zh-CN" sz="2800" b="1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小东打算放学后去参观美术馆。放学铃声一响，他就起身准备出发。这时，同学小萌拿着数学试卷过来向他请教一个问题。</a:t>
            </a:r>
            <a:r>
              <a:rPr lang="en-US" altLang="zh-CN" sz="2800" b="1">
                <a:solidFill>
                  <a:schemeClr val="tx1"/>
                </a:solidFill>
                <a:latin typeface="黑体" pitchFamily="49" charset="-122"/>
                <a:ea typeface="黑体" pitchFamily="49" charset="-122"/>
              </a:rPr>
              <a:t>…</a:t>
            </a:r>
          </a:p>
          <a:p>
            <a:pPr marL="0" indent="0">
              <a:lnSpc>
                <a:spcPts val="3365"/>
              </a:lnSpc>
              <a:buFontTx/>
              <a:buNone/>
            </a:pPr>
            <a:r>
              <a:rPr lang="en-US" altLang="zh-CN" sz="2800" b="1">
                <a:solidFill>
                  <a:srgbClr val="00B0F0"/>
                </a:solidFill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800" b="1">
                <a:solidFill>
                  <a:srgbClr val="00B0F0"/>
                </a:solidFill>
                <a:latin typeface="黑体" pitchFamily="49" charset="-122"/>
                <a:ea typeface="黑体" pitchFamily="49" charset="-122"/>
              </a:rPr>
              <a:t>你无意中得知小欣的父母都是清洁工，而小欣上课发言时，因紧张导致口吃现象严重。</a:t>
            </a:r>
            <a:r>
              <a:rPr lang="en-US" altLang="zh-CN" sz="2800" b="1">
                <a:solidFill>
                  <a:srgbClr val="00B0F0"/>
                </a:solidFill>
                <a:latin typeface="黑体" pitchFamily="49" charset="-122"/>
                <a:ea typeface="黑体" pitchFamily="49" charset="-122"/>
              </a:rPr>
              <a:t>…</a:t>
            </a:r>
          </a:p>
          <a:p>
            <a:pPr marL="0" indent="0">
              <a:lnSpc>
                <a:spcPts val="3365"/>
              </a:lnSpc>
              <a:buFontTx/>
              <a:buNone/>
            </a:pPr>
            <a:r>
              <a:rPr lang="en-US" altLang="zh-CN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地铁上人很多，一位乘客不小心踩了你一脚</a:t>
            </a:r>
            <a:r>
              <a:rPr lang="en-US" altLang="zh-CN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…</a:t>
            </a:r>
            <a:endParaRPr lang="en-US" altLang="zh-CN" sz="2800" b="1">
              <a:solidFill>
                <a:srgbClr val="8414B7"/>
              </a:solidFill>
              <a:latin typeface="黑体" pitchFamily="49" charset="-122"/>
              <a:ea typeface="黑体" pitchFamily="49" charset="-122"/>
            </a:endParaRPr>
          </a:p>
          <a:p>
            <a:pPr marL="0" indent="0">
              <a:lnSpc>
                <a:spcPts val="3365"/>
              </a:lnSpc>
              <a:buFontTx/>
              <a:buNone/>
            </a:pPr>
            <a:r>
              <a:rPr lang="en-US" altLang="zh-CN" sz="2800" b="1">
                <a:solidFill>
                  <a:srgbClr val="8414B7"/>
                </a:solidFill>
                <a:latin typeface="黑体" pitchFamily="49" charset="-122"/>
                <a:ea typeface="黑体" pitchFamily="49" charset="-122"/>
              </a:rPr>
              <a:t>4.</a:t>
            </a:r>
            <a:r>
              <a:rPr lang="zh-CN" altLang="en-US" sz="2800" b="1">
                <a:solidFill>
                  <a:srgbClr val="8414B7"/>
                </a:solidFill>
                <a:latin typeface="黑体" pitchFamily="49" charset="-122"/>
                <a:ea typeface="黑体" pitchFamily="49" charset="-122"/>
              </a:rPr>
              <a:t>你的同桌这段时间由于努力认真，学习成绩进步很快，一直排名在你之后的他这次期未考试竟超过了你</a:t>
            </a:r>
            <a:r>
              <a:rPr lang="en-US" altLang="zh-CN" sz="2800" b="1">
                <a:solidFill>
                  <a:srgbClr val="8414B7"/>
                </a:solidFill>
                <a:latin typeface="黑体" pitchFamily="49" charset="-122"/>
                <a:ea typeface="黑体" pitchFamily="49" charset="-122"/>
              </a:rPr>
              <a:t>……</a:t>
            </a:r>
          </a:p>
        </p:txBody>
      </p:sp>
      <p:sp>
        <p:nvSpPr>
          <p:cNvPr id="7" name="Rectangle 3"/>
          <p:cNvSpPr txBox="1">
            <a:spLocks noGrp="1" noChangeArrowheads="1"/>
          </p:cNvSpPr>
          <p:nvPr>
            <p:ph type="title" idx="4294967295"/>
          </p:nvPr>
        </p:nvSpPr>
        <p:spPr>
          <a:xfrm>
            <a:off x="714058" y="264795"/>
            <a:ext cx="6837362" cy="700088"/>
          </a:xfrm>
          <a:ln>
            <a:miter/>
          </a:ln>
        </p:spPr>
        <p:txBody>
          <a:bodyPr anchor="b"/>
          <a:lstStyle/>
          <a:p>
            <a:pPr marL="342900" indent="-342900" eaLnBrk="0" hangingPunct="0">
              <a:spcBef>
                <a:spcPct val="20000"/>
              </a:spcBef>
            </a:pPr>
            <a:r>
              <a:rPr lang="zh-CN" altLang="en-US" sz="2800" b="1">
                <a:solidFill>
                  <a:srgbClr val="FF6600"/>
                </a:solidFill>
                <a:latin typeface="黑体" pitchFamily="49" charset="-122"/>
                <a:ea typeface="黑体" pitchFamily="49" charset="-122"/>
              </a:rPr>
              <a:t>探究与分享：角色扮演</a:t>
            </a:r>
          </a:p>
        </p:txBody>
      </p:sp>
      <p:sp>
        <p:nvSpPr>
          <p:cNvPr id="8" name="五角星 7"/>
          <p:cNvSpPr/>
          <p:nvPr/>
        </p:nvSpPr>
        <p:spPr bwMode="auto">
          <a:xfrm>
            <a:off x="714375" y="500063"/>
            <a:ext cx="620713" cy="582612"/>
          </a:xfrm>
          <a:prstGeom prst="star5">
            <a:avLst>
              <a:gd name="adj" fmla="val 26841"/>
              <a:gd name="hf" fmla="val 105146"/>
              <a:gd name="vf" fmla="val 110557"/>
            </a:avLst>
          </a:prstGeom>
          <a:solidFill>
            <a:schemeClr val="accent6">
              <a:lumMod val="75000"/>
            </a:schemeClr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>
              <a:solidFill>
                <a:srgbClr val="FF66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15197" y="5210189"/>
            <a:ext cx="8251190" cy="6451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zh-CN" altLang="en-US" sz="3600" b="1" kern="10">
                <a:ln w="1905"/>
                <a:solidFill>
                  <a:srgbClr val="0000CC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黑体" pitchFamily="49" charset="-122"/>
                <a:ea typeface="黑体" pitchFamily="49" charset="-122"/>
              </a:rPr>
              <a:t>如果</a:t>
            </a:r>
            <a:r>
              <a:rPr lang="zh-CN" altLang="en-US" sz="2800" b="1" kern="10">
                <a:ln w="1905"/>
                <a:solidFill>
                  <a:srgbClr val="0000CC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黑体" pitchFamily="49" charset="-122"/>
                <a:ea typeface="黑体" pitchFamily="49" charset="-122"/>
              </a:rPr>
              <a:t>遇到上面的情境，你会怎么做？请说明理由。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3829" name="Group 37"/>
          <p:cNvGraphicFramePr>
            <a:graphicFrameLocks noGrp="1"/>
          </p:cNvGraphicFramePr>
          <p:nvPr/>
        </p:nvGraphicFramePr>
        <p:xfrm>
          <a:off x="393700" y="822325"/>
          <a:ext cx="8159750" cy="5151120"/>
        </p:xfrm>
        <a:graphic>
          <a:graphicData uri="http://schemas.openxmlformats.org/drawingml/2006/table">
            <a:tbl>
              <a:tblPr/>
              <a:tblGrid>
                <a:gridCol w="30591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225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781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10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情境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做法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理由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小东打算去参观美术馆，小萌拿着数学试卷请教问题。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小欣课堂发言因</a:t>
                      </a:r>
                      <a:r>
                        <a:rPr lang="zh-CN" altLang="en-US" sz="2800" b="1">
                          <a:solidFill>
                            <a:srgbClr val="00B0F0"/>
                          </a:solidFill>
                          <a:latin typeface="黑体" pitchFamily="49" charset="-122"/>
                          <a:ea typeface="黑体" pitchFamily="49" charset="-122"/>
                          <a:sym typeface="+mn-ea"/>
                        </a:rPr>
                        <a:t>紧张</a:t>
                      </a: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口吃严重。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sym typeface="+mn-ea"/>
                        </a:rPr>
                        <a:t>地铁上人很多，一位乘客不小心踩了你一脚。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sym typeface="+mn-ea"/>
                        </a:rPr>
                        <a:t>面对同学的超越。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itchFamily="49" charset="-122"/>
                        <a:ea typeface="黑体" pitchFamily="49" charset="-122"/>
                        <a:sym typeface="+mn-ea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3371850" y="1300163"/>
            <a:ext cx="2400300" cy="11985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030A0"/>
                </a:solidFill>
                <a:latin typeface="Calibri" pitchFamily="34" charset="0"/>
                <a:sym typeface="+mn-ea"/>
              </a:rPr>
              <a:t>帮助小萌解决问题，再去参观美术馆。</a:t>
            </a:r>
            <a:endParaRPr lang="zh-CN" altLang="en-US">
              <a:latin typeface="Calibri" pitchFamily="34" charset="0"/>
            </a:endParaRPr>
          </a:p>
        </p:txBody>
      </p:sp>
      <p:sp>
        <p:nvSpPr>
          <p:cNvPr id="5" name="文本框 4"/>
          <p:cNvSpPr txBox="1">
            <a:spLocks noChangeArrowheads="1"/>
          </p:cNvSpPr>
          <p:nvPr/>
        </p:nvSpPr>
        <p:spPr bwMode="auto">
          <a:xfrm>
            <a:off x="5969000" y="1336675"/>
            <a:ext cx="2400300" cy="11064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Calibri" pitchFamily="34" charset="0"/>
                <a:sym typeface="+mn-ea"/>
              </a:rPr>
              <a:t>积极关注，重视他人。</a:t>
            </a:r>
          </a:p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3568700" y="2443163"/>
            <a:ext cx="2400300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rgbClr val="7030A0"/>
              </a:solidFill>
              <a:latin typeface="Calibri" pitchFamily="34" charset="0"/>
              <a:sym typeface="+mn-ea"/>
            </a:endParaRPr>
          </a:p>
          <a:p>
            <a:r>
              <a:rPr lang="zh-CN" altLang="en-US" sz="2400" b="1">
                <a:solidFill>
                  <a:srgbClr val="7030A0"/>
                </a:solidFill>
                <a:latin typeface="Calibri" pitchFamily="34" charset="0"/>
                <a:sym typeface="+mn-ea"/>
              </a:rPr>
              <a:t>认真、耐心倾听。</a:t>
            </a:r>
            <a:endParaRPr lang="zh-CN" altLang="en-US">
              <a:latin typeface="Calibri" pitchFamily="34" charset="0"/>
            </a:endParaRPr>
          </a:p>
        </p:txBody>
      </p:sp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5969000" y="2443163"/>
            <a:ext cx="2400300" cy="11068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rgbClr val="FF0000"/>
              </a:solidFill>
              <a:latin typeface="Calibri" pitchFamily="34" charset="0"/>
              <a:sym typeface="+mn-ea"/>
            </a:endParaRPr>
          </a:p>
          <a:p>
            <a:r>
              <a:rPr lang="zh-CN" altLang="en-US" sz="2400" b="1">
                <a:solidFill>
                  <a:srgbClr val="00B0F0"/>
                </a:solidFill>
                <a:latin typeface="Calibri" pitchFamily="34" charset="0"/>
                <a:sym typeface="+mn-ea"/>
              </a:rPr>
              <a:t>平等对待他人。</a:t>
            </a:r>
            <a:endParaRPr lang="zh-CN" altLang="en-US" sz="2400" b="1">
              <a:solidFill>
                <a:srgbClr val="FF0000"/>
              </a:solidFill>
              <a:latin typeface="Calibri" pitchFamily="34" charset="0"/>
              <a:sym typeface="+mn-ea"/>
            </a:endParaRPr>
          </a:p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5969000" y="3530600"/>
            <a:ext cx="2400300" cy="11068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rgbClr val="FF0000"/>
              </a:solidFill>
              <a:latin typeface="Calibri" pitchFamily="34" charset="0"/>
              <a:sym typeface="+mn-ea"/>
            </a:endParaRPr>
          </a:p>
          <a:p>
            <a:r>
              <a:rPr lang="zh-CN" altLang="en-US" sz="2400" b="1">
                <a:solidFill>
                  <a:schemeClr val="tx1"/>
                </a:solidFill>
                <a:latin typeface="Calibri" pitchFamily="34" charset="0"/>
                <a:sym typeface="+mn-ea"/>
              </a:rPr>
              <a:t>学会换位思考。</a:t>
            </a:r>
            <a:endParaRPr lang="zh-CN" altLang="en-US" sz="2400" b="1">
              <a:solidFill>
                <a:srgbClr val="FF0000"/>
              </a:solidFill>
              <a:latin typeface="Calibri" pitchFamily="34" charset="0"/>
              <a:sym typeface="+mn-ea"/>
            </a:endParaRPr>
          </a:p>
          <a:p>
            <a:endParaRPr lang="zh-CN" altLang="en-US">
              <a:latin typeface="Calibri" pitchFamily="34" charset="0"/>
            </a:endParaRPr>
          </a:p>
        </p:txBody>
      </p:sp>
      <p:sp>
        <p:nvSpPr>
          <p:cNvPr id="11" name="文本框 10"/>
          <p:cNvSpPr txBox="1">
            <a:spLocks noChangeArrowheads="1"/>
          </p:cNvSpPr>
          <p:nvPr/>
        </p:nvSpPr>
        <p:spPr bwMode="auto">
          <a:xfrm>
            <a:off x="3568700" y="3668713"/>
            <a:ext cx="2400300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030A0"/>
                </a:solidFill>
                <a:latin typeface="Calibri" pitchFamily="34" charset="0"/>
                <a:sym typeface="+mn-ea"/>
              </a:rPr>
              <a:t>理解、不计较、包容。</a:t>
            </a:r>
            <a:endParaRPr lang="zh-CN" altLang="en-US">
              <a:latin typeface="Calibri" pitchFamily="34" charset="0"/>
            </a:endParaRPr>
          </a:p>
        </p:txBody>
      </p:sp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3568700" y="4903470"/>
            <a:ext cx="2400300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030A0"/>
                </a:solidFill>
                <a:latin typeface="Calibri" pitchFamily="34" charset="0"/>
                <a:sym typeface="+mn-ea"/>
              </a:rPr>
              <a:t>为同学的进步点赞，学习同学的刻苦努力。</a:t>
            </a:r>
            <a:endParaRPr lang="zh-CN" altLang="en-US">
              <a:latin typeface="Calibri" pitchFamily="34" charset="0"/>
            </a:endParaRPr>
          </a:p>
        </p:txBody>
      </p:sp>
      <p:sp>
        <p:nvSpPr>
          <p:cNvPr id="13" name="文本框 12"/>
          <p:cNvSpPr txBox="1">
            <a:spLocks noChangeArrowheads="1"/>
          </p:cNvSpPr>
          <p:nvPr/>
        </p:nvSpPr>
        <p:spPr bwMode="auto">
          <a:xfrm>
            <a:off x="5969000" y="4540250"/>
            <a:ext cx="2400300" cy="1476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2400" b="1">
              <a:solidFill>
                <a:srgbClr val="FF0000"/>
              </a:solidFill>
              <a:latin typeface="Calibri" pitchFamily="34" charset="0"/>
              <a:sym typeface="+mn-ea"/>
            </a:endParaRPr>
          </a:p>
          <a:p>
            <a:endParaRPr lang="zh-CN" altLang="en-US" sz="2400" b="1">
              <a:solidFill>
                <a:srgbClr val="FF0000"/>
              </a:solidFill>
              <a:latin typeface="Calibri" pitchFamily="34" charset="0"/>
              <a:sym typeface="+mn-ea"/>
            </a:endParaRPr>
          </a:p>
          <a:p>
            <a:r>
              <a:rPr lang="zh-CN" altLang="en-US" sz="2400" b="1">
                <a:solidFill>
                  <a:srgbClr val="0070C0"/>
                </a:solidFill>
                <a:latin typeface="Calibri" pitchFamily="34" charset="0"/>
                <a:sym typeface="+mn-ea"/>
              </a:rPr>
              <a:t>学会欣赏他人。</a:t>
            </a:r>
          </a:p>
          <a:p>
            <a:endParaRPr lang="zh-CN" altLang="en-US" sz="2400" b="1">
              <a:solidFill>
                <a:srgbClr val="0070C0"/>
              </a:solidFill>
              <a:latin typeface="Calibri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  <p:bldP spid="6" grpId="2"/>
      <p:bldP spid="7" grpId="3"/>
      <p:bldP spid="10" grpId="4"/>
      <p:bldP spid="11" grpId="5"/>
      <p:bldP spid="12" grpId="6"/>
      <p:bldP spid="13" grpId="7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1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8047"/>
          <a:stretch>
            <a:fillRect/>
          </a:stretch>
        </p:blipFill>
        <p:spPr>
          <a:xfrm>
            <a:off x="0" y="4195763"/>
            <a:ext cx="2906713" cy="2171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566863" y="1463675"/>
            <a:ext cx="5586413" cy="584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lvl="0" fontAlgn="base"/>
            <a:r>
              <a:rPr lang="en-US" altLang="zh-CN" sz="3200" b="1" strike="noStrike" noProof="1">
                <a:solidFill>
                  <a:srgbClr val="000000"/>
                </a:solidFill>
                <a:latin typeface="Calibri" pitchFamily="34" charset="0"/>
              </a:rPr>
              <a:t>   1</a:t>
            </a:r>
            <a:r>
              <a:rPr lang="zh-CN" altLang="en-US" sz="3200" b="1" strike="noStrike" noProof="1">
                <a:solidFill>
                  <a:srgbClr val="000000"/>
                </a:solidFill>
                <a:latin typeface="Calibri" pitchFamily="34" charset="0"/>
              </a:rPr>
              <a:t>、积极关注、重视他人。</a:t>
            </a:r>
          </a:p>
        </p:txBody>
      </p:sp>
      <p:grpSp>
        <p:nvGrpSpPr>
          <p:cNvPr id="33799" name="组合 33798"/>
          <p:cNvGrpSpPr/>
          <p:nvPr/>
        </p:nvGrpSpPr>
        <p:grpSpPr>
          <a:xfrm>
            <a:off x="1920558" y="2335213"/>
            <a:ext cx="5497512" cy="2917825"/>
            <a:chOff x="1313" y="1574"/>
            <a:chExt cx="3463" cy="1838"/>
          </a:xfrm>
        </p:grpSpPr>
        <p:grpSp>
          <p:nvGrpSpPr>
            <p:cNvPr id="35844" name="Group 3"/>
            <p:cNvGrpSpPr/>
            <p:nvPr/>
          </p:nvGrpSpPr>
          <p:grpSpPr>
            <a:xfrm>
              <a:off x="1313" y="1574"/>
              <a:ext cx="3463" cy="1838"/>
              <a:chExt cx="3756" cy="5492"/>
            </a:xfrm>
          </p:grpSpPr>
          <p:sp>
            <p:nvSpPr>
              <p:cNvPr id="5" name="圆角矩形 26"/>
              <p:cNvSpPr>
                <a:spLocks noChangeArrowheads="1"/>
              </p:cNvSpPr>
              <p:nvPr>
                <p:custDataLst>
                  <p:tags r:id="rId3"/>
                </p:custDataLst>
              </p:nvPr>
            </p:nvSpPr>
            <p:spPr bwMode="auto">
              <a:xfrm>
                <a:off x="0" y="0"/>
                <a:ext cx="3758" cy="5492"/>
              </a:xfrm>
              <a:prstGeom prst="roundRect">
                <a:avLst>
                  <a:gd name="adj" fmla="val 2185"/>
                </a:avLst>
              </a:prstGeom>
              <a:solidFill>
                <a:srgbClr val="CFBE9D"/>
              </a:solidFill>
              <a:ln>
                <a:solidFill>
                  <a:srgbClr val="00B050"/>
                </a:solidFill>
              </a:ln>
            </p:spPr>
            <p:txBody>
              <a:bodyPr lIns="0" tIns="0" rIns="0" bIns="0" anchor="ctr">
                <a:norm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1pPr>
                <a:lvl2pPr marL="742950" indent="-28575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2pPr>
                <a:lvl3pPr marL="1143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3pPr>
                <a:lvl4pPr marL="1600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4pPr>
                <a:lvl5pPr marL="20574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zh-CN" sz="11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Arial" pitchFamily="34" charset="0"/>
                </a:endParaRPr>
              </a:p>
            </p:txBody>
          </p:sp>
          <p:sp>
            <p:nvSpPr>
              <p:cNvPr id="6" name="圆角矩形 27"/>
              <p:cNvSpPr>
                <a:spLocks noChangeArrowheads="1"/>
              </p:cNvSpPr>
              <p:nvPr>
                <p:custDataLst>
                  <p:tags r:id="rId4"/>
                </p:custDataLst>
              </p:nvPr>
            </p:nvSpPr>
            <p:spPr bwMode="auto">
              <a:xfrm>
                <a:off x="180" y="173"/>
                <a:ext cx="3396" cy="5148"/>
              </a:xfrm>
              <a:prstGeom prst="roundRect">
                <a:avLst>
                  <a:gd name="adj" fmla="val 2569"/>
                </a:avLst>
              </a:prstGeom>
              <a:solidFill>
                <a:schemeClr val="bg1"/>
              </a:solidFill>
              <a:ln w="57150" cap="flat" cmpd="sng">
                <a:solidFill>
                  <a:srgbClr val="00B050"/>
                </a:solidFill>
                <a:round/>
              </a:ln>
            </p:spPr>
            <p:txBody>
              <a:bodyPr lIns="179705" tIns="90170" rIns="179705" bIns="90170" anchor="ctr"/>
              <a:lstStyle>
                <a:defPPr>
                  <a:defRPr lang="zh-CN"/>
                </a:defPPr>
                <a:lvl1pPr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1pPr>
                <a:lvl2pPr marL="917575" indent="-28575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2pPr>
                <a:lvl3pPr marL="1317625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3pPr>
                <a:lvl4pPr marL="1774825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4pPr>
                <a:lvl5pPr marL="2232025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5pPr>
                <a:lvl6pPr marL="2689225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6pPr>
                <a:lvl7pPr marL="3146425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7pPr>
                <a:lvl8pPr marL="3603625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8pPr>
                <a:lvl9pPr marL="4060825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rgbClr val="856241"/>
                    </a:solidFill>
                    <a:latin typeface="Arial" pitchFamily="34" charset="0"/>
                    <a:ea typeface="黑体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zh-CN" sz="4000" b="1" i="0" u="none" strike="noStrike" kern="1200" cap="none" spc="0" normalizeH="0" baseline="0" noProof="0">
                  <a:ln>
                    <a:noFill/>
                  </a:ln>
                  <a:solidFill>
                    <a:schemeClr val="tx2">
                      <a:lumMod val="95000"/>
                      <a:lumOff val="5000"/>
                    </a:schemeClr>
                  </a:solidFill>
                  <a:effectLst/>
                  <a:uLnTx/>
                  <a:uFillTx/>
                  <a:latin typeface="义启粗楷体" charset="-128"/>
                  <a:ea typeface="义启粗楷体" charset="-128"/>
                  <a:cs typeface="+mn-cs"/>
                  <a:sym typeface="Arial" pitchFamily="34" charset="0"/>
                </a:endParaRPr>
              </a:p>
            </p:txBody>
          </p:sp>
        </p:grpSp>
        <p:sp>
          <p:nvSpPr>
            <p:cNvPr id="35847" name="文本框 2"/>
            <p:cNvSpPr txBox="1"/>
            <p:nvPr/>
          </p:nvSpPr>
          <p:spPr>
            <a:xfrm>
              <a:off x="1740" y="1649"/>
              <a:ext cx="2730" cy="159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latin typeface="Arial" pitchFamily="34" charset="0"/>
                </a:rPr>
                <a:t>尊重他人，需要我们考虑他人的感受，认真对待他人，给予他人应有的、适当的关注，</a:t>
              </a:r>
              <a:r>
                <a:rPr lang="zh-CN" altLang="en-US" sz="3200" b="1">
                  <a:solidFill>
                    <a:srgbClr val="FF0000"/>
                  </a:solidFill>
                  <a:latin typeface="Arial" pitchFamily="34" charset="0"/>
                </a:rPr>
                <a:t>而不冷落、忽视他人。</a:t>
              </a:r>
            </a:p>
          </p:txBody>
        </p:sp>
      </p:grpSp>
      <p:grpSp>
        <p:nvGrpSpPr>
          <p:cNvPr id="31745" name="组合 2"/>
          <p:cNvGrpSpPr/>
          <p:nvPr/>
        </p:nvGrpSpPr>
        <p:grpSpPr>
          <a:xfrm>
            <a:off x="1827530" y="319088"/>
            <a:ext cx="5081588" cy="896937"/>
            <a:chOff x="2800" y="1240"/>
            <a:chExt cx="8499" cy="1627"/>
          </a:xfrm>
        </p:grpSpPr>
        <p:grpSp>
          <p:nvGrpSpPr>
            <p:cNvPr id="33794" name="组合 181255"/>
            <p:cNvGrpSpPr/>
            <p:nvPr/>
          </p:nvGrpSpPr>
          <p:grpSpPr>
            <a:xfrm>
              <a:off x="2800" y="1240"/>
              <a:ext cx="8499" cy="1627"/>
              <a:chOff x="254" y="363"/>
              <a:chExt cx="5013" cy="981"/>
            </a:xfrm>
          </p:grpSpPr>
          <p:grpSp>
            <p:nvGrpSpPr>
              <p:cNvPr id="33795" name="组合 181252"/>
              <p:cNvGrpSpPr/>
              <p:nvPr/>
            </p:nvGrpSpPr>
            <p:grpSpPr>
              <a:xfrm>
                <a:off x="254" y="363"/>
                <a:ext cx="5013" cy="981"/>
                <a:chOff x="312" y="807"/>
                <a:chExt cx="1541" cy="1442"/>
              </a:xfrm>
            </p:grpSpPr>
            <p:sp>
              <p:nvSpPr>
                <p:cNvPr id="33796" name="MH_Other_16"/>
                <p:cNvSpPr/>
                <p:nvPr>
                  <p:custDataLst>
                    <p:tags r:id="rId5"/>
                  </p:custDataLst>
                </p:nvPr>
              </p:nvSpPr>
              <p:spPr>
                <a:xfrm>
                  <a:off x="312" y="807"/>
                  <a:ext cx="1541" cy="1442"/>
                </a:xfrm>
                <a:custGeom>
                  <a:cxnLst>
                    <a:cxn ang="0">
                      <a:pos x="2230357" y="216193"/>
                    </a:cxn>
                    <a:cxn ang="0">
                      <a:pos x="1539738" y="205075"/>
                    </a:cxn>
                    <a:cxn ang="0">
                      <a:pos x="661008" y="139599"/>
                    </a:cxn>
                    <a:cxn ang="0">
                      <a:pos x="182887" y="232253"/>
                    </a:cxn>
                    <a:cxn ang="0">
                      <a:pos x="46157" y="770883"/>
                    </a:cxn>
                    <a:cxn ang="0">
                      <a:pos x="79251" y="1386106"/>
                    </a:cxn>
                    <a:cxn ang="0">
                      <a:pos x="168953" y="2037156"/>
                    </a:cxn>
                    <a:cxn ang="0">
                      <a:pos x="863055" y="2198992"/>
                    </a:cxn>
                    <a:cxn ang="0">
                      <a:pos x="1424781" y="2145870"/>
                    </a:cxn>
                    <a:cxn ang="0">
                      <a:pos x="2124108" y="2156988"/>
                    </a:cxn>
                    <a:cxn ang="0">
                      <a:pos x="2347927" y="1572650"/>
                    </a:cxn>
                    <a:cxn ang="0">
                      <a:pos x="2336606" y="1030314"/>
                    </a:cxn>
                    <a:cxn ang="0">
                      <a:pos x="2230357" y="216193"/>
                    </a:cxn>
                  </a:cxnLst>
                  <a:rect l="0" t="0" r="0" b="0"/>
                  <a:pathLst>
                    <a:path w="2809" h="1853">
                      <a:moveTo>
                        <a:pt x="2561" y="175"/>
                      </a:moveTo>
                      <a:cubicBezTo>
                        <a:pt x="2314" y="0"/>
                        <a:pt x="2066" y="106"/>
                        <a:pt x="1768" y="166"/>
                      </a:cubicBezTo>
                      <a:cubicBezTo>
                        <a:pt x="1470" y="226"/>
                        <a:pt x="1056" y="194"/>
                        <a:pt x="759" y="113"/>
                      </a:cubicBezTo>
                      <a:cubicBezTo>
                        <a:pt x="461" y="31"/>
                        <a:pt x="210" y="188"/>
                        <a:pt x="210" y="188"/>
                      </a:cubicBezTo>
                      <a:cubicBezTo>
                        <a:pt x="69" y="326"/>
                        <a:pt x="0" y="442"/>
                        <a:pt x="53" y="624"/>
                      </a:cubicBezTo>
                      <a:cubicBezTo>
                        <a:pt x="107" y="805"/>
                        <a:pt x="122" y="918"/>
                        <a:pt x="91" y="1122"/>
                      </a:cubicBezTo>
                      <a:cubicBezTo>
                        <a:pt x="60" y="1326"/>
                        <a:pt x="0" y="1445"/>
                        <a:pt x="194" y="1649"/>
                      </a:cubicBezTo>
                      <a:cubicBezTo>
                        <a:pt x="389" y="1853"/>
                        <a:pt x="755" y="1815"/>
                        <a:pt x="991" y="1780"/>
                      </a:cubicBezTo>
                      <a:cubicBezTo>
                        <a:pt x="1226" y="1746"/>
                        <a:pt x="1429" y="1715"/>
                        <a:pt x="1636" y="1737"/>
                      </a:cubicBezTo>
                      <a:cubicBezTo>
                        <a:pt x="1843" y="1758"/>
                        <a:pt x="2198" y="1827"/>
                        <a:pt x="2439" y="1746"/>
                      </a:cubicBezTo>
                      <a:cubicBezTo>
                        <a:pt x="2730" y="1646"/>
                        <a:pt x="2740" y="1395"/>
                        <a:pt x="2696" y="1273"/>
                      </a:cubicBezTo>
                      <a:cubicBezTo>
                        <a:pt x="2652" y="1150"/>
                        <a:pt x="2630" y="1041"/>
                        <a:pt x="2683" y="834"/>
                      </a:cubicBezTo>
                      <a:cubicBezTo>
                        <a:pt x="2737" y="627"/>
                        <a:pt x="2809" y="351"/>
                        <a:pt x="2561" y="175"/>
                      </a:cubicBezTo>
                    </a:path>
                  </a:pathLst>
                </a:custGeom>
                <a:solidFill>
                  <a:srgbClr val="BDD400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797" name="MH_SubTitle_1"/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348" y="888"/>
                  <a:ext cx="1399" cy="1243"/>
                </a:xfrm>
                <a:custGeom>
                  <a:cxnLst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  <a:cxn ang="0">
                      <a:pos x="2147483647" y="2147483647"/>
                    </a:cxn>
                  </a:cxnLst>
                  <a:rect l="0" t="0" r="0" b="0"/>
                  <a:pathLst>
                    <a:path w="2809" h="1853">
                      <a:moveTo>
                        <a:pt x="2561" y="175"/>
                      </a:moveTo>
                      <a:cubicBezTo>
                        <a:pt x="2314" y="0"/>
                        <a:pt x="2066" y="106"/>
                        <a:pt x="1768" y="166"/>
                      </a:cubicBezTo>
                      <a:cubicBezTo>
                        <a:pt x="1470" y="226"/>
                        <a:pt x="1056" y="194"/>
                        <a:pt x="759" y="113"/>
                      </a:cubicBezTo>
                      <a:cubicBezTo>
                        <a:pt x="461" y="31"/>
                        <a:pt x="210" y="188"/>
                        <a:pt x="210" y="188"/>
                      </a:cubicBezTo>
                      <a:cubicBezTo>
                        <a:pt x="69" y="326"/>
                        <a:pt x="0" y="442"/>
                        <a:pt x="53" y="624"/>
                      </a:cubicBezTo>
                      <a:cubicBezTo>
                        <a:pt x="107" y="805"/>
                        <a:pt x="122" y="918"/>
                        <a:pt x="91" y="1122"/>
                      </a:cubicBezTo>
                      <a:cubicBezTo>
                        <a:pt x="60" y="1326"/>
                        <a:pt x="0" y="1445"/>
                        <a:pt x="194" y="1649"/>
                      </a:cubicBezTo>
                      <a:cubicBezTo>
                        <a:pt x="389" y="1853"/>
                        <a:pt x="755" y="1815"/>
                        <a:pt x="991" y="1780"/>
                      </a:cubicBezTo>
                      <a:cubicBezTo>
                        <a:pt x="1226" y="1746"/>
                        <a:pt x="1429" y="1715"/>
                        <a:pt x="1636" y="1737"/>
                      </a:cubicBezTo>
                      <a:cubicBezTo>
                        <a:pt x="1843" y="1758"/>
                        <a:pt x="2198" y="1827"/>
                        <a:pt x="2439" y="1746"/>
                      </a:cubicBezTo>
                      <a:cubicBezTo>
                        <a:pt x="2730" y="1646"/>
                        <a:pt x="2740" y="1395"/>
                        <a:pt x="2696" y="1273"/>
                      </a:cubicBezTo>
                      <a:cubicBezTo>
                        <a:pt x="2652" y="1150"/>
                        <a:pt x="2630" y="1041"/>
                        <a:pt x="2683" y="834"/>
                      </a:cubicBezTo>
                      <a:cubicBezTo>
                        <a:pt x="2737" y="627"/>
                        <a:pt x="2809" y="351"/>
                        <a:pt x="2561" y="175"/>
                      </a:cubicBezTo>
                    </a:path>
                  </a:pathLst>
                </a:custGeom>
                <a:solidFill>
                  <a:srgbClr val="FFFFFF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3798" name="文本框 181251"/>
              <p:cNvSpPr txBox="1"/>
              <p:nvPr/>
            </p:nvSpPr>
            <p:spPr>
              <a:xfrm>
                <a:off x="642" y="511"/>
                <a:ext cx="4024" cy="36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endParaRPr lang="zh-CN" altLang="en-US" sz="3200" b="1">
                  <a:latin typeface="Arial" pitchFamily="34" charset="0"/>
                </a:endParaRPr>
              </a:p>
            </p:txBody>
          </p:sp>
        </p:grpSp>
        <p:sp>
          <p:nvSpPr>
            <p:cNvPr id="3" name="文本框 1"/>
            <p:cNvSpPr txBox="1"/>
            <p:nvPr/>
          </p:nvSpPr>
          <p:spPr>
            <a:xfrm>
              <a:off x="3396" y="1677"/>
              <a:ext cx="7607" cy="105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3200" b="1">
                  <a:latin typeface="Arial" pitchFamily="34" charset="0"/>
                </a:rPr>
                <a:t>  </a:t>
              </a:r>
              <a:r>
                <a:rPr lang="zh-CN" altLang="en-US" sz="3200" b="1">
                  <a:latin typeface="Arial" pitchFamily="34" charset="0"/>
                </a:rPr>
                <a:t>二、尊重从我做起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https://d.book118.com/588117025057006024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1129105551"/>
  <p:tag name="MH_LIBRARY" val="GRAPHIC"/>
  <p:tag name="MH_ORDER" val="16"/>
  <p:tag name="MH_TYPE" val="Other"/>
</p:tagLst>
</file>

<file path=ppt/tags/tag2.xml><?xml version="1.0" encoding="utf-8"?>
<p:tagLst xmlns:p="http://schemas.openxmlformats.org/presentationml/2006/main">
  <p:tag name="MH" val="20161129105551"/>
  <p:tag name="MH_LIBRARY" val="GRAPHIC"/>
  <p:tag name="MH_ORDER" val="1"/>
  <p:tag name="MH_TYPE" val="SubTitle"/>
</p:tagLst>
</file>

<file path=ppt/tags/tag3.xml><?xml version="1.0" encoding="utf-8"?>
<p:tagLst xmlns:p="http://schemas.openxmlformats.org/presentationml/2006/main">
  <p:tag name="MH" val="20161129105551"/>
  <p:tag name="MH_LIBRARY" val="GRAPHIC"/>
  <p:tag name="MH_ORDER" val="16"/>
  <p:tag name="MH_TYPE" val="Other"/>
</p:tagLst>
</file>

<file path=ppt/tags/tag4.xml><?xml version="1.0" encoding="utf-8"?>
<p:tagLst xmlns:p="http://schemas.openxmlformats.org/presentationml/2006/main">
  <p:tag name="MH" val="20161129105551"/>
  <p:tag name="MH_LIBRARY" val="GRAPHIC"/>
  <p:tag name="MH_ORDER" val="1"/>
  <p:tag name="MH_TYPE" val="SubTitle"/>
</p:tagLst>
</file>

<file path=ppt/tags/tag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160002"/>
  <p:tag name="KSO_WM_UNIT_CLEAR" val="1"/>
  <p:tag name="KSO_WM_UNIT_ID" val="custom160002_20*m_i*1_1"/>
  <p:tag name="KSO_WM_UNIT_INDEX" val="1_1"/>
  <p:tag name="KSO_WM_UNIT_LAYERLEVEL" val="1_1"/>
  <p:tag name="KSO_WM_UNIT_TEXT_FILL_FORE_SCHEMECOLOR_INDEX" val="13"/>
  <p:tag name="KSO_WM_UNIT_TEXT_FILL_TYPE" val="1"/>
  <p:tag name="KSO_WM_UNIT_TYPE" val="m_i"/>
  <p:tag name="KSO_WM_UNIT_USESOURCEFORMAT_APPLY" val="1"/>
</p:tagLst>
</file>

<file path=ppt/tags/tag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160002"/>
  <p:tag name="KSO_WM_UNIT_CLEAR" val="1"/>
  <p:tag name="KSO_WM_UNIT_COMPATIBLE" val="0"/>
  <p:tag name="KSO_WM_UNIT_FILL_FORE_SCHEMECOLOR_INDEX" val="14"/>
  <p:tag name="KSO_WM_UNIT_FILL_TYPE" val="1"/>
  <p:tag name="KSO_WM_UNIT_HIGHLIGHT" val="0"/>
  <p:tag name="KSO_WM_UNIT_ID" val="custom160002_20*m_h_f*1_1_1"/>
  <p:tag name="KSO_WM_UNIT_INDEX" val="1_1_1"/>
  <p:tag name="KSO_WM_UNIT_LAYERLEVEL" val="1_1_1"/>
  <p:tag name="KSO_WM_UNIT_PRESET_TEXT_INDEX" val="2"/>
  <p:tag name="KSO_WM_UNIT_PRESET_TEXT_LEN" val="20"/>
  <p:tag name="KSO_WM_UNIT_TEXT_FILL_FORE_SCHEMECOLOR_INDEX" val="13"/>
  <p:tag name="KSO_WM_UNIT_TEXT_FILL_TYPE" val="1"/>
  <p:tag name="KSO_WM_UNIT_TYPE" val="m_h_f"/>
  <p:tag name="KSO_WM_UNIT_USESOURCEFORMAT_APPLY" val="1"/>
  <p:tag name="KSO_WM_UNIT_VALUE" val="70"/>
</p:tagLst>
</file>

<file path=ppt/tags/tag7.xml><?xml version="1.0" encoding="utf-8"?>
<p:tagLst xmlns:p="http://schemas.openxmlformats.org/presentationml/2006/main">
  <p:tag name="MH" val="20161129105551"/>
  <p:tag name="MH_LIBRARY" val="GRAPHIC"/>
  <p:tag name="MH_ORDER" val="16"/>
  <p:tag name="MH_TYPE" val="Other"/>
</p:tagLst>
</file>

<file path=ppt/tags/tag8.xml><?xml version="1.0" encoding="utf-8"?>
<p:tagLst xmlns:p="http://schemas.openxmlformats.org/presentationml/2006/main">
  <p:tag name="MH" val="20161129105551"/>
  <p:tag name="MH_LIBRARY" val="GRAPHIC"/>
  <p:tag name="MH_ORDER" val="1"/>
  <p:tag name="MH_TYPE" val="SubTitle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3">
      <vt:lpstr>Arial</vt:lpstr>
      <vt:lpstr>Calibri</vt:lpstr>
      <vt:lpstr>宋体</vt:lpstr>
      <vt:lpstr>Arial Unicode MS</vt:lpstr>
      <vt:lpstr>楷体_GB2312</vt:lpstr>
      <vt:lpstr>MingLiU_HKSCS</vt:lpstr>
      <vt:lpstr>微软雅黑</vt:lpstr>
      <vt:lpstr>楷体</vt:lpstr>
      <vt:lpstr>黑体</vt:lpstr>
      <vt:lpstr>华文中宋</vt:lpstr>
      <vt:lpstr>Verdana</vt:lpstr>
      <vt:lpstr>华文新魏</vt:lpstr>
      <vt:lpstr>华文行楷</vt:lpstr>
      <vt:lpstr>义启粗楷体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马斯洛的需要层次理论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探究与分享：角色扮演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2024-08-31T13:50:42.759</cp:lastPrinted>
  <dcterms:created xsi:type="dcterms:W3CDTF">2024-08-31T05:50:42Z</dcterms:created>
  <dcterms:modified xsi:type="dcterms:W3CDTF">2024-08-31T05:50:44Z</dcterms:modified>
</cp:coreProperties>
</file>