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13D4954-5E23-49E8-BA90-2485BBFFEE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D4DC0C8-1535-47DB-B400-3529BAB6BB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5239E01-B9C1-44D6-96BC-31037A0F42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7F08B22-F7ED-4CF1-81CB-E32389E1379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E292447-5091-492F-982F-862018897F9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9551ECF-12F1-40CB-9E0E-801BA955737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496CB8B-AAD6-4DD9-B974-AC66BAD42FD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D941D26-D7E2-4DC6-90D5-78499CDA403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F4E813E-796A-4067-A115-97707FBDB1B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F27357A-64E6-4809-97EA-A4FEC0D71C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FFFC90C-F64D-4AB2-8E57-A063C57E96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88127007025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57400" y="2041982"/>
            <a:ext cx="8077200" cy="20002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603200">
                    <a:alpha val="100000"/>
                  </a:srgbClr>
                </a:solidFill>
                <a:latin typeface="Microsoft Yahei"/>
                <a:ea typeface="Microsoft Yahei"/>
                <a:cs typeface="Microsoft Yahei"/>
              </a:rPr>
              <a:t>新版人教版高中英语高三助记词块教学学习课件</a:t>
            </a:r>
          </a:p>
        </p:txBody>
      </p:sp>
      <p:sp>
        <p:nvSpPr>
          <p:cNvPr id="3" name="TextBox 3"/>
          <p:cNvSpPr txBox="1"/>
          <p:nvPr/>
        </p:nvSpPr>
        <p:spPr>
          <a:xfrm>
            <a:off x="3526541" y="6029318"/>
            <a:ext cx="234315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endParaRPr lang="en-US" sz="2025">
              <a:solidFill>
                <a:srgbClr val="603200">
                  <a:alpha val="100000"/>
                </a:srgbClr>
              </a:solidFill>
              <a:latin typeface="Microsoft Yahei"/>
              <a:ea typeface="Microsoft Yahei"/>
              <a:cs typeface="Microsoft Yahei"/>
            </a:endParaRPr>
          </a:p>
        </p:txBody>
      </p:sp>
      <p:sp>
        <p:nvSpPr>
          <p:cNvPr id="4" name="TextBox 4"/>
          <p:cNvSpPr txBox="1"/>
          <p:nvPr/>
        </p:nvSpPr>
        <p:spPr>
          <a:xfrm>
            <a:off x="5869779" y="6029318"/>
            <a:ext cx="27908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603200">
                    <a:alpha val="100000"/>
                  </a:srgbClr>
                </a:solidFill>
                <a:latin typeface="Microsoft Yahei"/>
                <a:ea typeface="Microsoft Yahei"/>
                <a:cs typeface="Microsoft Yahei"/>
              </a:rPr>
              <a:t>2024-02-02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649067" y="1768211"/>
            <a:ext cx="8104965" cy="4692015"/>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Background and objectives of the courseware</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Teaching philosophy of mnemonic chunks</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Sorting out key word chunks in high school English</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649067" y="1768211"/>
            <a:ext cx="8104965" cy="4692015"/>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Practical application and case analysis</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Review strategies and exam preparation suggestions</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00" b="1">
                <a:solidFill>
                  <a:schemeClr val="lt2">
                    <a:alpha val="100000"/>
                  </a:schemeClr>
                </a:solidFill>
                <a:latin typeface="Microsoft Yahei"/>
                <a:ea typeface="Microsoft Yahei"/>
                <a:cs typeface="Microsoft Yahei"/>
              </a:rPr>
              <a:t>01</a:t>
            </a:r>
          </a:p>
        </p:txBody>
      </p:sp>
      <p:sp>
        <p:nvSpPr>
          <p:cNvPr id="3" name="TextBox 3"/>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Background and objectives of the courseware</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73079" y="2001700"/>
            <a:ext cx="9603903" cy="34442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6000"/>
              </a:lnSpc>
              <a:buFont typeface="Arial"/>
              <a:buChar char="•"/>
            </a:pPr>
            <a:r>
              <a:rPr lang="en-US" sz="1500">
                <a:solidFill>
                  <a:schemeClr val="dk1">
                    <a:alpha val="100000"/>
                  </a:schemeClr>
                </a:solidFill>
                <a:latin typeface="Microsoft Yahei"/>
                <a:ea typeface="Microsoft Yahei"/>
                <a:cs typeface="Microsoft Yahei"/>
              </a:rPr>
              <a:t>Development of English education in China: With the continuous reform and development of English education in China, the requirements for students' English proficiency are consistently increasing In order to meet these requirements, the People's Education Press has developed a series of English teaching materials, including this high school English third year memorization vocabulary teaching and learning course</a:t>
            </a:r>
          </a:p>
          <a:p>
            <a:pPr marL="203200" lvl="0" indent="-203200">
              <a:lnSpc>
                <a:spcPct val="186000"/>
              </a:lnSpc>
              <a:buFont typeface="Arial"/>
              <a:buChar char="•"/>
            </a:pPr>
            <a:r>
              <a:rPr lang="en-US" sz="1500">
                <a:solidFill>
                  <a:schemeClr val="dk1">
                    <a:alpha val="100000"/>
                  </a:schemeClr>
                </a:solidFill>
                <a:latin typeface="Microsoft Yahei"/>
                <a:ea typeface="Microsoft Yahei"/>
                <a:cs typeface="Microsoft Yahei"/>
              </a:rPr>
              <a:t>Necessity of memorization vocabulary teaching and learning: Vocabulary is the basis of language learning, and memorization is an important way to master vocabulary However, traditional vocabulary teaching methods often involve lake effectiveness and interest, making it difficult for students to truly master and apply vocabulary Therefore, it is necessary to develop a new type of vocabulary teaching and learning courseware to help students better master vocabulary through memorization</a:t>
            </a:r>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Background Introduction</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Teaching objectives and requirements</a:t>
              </a:r>
            </a:p>
          </p:txBody>
        </p:sp>
      </p:grpSp>
      <p:sp>
        <p:nvSpPr>
          <p:cNvPr id="24" name="TextBox 24"/>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 The main objective of this course is to help students master the key vocabulary of high school English through memorization, so as to improve their English proficiency and lay a solid foundation for future learning and use</a:t>
            </a:r>
          </a:p>
        </p:txBody>
      </p:sp>
      <p:sp>
        <p:nvSpPr>
          <p:cNvPr id="25" name="TextBox 25"/>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Objectives</a:t>
            </a:r>
          </a:p>
        </p:txBody>
      </p:sp>
      <p:sp>
        <p:nvSpPr>
          <p:cNvPr id="26" name="TextBox 26"/>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 In order to achieve the above objectives, this course requires students to have a certificate foundation in English and be able to use basic English for communication At the same time, students need to have a certain ability to memorize and be willing to spend time and effort on vocal learning</a:t>
            </a:r>
          </a:p>
        </p:txBody>
      </p:sp>
      <p:sp>
        <p:nvSpPr>
          <p:cNvPr id="27" name="TextBox 27"/>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Requirements</a:t>
            </a:r>
          </a:p>
        </p:txBody>
      </p:sp>
      <p:sp>
        <p:nvSpPr>
          <p:cNvPr id="28" name="AutoShape 28"/>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73079" y="2001700"/>
            <a:ext cx="9603903" cy="34442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6000"/>
              </a:lnSpc>
              <a:buFont typeface="Arial"/>
              <a:buChar char="•"/>
            </a:pPr>
            <a:r>
              <a:rPr lang="en-US" sz="1500">
                <a:solidFill>
                  <a:schemeClr val="dk1">
                    <a:alpha val="100000"/>
                  </a:schemeClr>
                </a:solidFill>
                <a:latin typeface="Microsoft Yahei"/>
                <a:ea typeface="Microsoft Yahei"/>
                <a:cs typeface="Microsoft Yahei"/>
              </a:rPr>
              <a:t>Applicable objects: This course is suitable for high school students who are learning English and need to improve their vocal proficiency It can also be used by other English learners who want to improve their vocabulary through memorization</a:t>
            </a:r>
          </a:p>
          <a:p>
            <a:pPr marL="203200" lvl="0" indent="-203200">
              <a:lnSpc>
                <a:spcPct val="186000"/>
              </a:lnSpc>
              <a:buFont typeface="Arial"/>
              <a:buChar char="•"/>
            </a:pPr>
            <a:r>
              <a:rPr lang="en-US" sz="1500">
                <a:solidFill>
                  <a:schemeClr val="dk1">
                    <a:alpha val="100000"/>
                  </a:schemeClr>
                </a:solidFill>
                <a:latin typeface="Microsoft Yahei"/>
                <a:ea typeface="Microsoft Yahei"/>
                <a:cs typeface="Microsoft Yahei"/>
              </a:rPr>
              <a:t>Characteristics: This courseware has the characteristics of being systematic, scientific, practical, and interesting It takes a variety of memory methods to help students better master vocabulary, including associative memory, contextual memory, and so on. At the same time, it also provides a large number of practical exercises and test questions to help students consolidate their learning experiences</a:t>
            </a:r>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Applicable objects and characteristics</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00" b="1">
                <a:solidFill>
                  <a:schemeClr val="lt2">
                    <a:alpha val="100000"/>
                  </a:schemeClr>
                </a:solidFill>
                <a:latin typeface="Microsoft Yahei"/>
                <a:ea typeface="Microsoft Yahei"/>
                <a:cs typeface="Microsoft Yahei"/>
              </a:rPr>
              <a:t>02</a:t>
            </a:r>
          </a:p>
        </p:txBody>
      </p:sp>
      <p:sp>
        <p:nvSpPr>
          <p:cNvPr id="3" name="TextBox 3"/>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Teaching philosophy of mnemonic chunks</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6824385" y="841294"/>
            <a:ext cx="4968573" cy="5706182"/>
            <a:chOff x="6824385" y="841294"/>
            <a:chExt cx="4968573" cy="5706182"/>
          </a:xfrm>
        </p:grpSpPr>
        <p:pic>
          <p:nvPicPr>
            <p:cNvPr id="3" name="Picture 3"/>
            <p:cNvPicPr>
              <a:picLocks noChangeAspect="1"/>
            </p:cNvPicPr>
            <p:nvPr/>
          </p:nvPicPr>
          <p:blipFill>
            <a:blip r:embed="rId2">
              <a:alphaModFix/>
            </a:blip>
            <a:srcRect l="16667" r="16667"/>
            <a:stretch>
              <a:fillRect/>
            </a:stretch>
          </p:blipFill>
          <p:spPr>
            <a:xfrm>
              <a:off x="9032810" y="3787328"/>
              <a:ext cx="2760148" cy="2760148"/>
            </a:xfrm>
            <a:prstGeom prst="parallelogram">
              <a:avLst/>
            </a:prstGeom>
          </p:spPr>
        </p:pic>
        <p:pic>
          <p:nvPicPr>
            <p:cNvPr id="4" name="Picture 4"/>
            <p:cNvPicPr>
              <a:picLocks noChangeAspect="1"/>
            </p:cNvPicPr>
            <p:nvPr/>
          </p:nvPicPr>
          <p:blipFill>
            <a:blip r:embed="rId3">
              <a:alphaModFix/>
            </a:blip>
            <a:srcRect t="2292" b="2292"/>
            <a:stretch>
              <a:fillRect/>
            </a:stretch>
          </p:blipFill>
          <p:spPr>
            <a:xfrm>
              <a:off x="6824385" y="3787328"/>
              <a:ext cx="2760148" cy="2760148"/>
            </a:xfrm>
            <a:prstGeom prst="parallelogram">
              <a:avLst/>
            </a:prstGeom>
          </p:spPr>
        </p:pic>
        <p:pic>
          <p:nvPicPr>
            <p:cNvPr id="5" name="Picture 5"/>
            <p:cNvPicPr>
              <a:picLocks noChangeAspect="1"/>
            </p:cNvPicPr>
            <p:nvPr/>
          </p:nvPicPr>
          <p:blipFill>
            <a:blip r:embed="rId4">
              <a:alphaModFix/>
            </a:blip>
            <a:srcRect l="13125" r="13125"/>
            <a:stretch>
              <a:fillRect/>
            </a:stretch>
          </p:blipFill>
          <p:spPr>
            <a:xfrm>
              <a:off x="8544638" y="841294"/>
              <a:ext cx="2760148" cy="2760148"/>
            </a:xfrm>
            <a:prstGeom prst="parallelogram">
              <a:avLst/>
            </a:prstGeom>
          </p:spPr>
        </p:pic>
      </p:grpSp>
      <p:sp>
        <p:nvSpPr>
          <p:cNvPr id="6" name="Freeform 6"/>
          <p:cNvSpPr/>
          <p:nvPr/>
        </p:nvSpPr>
        <p:spPr>
          <a:xfrm>
            <a:off x="1017623"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397964"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778306"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201" y="1453600"/>
            <a:ext cx="5647282" cy="3901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6000"/>
              </a:lnSpc>
              <a:buFont typeface="Arial"/>
              <a:buChar char="•"/>
            </a:pPr>
            <a:r>
              <a:rPr lang="en-US" sz="1500">
                <a:solidFill>
                  <a:schemeClr val="dk1">
                    <a:alpha val="100000"/>
                  </a:schemeClr>
                </a:solidFill>
                <a:latin typeface="Microsoft Yahei"/>
                <a:ea typeface="Microsoft Yahei"/>
                <a:cs typeface="Microsoft Yahei"/>
              </a:rPr>
              <a:t>Concept: Chunk teaching refers to the presentation of new vocabulary in meaningful clusters or groups, rather than as individual words These "chunks" can be phrases, settlements, or even complete sentences</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Concept and advantages of chunk teaching</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261268" y="1197930"/>
            <a:ext cx="2584705" cy="252109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65729" y="1205454"/>
            <a:ext cx="2584705" cy="252109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46028" y="1193270"/>
            <a:ext cx="2584705" cy="252109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alphaModFix amt="70000"/>
          </a:blip>
          <a:srcRect l="13721" r="13721"/>
          <a:stretch>
            <a:fillRect/>
          </a:stretch>
        </p:blipFill>
        <p:spPr>
          <a:xfrm>
            <a:off x="1415276" y="1289262"/>
            <a:ext cx="2433158" cy="2364134"/>
          </a:xfrm>
          <a:prstGeom prst="ellipse">
            <a:avLst/>
          </a:prstGeom>
        </p:spPr>
      </p:pic>
      <p:sp>
        <p:nvSpPr>
          <p:cNvPr id="6" name="TextBox 6"/>
          <p:cNvSpPr txBox="1"/>
          <p:nvPr/>
        </p:nvSpPr>
        <p:spPr>
          <a:xfrm>
            <a:off x="795406" y="4001686"/>
            <a:ext cx="10658475" cy="2038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1500">
                <a:solidFill>
                  <a:schemeClr val="dk1">
                    <a:alpha val="100000"/>
                  </a:schemeClr>
                </a:solidFill>
                <a:latin typeface="Microsoft Yahei"/>
                <a:ea typeface="Microsoft Yahei"/>
                <a:cs typeface="Microsoft Yahei"/>
              </a:rPr>
              <a:t>Advantages</a:t>
            </a:r>
          </a:p>
          <a:p>
            <a:pPr marL="203200" lvl="0" indent="-203200">
              <a:lnSpc>
                <a:spcPct val="150000"/>
              </a:lnSpc>
              <a:buFont typeface="Arial"/>
              <a:buChar char="•"/>
            </a:pPr>
            <a:r>
              <a:rPr lang="en-US" sz="1500">
                <a:solidFill>
                  <a:schemeClr val="dk1">
                    <a:alpha val="100000"/>
                  </a:schemeClr>
                </a:solidFill>
                <a:latin typeface="Microsoft Yahei"/>
                <a:ea typeface="Microsoft Yahei"/>
                <a:cs typeface="Microsoft Yahei"/>
              </a:rPr>
              <a:t>Improves memory and recall by leveraging the brain's natural tension to remember patterns and sequences</a:t>
            </a:r>
          </a:p>
          <a:p>
            <a:pPr marL="203200" lvl="0" indent="-203200">
              <a:lnSpc>
                <a:spcPct val="150000"/>
              </a:lnSpc>
              <a:buFont typeface="Arial"/>
              <a:buChar char="•"/>
            </a:pPr>
            <a:r>
              <a:rPr lang="en-US" sz="1500">
                <a:solidFill>
                  <a:schemeClr val="dk1">
                    <a:alpha val="100000"/>
                  </a:schemeClr>
                </a:solidFill>
                <a:latin typeface="Microsoft Yahei"/>
                <a:ea typeface="Microsoft Yahei"/>
                <a:cs typeface="Microsoft Yahei"/>
              </a:rPr>
              <a:t>Facilities language acquisition by presenting vocabulary in a contextualized and meaningful way</a:t>
            </a:r>
          </a:p>
          <a:p>
            <a:pPr marL="203200" lvl="0" indent="-203200">
              <a:lnSpc>
                <a:spcPct val="150000"/>
              </a:lnSpc>
              <a:buFont typeface="Arial"/>
              <a:buChar char="•"/>
            </a:pPr>
            <a:r>
              <a:rPr lang="en-US" sz="1500">
                <a:solidFill>
                  <a:schemeClr val="dk1">
                    <a:alpha val="100000"/>
                  </a:schemeClr>
                </a:solidFill>
                <a:latin typeface="Microsoft Yahei"/>
                <a:ea typeface="Microsoft Yahei"/>
                <a:cs typeface="Microsoft Yahei"/>
              </a:rPr>
              <a:t>Enhancements students' ability to produce language fluently and accurately by promoting ready-made language chunks that can be easily retrieved and used in communication</a:t>
            </a:r>
          </a:p>
        </p:txBody>
      </p:sp>
      <p:pic>
        <p:nvPicPr>
          <p:cNvPr id="7" name="Picture 7"/>
          <p:cNvPicPr>
            <a:picLocks noChangeAspect="1"/>
          </p:cNvPicPr>
          <p:nvPr/>
        </p:nvPicPr>
        <p:blipFill>
          <a:blip r:embed="rId3">
            <a:alphaModFix amt="70000"/>
          </a:blip>
          <a:srcRect l="15702" r="15702"/>
          <a:stretch>
            <a:fillRect/>
          </a:stretch>
        </p:blipFill>
        <p:spPr>
          <a:xfrm>
            <a:off x="4855037" y="1276410"/>
            <a:ext cx="2433158" cy="2364134"/>
          </a:xfrm>
          <a:prstGeom prst="ellipse">
            <a:avLst/>
          </a:prstGeom>
        </p:spPr>
      </p:pic>
      <p:pic>
        <p:nvPicPr>
          <p:cNvPr id="8" name="Picture 8"/>
          <p:cNvPicPr>
            <a:picLocks noChangeAspect="1"/>
          </p:cNvPicPr>
          <p:nvPr/>
        </p:nvPicPr>
        <p:blipFill>
          <a:blip r:embed="rId4">
            <a:alphaModFix amt="70000"/>
          </a:blip>
          <a:srcRect t="15021" b="15021"/>
          <a:stretch>
            <a:fillRect/>
          </a:stretch>
        </p:blipFill>
        <p:spPr>
          <a:xfrm>
            <a:off x="8349233" y="1271082"/>
            <a:ext cx="2433158" cy="2364134"/>
          </a:xfrm>
          <a:prstGeom prst="ellipse">
            <a:avLst/>
          </a:prstGeom>
        </p:spPr>
      </p:pic>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Concept and advantages of chunk teaching</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Principles</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Relevance: Chunks should be relevant to the students' lives and interests to motivate learning</a:t>
            </a:r>
          </a:p>
        </p:txBody>
      </p:sp>
      <p:pic>
        <p:nvPicPr>
          <p:cNvPr id="6" name="Picture 6"/>
          <p:cNvPicPr>
            <a:picLocks noChangeAspect="1"/>
          </p:cNvPicPr>
          <p:nvPr/>
        </p:nvPicPr>
        <p:blipFill>
          <a:blip r:embed="rId2"/>
          <a:srcRect t="7848" b="7848"/>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30118" b="30118"/>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Frequency: High frequency chunks that are commonly used in real world communication should be prioritized</a:t>
            </a:r>
          </a:p>
        </p:txBody>
      </p:sp>
      <p:pic>
        <p:nvPicPr>
          <p:cNvPr id="10" name="Picture 10"/>
          <p:cNvPicPr>
            <a:picLocks noChangeAspect="1"/>
          </p:cNvPicPr>
          <p:nvPr/>
        </p:nvPicPr>
        <p:blipFill>
          <a:blip r:embed="rId4"/>
          <a:srcRect t="7583" b="7583"/>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Principles and strategies for selecting mnemonic chunks</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31599" b="31599"/>
          <a:stretch>
            <a:fillRect/>
          </a:stretch>
        </p:blipFill>
        <p:spPr>
          <a:xfrm>
            <a:off x="0" y="1477241"/>
            <a:ext cx="12193201" cy="4371348"/>
          </a:xfrm>
          <a:prstGeom prst="rect">
            <a:avLst/>
          </a:prstGeom>
        </p:spPr>
      </p:pic>
      <p:sp>
        <p:nvSpPr>
          <p:cNvPr id="3" name="AutoShape 3"/>
          <p:cNvSpPr/>
          <p:nvPr/>
        </p:nvSpPr>
        <p:spPr>
          <a:xfrm>
            <a:off x="7868425" y="4586931"/>
            <a:ext cx="4324775" cy="126165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865027" y="4586931"/>
            <a:ext cx="1003399" cy="1261658"/>
          </a:xfrm>
          <a:prstGeom prst="rect">
            <a:avLst/>
          </a:prstGeom>
          <a:solidFill>
            <a:schemeClr val="accent1">
              <a:lumMod val="50000"/>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endParaRPr lang="en-US" sz="1100"/>
          </a:p>
        </p:txBody>
      </p:sp>
      <p:sp>
        <p:nvSpPr>
          <p:cNvPr id="5" name="TextBox 5"/>
          <p:cNvSpPr txBox="1"/>
          <p:nvPr/>
        </p:nvSpPr>
        <p:spPr>
          <a:xfrm>
            <a:off x="7992463" y="4527198"/>
            <a:ext cx="4076700" cy="13906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ct val="0"/>
              </a:spcBef>
              <a:buFont typeface="Arial"/>
              <a:buChar char="•"/>
            </a:pPr>
            <a:r>
              <a:rPr lang="en-US" sz="1350">
                <a:solidFill>
                  <a:srgbClr val="FFFEFE">
                    <a:alpha val="100000"/>
                  </a:srgbClr>
                </a:solidFill>
                <a:latin typeface="Microsoft Yahei"/>
                <a:ea typeface="Microsoft Yahei"/>
                <a:cs typeface="Microsoft Yahei"/>
              </a:rPr>
              <a:t>Usefulness: Chunks should be functional and serve a clear communicative purpose</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Principles and strategies for selecting mnemonic chunks</a:t>
              </a:r>
            </a:p>
          </p:txBody>
        </p:sp>
      </p:grpSp>
      <p:sp>
        <p:nvSpPr>
          <p:cNvPr id="28" name="Freeform 28"/>
          <p:cNvSpPr/>
          <p:nvPr/>
        </p:nvSpPr>
        <p:spPr>
          <a:xfrm>
            <a:off x="7084983" y="4936017"/>
            <a:ext cx="563486" cy="563486"/>
          </a:xfrm>
          <a:custGeom>
            <a:rect l="l" t="t" r="r" b="b"/>
            <a:pathLst>
              <a:path w="304800" h="304800">
                <a:moveTo>
                  <a:pt x="152362" y="147228"/>
                </a:moveTo>
                <a:lnTo>
                  <a:pt x="304800" y="75419"/>
                </a:lnTo>
                <a:lnTo>
                  <a:pt x="304800" y="38100"/>
                </a:lnTo>
                <a:lnTo>
                  <a:pt x="0" y="38100"/>
                </a:lnTo>
                <a:lnTo>
                  <a:pt x="0" y="75305"/>
                </a:lnTo>
                <a:close/>
                <a:moveTo>
                  <a:pt x="152438" y="189347"/>
                </a:moveTo>
                <a:lnTo>
                  <a:pt x="0" y="117348"/>
                </a:lnTo>
                <a:lnTo>
                  <a:pt x="0" y="266700"/>
                </a:lnTo>
                <a:lnTo>
                  <a:pt x="304800" y="266700"/>
                </a:lnTo>
                <a:lnTo>
                  <a:pt x="304800" y="11757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963" y="1499276"/>
            <a:ext cx="474399" cy="474399"/>
          </a:xfrm>
          <a:prstGeom prst="ellipse">
            <a:avLst/>
          </a:prstGeom>
          <a:solidFill>
            <a:schemeClr val="accent1">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17634" y="1568195"/>
            <a:ext cx="334599" cy="33459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676483" y="1792120"/>
            <a:ext cx="0" cy="4187687"/>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Freeform 5"/>
          <p:cNvSpPr/>
          <p:nvPr/>
        </p:nvSpPr>
        <p:spPr>
          <a:xfrm rot="-5400000">
            <a:off x="921706" y="555455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5400000">
            <a:off x="921706" y="576538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852233" y="2291273"/>
            <a:ext cx="2325536" cy="303618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Strategies</a:t>
            </a:r>
          </a:p>
        </p:txBody>
      </p:sp>
      <p:sp>
        <p:nvSpPr>
          <p:cNvPr id="8" name="AutoShape 8"/>
          <p:cNvSpPr/>
          <p:nvPr/>
        </p:nvSpPr>
        <p:spPr>
          <a:xfrm>
            <a:off x="3290712" y="1499276"/>
            <a:ext cx="474399" cy="474399"/>
          </a:xfrm>
          <a:prstGeom prst="ellipse">
            <a:avLst/>
          </a:prstGeom>
          <a:solidFill>
            <a:schemeClr val="accent1">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353383" y="1568195"/>
            <a:ext cx="334599" cy="33459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3512232" y="1792120"/>
            <a:ext cx="0" cy="4187687"/>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1" name="Freeform 11"/>
          <p:cNvSpPr/>
          <p:nvPr/>
        </p:nvSpPr>
        <p:spPr>
          <a:xfrm rot="-5400000">
            <a:off x="3757455" y="555455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5400000">
            <a:off x="3757455" y="576538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3765111" y="2291273"/>
            <a:ext cx="2325536" cy="303618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Theoretical grouping: Organize chunks around themes or topics to create meaningful associations</a:t>
            </a:r>
          </a:p>
        </p:txBody>
      </p:sp>
      <p:sp>
        <p:nvSpPr>
          <p:cNvPr id="14" name="AutoShape 14"/>
          <p:cNvSpPr/>
          <p:nvPr/>
        </p:nvSpPr>
        <p:spPr>
          <a:xfrm>
            <a:off x="6126461" y="1499276"/>
            <a:ext cx="474399" cy="474399"/>
          </a:xfrm>
          <a:prstGeom prst="ellipse">
            <a:avLst/>
          </a:prstGeom>
          <a:solidFill>
            <a:schemeClr val="accent1">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189132" y="1568195"/>
            <a:ext cx="334599" cy="33459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6347981" y="1792120"/>
            <a:ext cx="0" cy="4187687"/>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Freeform 17"/>
          <p:cNvSpPr/>
          <p:nvPr/>
        </p:nvSpPr>
        <p:spPr>
          <a:xfrm rot="-5400000">
            <a:off x="6593205" y="555455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rot="-5400000">
            <a:off x="6593205" y="576538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600860" y="2291273"/>
            <a:ext cx="2325536" cy="303618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Use of mnemonics: Employee mnemonic devices such as rhymes, acronyms, or visual aids to aid memory</a:t>
            </a:r>
          </a:p>
        </p:txBody>
      </p:sp>
      <p:sp>
        <p:nvSpPr>
          <p:cNvPr id="20" name="AutoShape 20"/>
          <p:cNvSpPr/>
          <p:nvPr/>
        </p:nvSpPr>
        <p:spPr>
          <a:xfrm>
            <a:off x="8962210" y="1499276"/>
            <a:ext cx="474399" cy="474399"/>
          </a:xfrm>
          <a:prstGeom prst="ellipse">
            <a:avLst/>
          </a:prstGeom>
          <a:solidFill>
            <a:schemeClr val="accent1">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24882" y="1568195"/>
            <a:ext cx="334599" cy="33459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22" name="Connector 22"/>
          <p:cNvCxnSpPr/>
          <p:nvPr/>
        </p:nvCxnSpPr>
        <p:spPr>
          <a:xfrm flipH="1">
            <a:off x="9183730" y="1792120"/>
            <a:ext cx="0" cy="4187687"/>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23" name="Freeform 23"/>
          <p:cNvSpPr/>
          <p:nvPr/>
        </p:nvSpPr>
        <p:spPr>
          <a:xfrm rot="-5400000">
            <a:off x="9428954" y="555455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rot="-5400000">
            <a:off x="9428954" y="5765387"/>
            <a:ext cx="210830" cy="210830"/>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9436609" y="2291273"/>
            <a:ext cx="2325536" cy="303618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Integration with grammar and promotion: Ensure that chunks are grammatically correct and promoted accurately to reinforce proper language usage</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Principles and strategies for selecting mnemonic chunks</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52063" y="1790354"/>
            <a:ext cx="51593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414762" y="1790354"/>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77011" y="1790354"/>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877011" y="1617350"/>
            <a:ext cx="1018242"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700" b="1">
                <a:solidFill>
                  <a:srgbClr val="FFFFFF">
                    <a:alpha val="100000"/>
                  </a:srgbClr>
                </a:solidFill>
                <a:latin typeface="Microsoft Yahei"/>
                <a:ea typeface="Microsoft Yahei"/>
                <a:cs typeface="Microsoft Yahei"/>
              </a:rPr>
              <a:t>01</a:t>
            </a:r>
          </a:p>
        </p:txBody>
      </p:sp>
      <p:sp>
        <p:nvSpPr>
          <p:cNvPr id="6" name="TextBox 6"/>
          <p:cNvSpPr txBox="1"/>
          <p:nvPr/>
        </p:nvSpPr>
        <p:spPr>
          <a:xfrm>
            <a:off x="763829" y="3350519"/>
            <a:ext cx="2324100" cy="1676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 Encourage students to take ownership of their learning by selecting their own chunks to focus on and setting personal learning goals</a:t>
            </a:r>
          </a:p>
        </p:txBody>
      </p:sp>
      <p:sp>
        <p:nvSpPr>
          <p:cNvPr id="7" name="TextBox 7"/>
          <p:cNvSpPr txBox="1"/>
          <p:nvPr/>
        </p:nvSpPr>
        <p:spPr>
          <a:xfrm>
            <a:off x="763829" y="2412878"/>
            <a:ext cx="2325536"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2">
                    <a:alpha val="100000"/>
                  </a:schemeClr>
                </a:solidFill>
                <a:latin typeface="Microsoft Yahei"/>
                <a:ea typeface="Microsoft Yahei"/>
                <a:cs typeface="Microsoft Yahei"/>
              </a:rPr>
              <a:t>Foster autonomy</a:t>
            </a:r>
          </a:p>
        </p:txBody>
      </p:sp>
      <p:sp>
        <p:nvSpPr>
          <p:cNvPr id="8" name="AutoShape 8"/>
          <p:cNvSpPr/>
          <p:nvPr/>
        </p:nvSpPr>
        <p:spPr>
          <a:xfrm>
            <a:off x="3882752" y="1790354"/>
            <a:ext cx="515938" cy="5501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145450" y="1790354"/>
            <a:ext cx="550104" cy="55010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607700" y="1790354"/>
            <a:ext cx="550104" cy="55010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3583316" y="1617350"/>
            <a:ext cx="1087854"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700" b="1">
                <a:solidFill>
                  <a:srgbClr val="FFFFFF">
                    <a:alpha val="100000"/>
                  </a:srgbClr>
                </a:solidFill>
                <a:latin typeface="Microsoft Yahei"/>
                <a:ea typeface="Microsoft Yahei"/>
                <a:cs typeface="Microsoft Yahei"/>
              </a:rPr>
              <a:t>02</a:t>
            </a:r>
          </a:p>
        </p:txBody>
      </p:sp>
      <p:sp>
        <p:nvSpPr>
          <p:cNvPr id="12" name="TextBox 12"/>
          <p:cNvSpPr txBox="1"/>
          <p:nvPr/>
        </p:nvSpPr>
        <p:spPr>
          <a:xfrm>
            <a:off x="3494518" y="3350519"/>
            <a:ext cx="2324100" cy="1676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 Incorporate interactive and engaging activities that require students to actively process and manipulate the language chunks they are learning</a:t>
            </a:r>
          </a:p>
        </p:txBody>
      </p:sp>
      <p:sp>
        <p:nvSpPr>
          <p:cNvPr id="13" name="TextBox 13"/>
          <p:cNvSpPr txBox="1"/>
          <p:nvPr/>
        </p:nvSpPr>
        <p:spPr>
          <a:xfrm>
            <a:off x="3532786" y="2437262"/>
            <a:ext cx="232410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Promote active learning</a:t>
            </a:r>
          </a:p>
        </p:txBody>
      </p:sp>
      <p:sp>
        <p:nvSpPr>
          <p:cNvPr id="14" name="AutoShape 14"/>
          <p:cNvSpPr/>
          <p:nvPr/>
        </p:nvSpPr>
        <p:spPr>
          <a:xfrm>
            <a:off x="6558071" y="1790354"/>
            <a:ext cx="51593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20769" y="1790354"/>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283019" y="1790354"/>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6258635" y="1617350"/>
            <a:ext cx="1087854"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700" b="1">
                <a:solidFill>
                  <a:srgbClr val="FFFFFF">
                    <a:alpha val="100000"/>
                  </a:srgbClr>
                </a:solidFill>
                <a:latin typeface="Microsoft Yahei"/>
                <a:ea typeface="Microsoft Yahei"/>
                <a:cs typeface="Microsoft Yahei"/>
              </a:rPr>
              <a:t>03</a:t>
            </a:r>
          </a:p>
        </p:txBody>
      </p:sp>
      <p:sp>
        <p:nvSpPr>
          <p:cNvPr id="18" name="TextBox 18"/>
          <p:cNvSpPr txBox="1"/>
          <p:nvPr/>
        </p:nvSpPr>
        <p:spPr>
          <a:xfrm>
            <a:off x="6169836" y="3350519"/>
            <a:ext cx="2324100" cy="1676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 Provide opportunities for students to reflect on their learning, identify areas for improvement, and adjust their learning strategies accordingly</a:t>
            </a:r>
          </a:p>
        </p:txBody>
      </p:sp>
      <p:sp>
        <p:nvSpPr>
          <p:cNvPr id="19" name="TextBox 19"/>
          <p:cNvSpPr txBox="1"/>
          <p:nvPr/>
        </p:nvSpPr>
        <p:spPr>
          <a:xfrm>
            <a:off x="6169836" y="2412878"/>
            <a:ext cx="2325536"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2">
                    <a:alpha val="100000"/>
                  </a:schemeClr>
                </a:solidFill>
                <a:latin typeface="Microsoft Yahei"/>
                <a:ea typeface="Microsoft Yahei"/>
                <a:cs typeface="Microsoft Yahei"/>
              </a:rPr>
              <a:t>Facility reflection</a:t>
            </a:r>
          </a:p>
        </p:txBody>
      </p:sp>
      <p:sp>
        <p:nvSpPr>
          <p:cNvPr id="20" name="AutoShape 20"/>
          <p:cNvSpPr/>
          <p:nvPr/>
        </p:nvSpPr>
        <p:spPr>
          <a:xfrm>
            <a:off x="9509839" y="1790354"/>
            <a:ext cx="515938" cy="5501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772537" y="1790354"/>
            <a:ext cx="550104" cy="55010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234787" y="1790354"/>
            <a:ext cx="550104" cy="55010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9210403" y="1617350"/>
            <a:ext cx="1087854"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700" b="1">
                <a:solidFill>
                  <a:srgbClr val="FFFFFF">
                    <a:alpha val="100000"/>
                  </a:srgbClr>
                </a:solidFill>
                <a:latin typeface="Microsoft Yahei"/>
                <a:ea typeface="Microsoft Yahei"/>
                <a:cs typeface="Microsoft Yahei"/>
              </a:rPr>
              <a:t>04</a:t>
            </a:r>
          </a:p>
        </p:txBody>
      </p:sp>
      <p:sp>
        <p:nvSpPr>
          <p:cNvPr id="24" name="TextBox 24"/>
          <p:cNvSpPr txBox="1"/>
          <p:nvPr/>
        </p:nvSpPr>
        <p:spPr>
          <a:xfrm>
            <a:off x="9121605" y="3350519"/>
            <a:ext cx="2324100" cy="1676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 Foster a collaborative learning environment where students can share mnemonic chunks, discussions learning strategies, and support each other's progress</a:t>
            </a:r>
          </a:p>
        </p:txBody>
      </p:sp>
      <p:sp>
        <p:nvSpPr>
          <p:cNvPr id="25" name="TextBox 25"/>
          <p:cNvSpPr txBox="1"/>
          <p:nvPr/>
        </p:nvSpPr>
        <p:spPr>
          <a:xfrm>
            <a:off x="9121605" y="2412878"/>
            <a:ext cx="2325536"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Encourage collaboration</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Cultivate students' ability for self directed learning</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https://d.book118.com/588127007025006042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633301"/>
      </a:dk1>
      <a:lt1>
        <a:srgbClr val="FBF9F7"/>
      </a:lt1>
      <a:dk2>
        <a:srgbClr val="333333"/>
      </a:dk2>
      <a:lt2>
        <a:srgbClr val="F1EFEE"/>
      </a:lt2>
      <a:accent1>
        <a:srgbClr val="9A6930"/>
      </a:accent1>
      <a:accent2>
        <a:srgbClr val="B3954D"/>
      </a:accent2>
      <a:accent3>
        <a:srgbClr val="D3A67C"/>
      </a:accent3>
      <a:accent4>
        <a:srgbClr val="DC9C51"/>
      </a:accent4>
      <a:accent5>
        <a:srgbClr val="D17A6E"/>
      </a:accent5>
      <a:accent6>
        <a:srgbClr val="8C857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56</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2024-09-21T05:08:05.194</cp:lastPrinted>
  <dcterms:created xsi:type="dcterms:W3CDTF">2024-09-20T21:08:05Z</dcterms:created>
  <dcterms:modified xsi:type="dcterms:W3CDTF">2024-09-20T21:08:07Z</dcterms:modified>
</cp:coreProperties>
</file>