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QBLSKN+ASKPOC+ArialMT"/>
      <p:regular r:id="rId18"/>
    </p:embeddedFont>
    <p:embeddedFont>
      <p:font typeface="RQTPCD+MS-UIGothic"/>
      <p:regular r:id="rId19"/>
    </p:embeddedFont>
    <p:embeddedFont>
      <p:font typeface="LMLTDA+HVFBOU+MicrosoftYaHei"/>
      <p:regular r:id="rId20"/>
    </p:embeddedFont>
    <p:embeddedFont>
      <p:font typeface="LHMLDG+VHCESB+MicrosoftYaHei-Bold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BB0BAB-12F9-42EC-A542-B4962ABE2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E4C614-8186-44C4-9587-58E5C17B0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5BBDF0-DA6E-4D2D-9AE7-B7E81C9E6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71C000-BF91-4D15-9CA2-CC52A2BBE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E13759-53C2-4792-AB7B-0472042DF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865E13-9760-4ECF-93BD-08967DA13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663487-6281-49D2-BAF5-96EBAA7FB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406AE6-0541-4E98-B3D9-7F5C5CF9F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E06F84-1459-4041-AE24-9582E1500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1CC1A6-FA60-43C6-BE4E-A2A53D382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AF5C91-CDD3-4CD9-99F4-56DE64DDD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13005207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194329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QBLSKN+ASKPOC+ArialMT"/>
                <a:cs typeface="QBLSKN+ASKPOC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RQTPCD+MS-UIGothic"/>
                <a:cs typeface="RQTPCD+MS-UIGothic"/>
              </a:rPr>
              <a:t>大唐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FF960E"/>
                </a:solidFill>
                <a:latin typeface="RQTPCD+MS-UIGothic"/>
                <a:cs typeface="RQTPCD+MS-UIGothic"/>
              </a:rPr>
              <a:t>信公司概述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LMLTDA+HVFBOU+MicrosoftYaHei"/>
                <a:cs typeface="LMLTDA+HVFBOU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2491930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QBLSKN+ASKPOC+ArialMT"/>
                <a:cs typeface="QBLSKN+ASKPOC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RQTPCD+MS-UIGothic"/>
                <a:cs typeface="RQTPCD+MS-UIGothic"/>
              </a:rPr>
              <a:t>行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业趋势</a:t>
            </a:r>
            <a:r>
              <a:rPr sz="2400">
                <a:solidFill>
                  <a:srgbClr val="FF960E"/>
                </a:solidFill>
                <a:latin typeface="RQTPCD+MS-UIGothic"/>
                <a:cs typeface="RQTPCD+MS-UIGothic"/>
              </a:rPr>
              <a:t>与市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场</a:t>
            </a:r>
            <a:r>
              <a:rPr sz="2400">
                <a:solidFill>
                  <a:srgbClr val="FF960E"/>
                </a:solidFill>
                <a:latin typeface="RQTPCD+MS-UIGothic"/>
                <a:cs typeface="RQTPCD+MS-UIGothic"/>
              </a:rPr>
              <a:t>分析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46470" y="3040570"/>
            <a:ext cx="4790381" cy="13321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QBLSKN+ASKPOC+ArialMT"/>
                <a:cs typeface="QBLSKN+ASKPOC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RQTPCD+MS-UIGothic"/>
                <a:cs typeface="RQTPCD+MS-UIGothic"/>
              </a:rPr>
              <a:t>大唐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FF960E"/>
                </a:solidFill>
                <a:latin typeface="RQTPCD+MS-UIGothic"/>
                <a:cs typeface="RQTPCD+MS-UIGothic"/>
              </a:rPr>
              <a:t>信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战</a:t>
            </a:r>
            <a:r>
              <a:rPr sz="2400">
                <a:solidFill>
                  <a:srgbClr val="FF960E"/>
                </a:solidFill>
                <a:latin typeface="RQTPCD+MS-UIGothic"/>
                <a:cs typeface="RQTPCD+MS-UIGothic"/>
              </a:rPr>
              <a:t>略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规</a:t>
            </a:r>
            <a:r>
              <a:rPr sz="2400">
                <a:solidFill>
                  <a:srgbClr val="FF960E"/>
                </a:solidFill>
                <a:latin typeface="RQTPCD+MS-UIGothic"/>
                <a:cs typeface="RQTPCD+MS-UIGothic"/>
              </a:rPr>
              <a:t>划与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FF960E"/>
                </a:solidFill>
                <a:latin typeface="RQTPCD+MS-UIGothic"/>
                <a:cs typeface="RQTPCD+MS-UIGothic"/>
              </a:rPr>
              <a:t>展方向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QBLSKN+ASKPOC+ArialMT"/>
                <a:cs typeface="QBLSKN+ASKPOC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RQTPCD+MS-UIGothic"/>
                <a:cs typeface="RQTPCD+MS-UIGothic"/>
              </a:rPr>
              <a:t>技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术创</a:t>
            </a:r>
            <a:r>
              <a:rPr sz="2400">
                <a:solidFill>
                  <a:srgbClr val="FF960E"/>
                </a:solidFill>
                <a:latin typeface="RQTPCD+MS-UIGothic"/>
                <a:cs typeface="RQTPCD+MS-UIGothic"/>
              </a:rPr>
              <a:t>新与研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FF960E"/>
                </a:solidFill>
                <a:latin typeface="RQTPCD+MS-UIGothic"/>
                <a:cs typeface="RQTPCD+MS-UIGothic"/>
              </a:rPr>
              <a:t>能力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RQTPCD+MS-UIGothic"/>
                <a:cs typeface="RQTPCD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46470" y="4137850"/>
            <a:ext cx="4089341" cy="133207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QBLSKN+ASKPOC+ArialMT"/>
                <a:cs typeface="QBLSKN+ASKPOC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RQTPCD+MS-UIGothic"/>
                <a:cs typeface="RQTPCD+MS-UIGothic"/>
              </a:rPr>
              <a:t>市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场营销</a:t>
            </a:r>
            <a:r>
              <a:rPr sz="2400">
                <a:solidFill>
                  <a:srgbClr val="FF960E"/>
                </a:solidFill>
                <a:latin typeface="RQTPCD+MS-UIGothic"/>
                <a:cs typeface="RQTPCD+MS-UIGothic"/>
              </a:rPr>
              <a:t>策略与品牌建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设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QBLSKN+ASKPOC+ArialMT"/>
                <a:cs typeface="QBLSKN+ASKPOC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组织</a:t>
            </a:r>
            <a:r>
              <a:rPr sz="2400">
                <a:solidFill>
                  <a:srgbClr val="FF960E"/>
                </a:solidFill>
                <a:latin typeface="RQTPCD+MS-UIGothic"/>
                <a:cs typeface="RQTPCD+MS-UIGothic"/>
              </a:rPr>
              <a:t>架构与人力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资</a:t>
            </a:r>
            <a:r>
              <a:rPr sz="2400">
                <a:solidFill>
                  <a:srgbClr val="FF960E"/>
                </a:solidFill>
                <a:latin typeface="RQTPCD+MS-UIGothic"/>
                <a:cs typeface="RQTPCD+MS-UIGothic"/>
              </a:rPr>
              <a:t>源管理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2609" y="2484517"/>
            <a:ext cx="1997013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960E"/>
                </a:solidFill>
                <a:latin typeface="LHMLDG+VHCESB+MicrosoftYaHei-Bold"/>
                <a:cs typeface="LHMLDG+VHCESB+MicrosoftYaHei-Bold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RQTPCD+MS-UIGothic"/>
                <a:cs typeface="RQTPCD+MS-UIGothic"/>
              </a:rPr>
              <a:t>公司背景与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FF960E"/>
                </a:solidFill>
                <a:latin typeface="RQTPCD+MS-UIGothic"/>
                <a:cs typeface="RQTPCD+MS-UIGothic"/>
              </a:rPr>
              <a:t>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35291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QTPCD+MS-UIGothic"/>
                <a:cs typeface="RQTPCD+MS-UIGothic"/>
              </a:rPr>
              <a:t>大唐</a:t>
            </a: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2000" spc="15">
                <a:solidFill>
                  <a:srgbClr val="FFFFFF"/>
                </a:solidFill>
                <a:latin typeface="RQTPCD+MS-UIGothic"/>
                <a:cs typeface="RQTPCD+MS-UIGothic"/>
              </a:rPr>
              <a:t>信科技股份有限公司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058748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国内具有自主知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识产权</a:t>
            </a: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的信息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产业</a:t>
            </a: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骨干企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，大唐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信秉持着</a:t>
            </a:r>
            <a:r>
              <a:rPr sz="1500">
                <a:solidFill>
                  <a:srgbClr val="FFFFFF"/>
                </a:solidFill>
                <a:latin typeface="LMLTDA+HVFBOU+MicrosoftYaHei"/>
                <a:cs typeface="LMLTDA+HVFBOU+MicrosoftYaHei"/>
              </a:rPr>
              <a:t>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世界更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贴</a:t>
            </a: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心</a:t>
            </a:r>
            <a:r>
              <a:rPr sz="1500">
                <a:solidFill>
                  <a:srgbClr val="FFFFFF"/>
                </a:solidFill>
                <a:latin typeface="LMLTDA+HVFBOU+MicrosoftYaHei"/>
                <a:cs typeface="LMLTDA+HVFBOU+MicrosoftYaHei"/>
              </a:rPr>
              <a:t>”</a:t>
            </a: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的企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使命，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坚</a:t>
            </a: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驱动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展，持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续进</a:t>
            </a: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行前瞻性技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研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，聚焦智慧家庭、智慧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用、智慧服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三大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域，</a:t>
            </a:r>
            <a:r>
              <a:rPr sz="1500" spc="6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致力于成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全球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先的</a:t>
            </a:r>
            <a:r>
              <a:rPr sz="1500">
                <a:solidFill>
                  <a:srgbClr val="FFFFFF"/>
                </a:solidFill>
                <a:latin typeface="LMLTDA+HVFBOU+MicrosoftYaHei"/>
                <a:cs typeface="LMLTDA+HVFBOU+MicrosoftYaHei"/>
              </a:rPr>
              <a:t>ICT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综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合服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商。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914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960E"/>
                </a:solidFill>
                <a:latin typeface="RQTPCD+MS-UIGothic"/>
                <a:cs typeface="RQTPCD+MS-UIGothic"/>
              </a:rPr>
              <a:t>大唐</a:t>
            </a:r>
            <a:r>
              <a:rPr sz="2000" spc="15">
                <a:solidFill>
                  <a:srgbClr val="FF960E"/>
                </a:solidFill>
                <a:latin typeface="SimSun"/>
                <a:cs typeface="SimSun"/>
              </a:rPr>
              <a:t>电</a:t>
            </a:r>
            <a:r>
              <a:rPr sz="2000" spc="15">
                <a:solidFill>
                  <a:srgbClr val="FF960E"/>
                </a:solidFill>
                <a:latin typeface="RQTPCD+MS-UIGothic"/>
                <a:cs typeface="RQTPCD+MS-UIGothic"/>
              </a:rPr>
              <a:t>信集</a:t>
            </a:r>
            <a:r>
              <a:rPr sz="2000">
                <a:solidFill>
                  <a:srgbClr val="FF960E"/>
                </a:solidFill>
                <a:latin typeface="SimSun"/>
                <a:cs typeface="SimSun"/>
              </a:rPr>
              <a:t>团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874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864C00"/>
                </a:solidFill>
                <a:latin typeface="RQTPCD+MS-UIGothic"/>
                <a:cs typeface="RQTPCD+MS-UIGothic"/>
              </a:rPr>
              <a:t>大唐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864C00"/>
                </a:solidFill>
                <a:latin typeface="RQTPCD+MS-UIGothic"/>
                <a:cs typeface="RQTPCD+MS-UIGothic"/>
              </a:rPr>
              <a:t>信集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团</a:t>
            </a:r>
            <a:r>
              <a:rPr sz="1500">
                <a:solidFill>
                  <a:srgbClr val="864C00"/>
                </a:solidFill>
                <a:latin typeface="RQTPCD+MS-UIGothic"/>
                <a:cs typeface="RQTPCD+MS-UIGothic"/>
              </a:rPr>
              <a:t>控股的</a:t>
            </a:r>
            <a:r>
              <a:rPr sz="1500">
                <a:solidFill>
                  <a:srgbClr val="864C00"/>
                </a:solidFill>
                <a:latin typeface="LMLTDA+HVFBOU+MicrosoftYaHei"/>
                <a:cs typeface="LMLTDA+HVFBOU+MicrosoftYaHei"/>
              </a:rPr>
              <a:t>“</a:t>
            </a:r>
            <a:r>
              <a:rPr sz="1500">
                <a:solidFill>
                  <a:srgbClr val="864C00"/>
                </a:solidFill>
                <a:latin typeface="RQTPCD+MS-UIGothic"/>
                <a:cs typeface="RQTPCD+MS-UIGothic"/>
              </a:rPr>
              <a:t>大唐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864C00"/>
                </a:solidFill>
                <a:latin typeface="RQTPCD+MS-UIGothic"/>
                <a:cs typeface="RQTPCD+MS-UIGothic"/>
              </a:rPr>
              <a:t>信科技股份有限公司</a:t>
            </a:r>
            <a:r>
              <a:rPr sz="1500">
                <a:solidFill>
                  <a:srgbClr val="864C00"/>
                </a:solidFill>
                <a:latin typeface="LMLTDA+HVFBOU+MicrosoftYaHei"/>
                <a:cs typeface="LMLTDA+HVFBOU+MicrosoftYaHei"/>
              </a:rPr>
              <a:t>”</a:t>
            </a:r>
            <a:r>
              <a:rPr sz="1500">
                <a:solidFill>
                  <a:srgbClr val="864C00"/>
                </a:solidFill>
                <a:latin typeface="RQTPCD+MS-UIGothic"/>
                <a:cs typeface="RQTPCD+MS-UIGothic"/>
              </a:rPr>
              <a:t>是一家在信息通信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864C00"/>
                </a:solidFill>
                <a:latin typeface="RQTPCD+MS-UIGothic"/>
                <a:cs typeface="RQTPCD+MS-UIGothic"/>
              </a:rPr>
              <a:t>域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拥</a:t>
            </a:r>
            <a:r>
              <a:rPr sz="1500">
                <a:solidFill>
                  <a:srgbClr val="864C00"/>
                </a:solidFill>
                <a:latin typeface="RQTPCD+MS-UIGothic"/>
                <a:cs typeface="RQTPCD+MS-UIGothic"/>
              </a:rPr>
              <a:t>有全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产业</a:t>
            </a:r>
            <a:r>
              <a:rPr sz="1500">
                <a:solidFill>
                  <a:srgbClr val="864C00"/>
                </a:solidFill>
                <a:latin typeface="RQTPCD+MS-UIGothic"/>
                <a:cs typeface="RQTPCD+MS-UIGothic"/>
              </a:rPr>
              <a:t>、全牌照、全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产业链优势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864C00"/>
                </a:solidFill>
                <a:latin typeface="RQTPCD+MS-UIGothic"/>
                <a:cs typeface="RQTPCD+MS-UIGothic"/>
              </a:rPr>
              <a:t>的高科技企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864C00"/>
                </a:solidFill>
                <a:latin typeface="RQTPCD+MS-UIGothic"/>
                <a:cs typeface="RQTPCD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RQTPCD+MS-UIGothic"/>
                <a:cs typeface="RQTPCD+MS-UIGothic"/>
              </a:rPr>
              <a:t>主要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业务</a:t>
            </a:r>
            <a:r>
              <a:rPr sz="3000">
                <a:solidFill>
                  <a:srgbClr val="FF960E"/>
                </a:solidFill>
                <a:latin typeface="RQTPCD+MS-UIGothic"/>
                <a:cs typeface="RQTPCD+MS-UIGothic"/>
              </a:rPr>
              <a:t>与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FF960E"/>
                </a:solidFill>
                <a:latin typeface="RQTPCD+MS-UIGothic"/>
                <a:cs typeface="RQTPCD+MS-UIGothic"/>
              </a:rPr>
              <a:t>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30725" y="1452245"/>
            <a:ext cx="1527251" cy="39484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960E"/>
                </a:solidFill>
                <a:latin typeface="RQTPCD+MS-UIGothic"/>
                <a:cs typeface="RQTPCD+MS-UIGothic"/>
              </a:rPr>
              <a:t>智慧家庭</a:t>
            </a:r>
            <a:r>
              <a:rPr sz="1600">
                <a:solidFill>
                  <a:srgbClr val="FF960E"/>
                </a:solidFill>
                <a:latin typeface="SimSun"/>
                <a:cs typeface="SimSun"/>
              </a:rPr>
              <a:t>领</a:t>
            </a:r>
            <a:r>
              <a:rPr sz="1600">
                <a:solidFill>
                  <a:srgbClr val="FF960E"/>
                </a:solidFill>
                <a:latin typeface="RQTPCD+MS-UIGothic"/>
                <a:cs typeface="RQTPCD+MS-UIGothic"/>
              </a:rPr>
              <a:t>域</a:t>
            </a:r>
          </a:p>
          <a:p>
            <a:pPr marL="0" marR="0">
              <a:lnSpc>
                <a:spcPts val="1600"/>
              </a:lnSpc>
              <a:spcBef>
                <a:spcPts val="11945"/>
              </a:spcBef>
              <a:spcAft>
                <a:spcPct val="0"/>
              </a:spcAft>
            </a:pPr>
            <a:r>
              <a:rPr sz="1600">
                <a:solidFill>
                  <a:srgbClr val="FF960E"/>
                </a:solidFill>
                <a:latin typeface="RQTPCD+MS-UIGothic"/>
                <a:cs typeface="RQTPCD+MS-UIGothic"/>
              </a:rPr>
              <a:t>智慧</a:t>
            </a:r>
            <a:r>
              <a:rPr sz="1600">
                <a:solidFill>
                  <a:srgbClr val="FF960E"/>
                </a:solidFill>
                <a:latin typeface="SimSun"/>
                <a:cs typeface="SimSun"/>
              </a:rPr>
              <a:t>应</a:t>
            </a:r>
            <a:r>
              <a:rPr sz="1600">
                <a:solidFill>
                  <a:srgbClr val="FF960E"/>
                </a:solidFill>
                <a:latin typeface="RQTPCD+MS-UIGothic"/>
                <a:cs typeface="RQTPCD+MS-UIGothic"/>
              </a:rPr>
              <a:t>用</a:t>
            </a:r>
            <a:r>
              <a:rPr sz="1600">
                <a:solidFill>
                  <a:srgbClr val="FF960E"/>
                </a:solidFill>
                <a:latin typeface="SimSun"/>
                <a:cs typeface="SimSun"/>
              </a:rPr>
              <a:t>领</a:t>
            </a:r>
            <a:r>
              <a:rPr sz="1600">
                <a:solidFill>
                  <a:srgbClr val="FF960E"/>
                </a:solidFill>
                <a:latin typeface="RQTPCD+MS-UIGothic"/>
                <a:cs typeface="RQTPCD+MS-UIGothic"/>
              </a:rPr>
              <a:t>域</a:t>
            </a:r>
          </a:p>
          <a:p>
            <a:pPr marL="0" marR="0">
              <a:lnSpc>
                <a:spcPts val="1600"/>
              </a:lnSpc>
              <a:spcBef>
                <a:spcPts val="11995"/>
              </a:spcBef>
              <a:spcAft>
                <a:spcPct val="0"/>
              </a:spcAft>
            </a:pPr>
            <a:r>
              <a:rPr sz="1600">
                <a:solidFill>
                  <a:srgbClr val="FF960E"/>
                </a:solidFill>
                <a:latin typeface="RQTPCD+MS-UIGothic"/>
                <a:cs typeface="RQTPCD+MS-UIGothic"/>
              </a:rPr>
              <a:t>智慧服</a:t>
            </a:r>
            <a:r>
              <a:rPr sz="1600">
                <a:solidFill>
                  <a:srgbClr val="FF960E"/>
                </a:solidFill>
                <a:latin typeface="SimSun"/>
                <a:cs typeface="SimSun"/>
              </a:rPr>
              <a:t>务领</a:t>
            </a:r>
            <a:r>
              <a:rPr sz="1600">
                <a:solidFill>
                  <a:srgbClr val="FF960E"/>
                </a:solidFill>
                <a:latin typeface="RQTPCD+MS-UIGothic"/>
                <a:cs typeface="RQTPCD+MS-UIGothic"/>
              </a:rPr>
              <a:t>域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RQTPCD+MS-UIGothic"/>
                <a:cs typeface="RQTPCD+MS-UIGothic"/>
              </a:rPr>
              <a:t>市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FF960E"/>
                </a:solidFill>
                <a:latin typeface="RQTPCD+MS-UIGothic"/>
                <a:cs typeface="RQTPCD+MS-UIGothic"/>
              </a:rPr>
              <a:t>地位与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竞</a:t>
            </a:r>
            <a:r>
              <a:rPr sz="3000">
                <a:solidFill>
                  <a:srgbClr val="FF960E"/>
                </a:solidFill>
                <a:latin typeface="RQTPCD+MS-UIGothic"/>
                <a:cs typeface="RQTPCD+MS-UIGothic"/>
              </a:rPr>
              <a:t>争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优势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RQTPCD+MS-UIGothic"/>
                <a:cs typeface="RQTPCD+MS-UIGothic"/>
              </a:rPr>
              <a:t>市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场</a:t>
            </a:r>
            <a:r>
              <a:rPr sz="2300" spc="25">
                <a:solidFill>
                  <a:srgbClr val="FF960E"/>
                </a:solidFill>
                <a:latin typeface="RQTPCD+MS-UIGothic"/>
                <a:cs typeface="RQTPCD+MS-UIGothic"/>
              </a:rPr>
              <a:t>地位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竞</a:t>
            </a:r>
            <a:r>
              <a:rPr sz="2300" spc="25">
                <a:solidFill>
                  <a:srgbClr val="FF960E"/>
                </a:solidFill>
                <a:latin typeface="RQTPCD+MS-UIGothic"/>
                <a:cs typeface="RQTPCD+MS-UIGothic"/>
              </a:rPr>
              <a:t>争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优势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2609" y="2484517"/>
            <a:ext cx="1997013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960E"/>
                </a:solidFill>
                <a:latin typeface="LHMLDG+VHCESB+MicrosoftYaHei-Bold"/>
                <a:cs typeface="LHMLDG+VHCESB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RQTPCD+MS-UIGothic"/>
                <a:cs typeface="RQTPCD+MS-UIGothic"/>
              </a:rPr>
              <a:t>行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业发</a:t>
            </a:r>
            <a:r>
              <a:rPr sz="3000">
                <a:solidFill>
                  <a:srgbClr val="FF960E"/>
                </a:solidFill>
                <a:latin typeface="RQTPCD+MS-UIGothic"/>
                <a:cs typeface="RQTPCD+MS-UIGothic"/>
              </a:rPr>
              <a:t>展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趋势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RQTPCD+MS-UIGothic"/>
                <a:cs typeface="RQTPCD+MS-UIGothic"/>
              </a:rPr>
              <a:t>市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场竞</a:t>
            </a:r>
            <a:r>
              <a:rPr sz="3000">
                <a:solidFill>
                  <a:srgbClr val="FF960E"/>
                </a:solidFill>
                <a:latin typeface="RQTPCD+MS-UIGothic"/>
                <a:cs typeface="RQTPCD+MS-UIGothic"/>
              </a:rPr>
              <a:t>争格局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77289" y="2407022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QTPCD+MS-UIGothic"/>
                <a:cs typeface="RQTPCD+MS-UIGothic"/>
              </a:rPr>
              <a:t>国内外厂商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FFFDFD"/>
                </a:solidFill>
                <a:latin typeface="RQTPCD+MS-UIGothic"/>
                <a:cs typeface="RQTPCD+MS-UIGothic"/>
              </a:rPr>
              <a:t>争激烈，市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RQTPCD+MS-UIGothic"/>
                <a:cs typeface="RQTPCD+MS-UIGothic"/>
              </a:rPr>
              <a:t>呈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RQTPCD+MS-UIGothic"/>
                <a:cs typeface="RQTPCD+MS-UIGothic"/>
              </a:rPr>
              <a:t>多元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66709" y="2407022"/>
            <a:ext cx="35052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QTPCD+MS-UIGothic"/>
                <a:cs typeface="RQTPCD+MS-UIGothic"/>
              </a:rPr>
              <a:t>跨界融合和合作成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RQTPCD+MS-UIGothic"/>
                <a:cs typeface="RQTPCD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业发</a:t>
            </a:r>
            <a:r>
              <a:rPr sz="1500">
                <a:solidFill>
                  <a:srgbClr val="FFFDFD"/>
                </a:solidFill>
                <a:latin typeface="RQTPCD+MS-UIGothic"/>
                <a:cs typeface="RQTPCD+MS-UIGothic"/>
              </a:rPr>
              <a:t>展的新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趋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势</a:t>
            </a:r>
            <a:r>
              <a:rPr sz="1500">
                <a:solidFill>
                  <a:srgbClr val="FFFDFD"/>
                </a:solidFill>
                <a:latin typeface="RQTPCD+MS-UIGothic"/>
                <a:cs typeface="RQTPCD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77289" y="2749923"/>
            <a:ext cx="983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QTPCD+MS-UIGothic"/>
                <a:cs typeface="RQTPCD+MS-UIGothic"/>
              </a:rPr>
              <a:t>化格局。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72000" y="4550783"/>
            <a:ext cx="35052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QTPCD+MS-UIGothic"/>
                <a:cs typeface="RQTPCD+MS-UIGothic"/>
              </a:rPr>
              <a:t>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术创</a:t>
            </a:r>
            <a:r>
              <a:rPr sz="1500">
                <a:solidFill>
                  <a:srgbClr val="FFFDFD"/>
                </a:solidFill>
                <a:latin typeface="RQTPCD+MS-UIGothic"/>
                <a:cs typeface="RQTPCD+MS-UIGothic"/>
              </a:rPr>
              <a:t>新和品牌建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DFD"/>
                </a:solidFill>
                <a:latin typeface="RQTPCD+MS-UIGothic"/>
                <a:cs typeface="RQTPCD+MS-UIGothic"/>
              </a:rPr>
              <a:t>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RQTPCD+MS-UIGothic"/>
                <a:cs typeface="RQTPCD+MS-UIGothic"/>
              </a:rPr>
              <a:t>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RQTPCD+MS-UIGothic"/>
                <a:cs typeface="RQTPCD+MS-UIGothic"/>
              </a:rPr>
              <a:t>提升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竞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QTPCD+MS-UIGothic"/>
                <a:cs typeface="RQTPCD+MS-UIGothic"/>
              </a:rPr>
              <a:t>争力的关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FFFDFD"/>
                </a:solidFill>
                <a:latin typeface="RQTPCD+MS-UIGothic"/>
                <a:cs typeface="RQTPCD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RQTPCD+MS-UIGothic"/>
                <a:cs typeface="RQTPCD+MS-UIGothic"/>
              </a:rPr>
              <a:t>客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户</a:t>
            </a:r>
            <a:r>
              <a:rPr sz="3000">
                <a:solidFill>
                  <a:srgbClr val="FF960E"/>
                </a:solidFill>
                <a:latin typeface="RQTPCD+MS-UIGothic"/>
                <a:cs typeface="RQTPCD+MS-UIGothic"/>
              </a:rPr>
              <a:t>需求与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变</a:t>
            </a:r>
            <a:r>
              <a:rPr sz="3000">
                <a:solidFill>
                  <a:srgbClr val="FF960E"/>
                </a:solidFill>
                <a:latin typeface="RQTPCD+MS-UIGothic"/>
                <a:cs typeface="RQTPCD+MS-UIGothic"/>
              </a:rPr>
              <a:t>化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户对</a:t>
            </a: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通信网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性能和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定性的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291985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算、大数据、人工智能等新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术应</a:t>
            </a: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用，推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需求升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需求呈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多元化和个性化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趋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势</a:t>
            </a: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，定制化服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主流。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555114" y="4623172"/>
            <a:ext cx="1555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要求越来越高。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2609" y="2484517"/>
            <a:ext cx="1997013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960E"/>
                </a:solidFill>
                <a:latin typeface="LHMLDG+VHCESB+MicrosoftYaHei-Bold"/>
                <a:cs typeface="LHMLDG+VHCESB+MicrosoftYaHei-Bold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战</a:t>
            </a:r>
            <a:r>
              <a:rPr sz="3000">
                <a:solidFill>
                  <a:srgbClr val="FF960E"/>
                </a:solidFill>
                <a:latin typeface="RQTPCD+MS-UIGothic"/>
                <a:cs typeface="RQTPCD+MS-UIGothic"/>
              </a:rPr>
              <a:t>略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FF960E"/>
                </a:solidFill>
                <a:latin typeface="RQTPCD+MS-UIGothic"/>
                <a:cs typeface="RQTPCD+MS-UIGothic"/>
              </a:rPr>
              <a:t>划概述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战</a:t>
            </a:r>
            <a:r>
              <a:rPr sz="2300" spc="25">
                <a:solidFill>
                  <a:srgbClr val="FF960E"/>
                </a:solidFill>
                <a:latin typeface="RQTPCD+MS-UIGothic"/>
                <a:cs typeface="RQTPCD+MS-UIGothic"/>
              </a:rPr>
              <a:t>略定位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战</a:t>
            </a:r>
            <a:r>
              <a:rPr sz="2300" spc="25">
                <a:solidFill>
                  <a:srgbClr val="FF960E"/>
                </a:solidFill>
                <a:latin typeface="RQTPCD+MS-UIGothic"/>
                <a:cs typeface="RQTPCD+MS-UIGothic"/>
              </a:rPr>
              <a:t>略目</a:t>
            </a:r>
            <a:r>
              <a:rPr sz="2300">
                <a:solidFill>
                  <a:srgbClr val="FF960E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战</a:t>
            </a:r>
            <a:r>
              <a:rPr sz="2300" spc="25">
                <a:solidFill>
                  <a:srgbClr val="FF960E"/>
                </a:solidFill>
                <a:latin typeface="RQTPCD+MS-UIGothic"/>
                <a:cs typeface="RQTPCD+MS-UIGothic"/>
              </a:rPr>
              <a:t>略路径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RQTPCD+MS-UIGothic"/>
                <a:cs typeface="RQTPCD+MS-UIGothic"/>
              </a:rPr>
              <a:t>核心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业务发</a:t>
            </a:r>
            <a:r>
              <a:rPr sz="3000">
                <a:solidFill>
                  <a:srgbClr val="FF960E"/>
                </a:solidFill>
                <a:latin typeface="RQTPCD+MS-UIGothic"/>
                <a:cs typeface="RQTPCD+MS-UIGothic"/>
              </a:rPr>
              <a:t>展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战</a:t>
            </a:r>
            <a:r>
              <a:rPr sz="3000">
                <a:solidFill>
                  <a:srgbClr val="FF960E"/>
                </a:solidFill>
                <a:latin typeface="RQTPCD+MS-UIGothic"/>
                <a:cs typeface="RQTPCD+MS-UIGothic"/>
              </a:rPr>
              <a:t>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49400" y="34104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RQTPCD+MS-UIGothic"/>
                <a:cs typeface="RQTPCD+MS-UIGothic"/>
              </a:rPr>
              <a:t>通信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设备业务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324475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960E"/>
                </a:solidFill>
                <a:latin typeface="SimSun"/>
                <a:cs typeface="SimSun"/>
              </a:rPr>
              <a:t>终</a:t>
            </a:r>
            <a:r>
              <a:rPr sz="2000" spc="25">
                <a:solidFill>
                  <a:srgbClr val="FF960E"/>
                </a:solidFill>
                <a:latin typeface="RQTPCD+MS-UIGothic"/>
                <a:cs typeface="RQTPCD+MS-UIGothic"/>
              </a:rPr>
              <a:t>端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设备业务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090025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RQTPCD+MS-UIGothic"/>
                <a:cs typeface="RQTPCD+MS-UIGothic"/>
              </a:rPr>
              <a:t>集成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电</a:t>
            </a:r>
            <a:r>
              <a:rPr sz="2000" spc="23">
                <a:solidFill>
                  <a:srgbClr val="FF960E"/>
                </a:solidFill>
                <a:latin typeface="RQTPCD+MS-UIGothic"/>
                <a:cs typeface="RQTPCD+MS-UIGothic"/>
              </a:rPr>
              <a:t>路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业务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2175" y="4031988"/>
            <a:ext cx="3138933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884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大唐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信将加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在</a:t>
            </a:r>
            <a:r>
              <a:rPr sz="1500">
                <a:solidFill>
                  <a:srgbClr val="FFFFFF"/>
                </a:solidFill>
                <a:latin typeface="LMLTDA+HVFBOU+MicrosoftYaHei"/>
                <a:cs typeface="LMLTDA+HVFBOU+MicrosoftYaHei"/>
              </a:rPr>
              <a:t>5G</a:t>
            </a: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、</a:t>
            </a:r>
            <a:r>
              <a:rPr sz="1500">
                <a:solidFill>
                  <a:srgbClr val="FFFFFF"/>
                </a:solidFill>
                <a:latin typeface="LMLTDA+HVFBOU+MicrosoftYaHei"/>
                <a:cs typeface="LMLTDA+HVFBOU+MicrosoftYaHei"/>
              </a:rPr>
              <a:t>4G</a:t>
            </a: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、</a:t>
            </a:r>
            <a:r>
              <a:rPr sz="1500">
                <a:solidFill>
                  <a:srgbClr val="FFFFFF"/>
                </a:solidFill>
                <a:latin typeface="LMLTDA+HVFBOU+MicrosoftYaHei"/>
                <a:cs typeface="LMLTDA+HVFBOU+MicrosoftYaHei"/>
              </a:rPr>
              <a:t>3G</a:t>
            </a:r>
          </a:p>
          <a:p>
            <a:pPr marL="952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等通信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设备领</a:t>
            </a: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域的研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和生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，</a:t>
            </a:r>
          </a:p>
          <a:p>
            <a:pPr marL="9525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提供全面、高效的通信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解决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方案，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足客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不断增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的需求。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30670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大唐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信将推出多款新型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终</a:t>
            </a: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，包括智能手机、平板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电脑</a:t>
            </a: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智能家居等，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足消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者多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化</a:t>
            </a:r>
          </a:p>
          <a:p>
            <a:pPr marL="952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的需求。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32800" y="4031988"/>
            <a:ext cx="32125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大唐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信将加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在集成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、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制造和封装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测试</a:t>
            </a: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域的投入，</a:t>
            </a:r>
          </a:p>
          <a:p>
            <a:pPr marL="95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提升自主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新能力，推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我国集</a:t>
            </a:r>
          </a:p>
          <a:p>
            <a:pPr marL="571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产业</a:t>
            </a: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RQTPCD+MS-UIGothic"/>
                <a:cs typeface="RQTPCD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https://d.book118.com/588130052074006030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QBLSKN+ASKPOC+ArialMT</vt:lpstr>
      <vt:lpstr>Times New Roman</vt:lpstr>
      <vt:lpstr>RQTPCD+MS-UIGothic</vt:lpstr>
      <vt:lpstr>SimSun</vt:lpstr>
      <vt:lpstr>LMLTDA+HVFBOU+MicrosoftYaHei</vt:lpstr>
      <vt:lpstr>LHMLDG+VHCESB+MicrosoftYaHei-Bold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2024-09-07T02:42:41.768</cp:lastPrinted>
  <dcterms:created xsi:type="dcterms:W3CDTF">2024-09-06T18:42:41Z</dcterms:created>
  <dcterms:modified xsi:type="dcterms:W3CDTF">2024-09-06T18:42:42Z</dcterms:modified>
</cp:coreProperties>
</file>