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MFSQB+MS-UIGothic"/>
      <p:regular r:id="rId18"/>
    </p:embeddedFont>
    <p:embeddedFont>
      <p:font typeface="LMGCNH+UFHAWA+ArialMT"/>
      <p:regular r:id="rId19"/>
    </p:embeddedFont>
    <p:embeddedFont>
      <p:font typeface="FJRQPM+KBPRLH+MicrosoftYaHei-Bold"/>
      <p:regular r:id="rId20"/>
    </p:embeddedFont>
    <p:embeddedFont>
      <p:font typeface="AENHGO+TCFAF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2346C-8747-4628-93F3-82A7F532E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E0D63-556F-47A8-9A55-ECE03B50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6B539-FBA6-48CC-AAEA-99C40DE52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37B73-60C6-478A-91CB-6B2D31B4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4D4C5-9DD3-4266-BBEA-D2ED6FC72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71F249-84D0-4F16-B398-46D0E93B7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B790F-869C-45CF-9960-75713925A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2E2F4-8533-4C02-A2CD-7577F6CF5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1D328-9384-410A-9A98-869A8840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01983-0442-4C7E-B22D-1D38BC152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6478A-2078-40E9-8609-C4E3BB6E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41035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RMFSQB+MS-UIGothic"/>
                <a:cs typeface="RMFSQB+MS-UIGothic"/>
              </a:rPr>
              <a:t>静脉血栓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4950">
                <a:solidFill>
                  <a:srgbClr val="C9B67E"/>
                </a:solidFill>
                <a:latin typeface="RMFSQB+MS-UIGothic"/>
                <a:cs typeface="RMFSQB+MS-UIGothic"/>
              </a:rPr>
              <a:t>防管理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讲课</a:t>
            </a:r>
          </a:p>
          <a:p>
            <a:pPr marL="188595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C9B67E"/>
                </a:solidFill>
                <a:latin typeface="RMFSQB+MS-UIGothic"/>
                <a:cs typeface="RMFSQB+MS-UIGothic"/>
              </a:rPr>
              <a:t>理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RMFSQB+MS-UIGothic"/>
                <a:cs typeface="RMFSQ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191408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LMGCNH+UFHAWA+ArialMT"/>
                <a:cs typeface="LMGCNH+UFHAWA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静脉血栓概述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2473515"/>
            <a:ext cx="4439861" cy="30237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LMGCNH+UFHAWA+ArialMT"/>
                <a:cs typeface="LMGCNH+UFHAWA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静脉血栓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防的重要性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LMGCNH+UFHAWA+ArialMT"/>
                <a:cs typeface="LMGCNH+UFHAWA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静脉血栓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防管理措施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LMGCNH+UFHAWA+ArialMT"/>
                <a:cs typeface="LMGCNH+UFHAWA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静脉血栓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防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理知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LMGCNH+UFHAWA+ArialMT"/>
                <a:cs typeface="LMGCNH+UFHAWA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静脉血栓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防管理案例分享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LMGCNH+UFHAWA+ArialMT"/>
                <a:cs typeface="LMGCNH+UFHAWA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未来静脉血栓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C9B67E"/>
                </a:solidFill>
                <a:latin typeface="RMFSQB+MS-UIGothic"/>
                <a:cs typeface="RMFSQB+MS-UIGothic"/>
              </a:rPr>
              <a:t>防管理展望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FJRQPM+KBPRLH+MicrosoftYaHei-Bold"/>
                <a:cs typeface="FJRQPM+KBPRL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FJRQPM+KBPRLH+MicrosoftYaHei-Bold"/>
                <a:cs typeface="FJRQPM+KBPRL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RMFSQB+MS-UIGothic"/>
                <a:cs typeface="RMFSQB+MS-UIGothic"/>
              </a:rPr>
              <a:t>静脉血栓概述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与分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RMFSQB+MS-UIGothic"/>
                <a:cs typeface="RMFSQB+MS-UIGothic"/>
              </a:rPr>
              <a:t>定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静脉血栓是指静脉内血液凝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成的血栓，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致血管狭窄或阻塞。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RMFSQB+MS-UIGothic"/>
                <a:cs typeface="RMFSQB+MS-UIGothic"/>
              </a:rPr>
              <a:t>分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根据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生部位和性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，静脉血栓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可分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深静脉血栓和浅静脉血栓。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形成原因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JRQPM+KBPRLH+MicrosoftYaHei-Bold"/>
                <a:cs typeface="FJRQPM+KBPRL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JRQPM+KBPRLH+MicrosoftYaHei-Bold"/>
                <a:cs typeface="FJRQPM+KBPRL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JRQPM+KBPRLH+MicrosoftYaHei-Bold"/>
                <a:cs typeface="FJRQPM+KBPRL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RMFSQB+MS-UIGothic"/>
                <a:cs typeface="RMFSQB+MS-UIGothic"/>
              </a:rPr>
              <a:t>血流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缓</a:t>
            </a:r>
            <a:r>
              <a:rPr sz="2000">
                <a:solidFill>
                  <a:srgbClr val="C9B67E"/>
                </a:solidFill>
                <a:latin typeface="RMFSQB+MS-UIGothic"/>
                <a:cs typeface="RMFSQB+MS-UIGothic"/>
              </a:rPr>
              <a:t>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RMFSQB+MS-UIGothic"/>
                <a:cs typeface="RMFSQB+MS-UIGothic"/>
              </a:rPr>
              <a:t>血管壁</a:t>
            </a: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损伤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RMFSQB+MS-UIGothic"/>
                <a:cs typeface="RMFSQB+MS-UIGothic"/>
              </a:rPr>
              <a:t>高凝状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保持同一姿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，缺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乏运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动导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致血流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慢，容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易形成血栓。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外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、手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、感染等原因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致血管壁受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，引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栓形成。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性高凝疾病、妊娠、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服用避孕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等因素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致血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液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于高凝状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，容易形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成血栓。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静脉血栓的危害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疼痛和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肿胀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肺栓塞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期并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C9B67E"/>
                </a:solidFill>
                <a:latin typeface="RMFSQB+MS-UIGothic"/>
                <a:cs typeface="RMFSQB+MS-UIGothic"/>
              </a:rPr>
              <a:t>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静脉血栓形成后，受累部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位可能出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疼痛和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肿胀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症状，影响正常活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深静脉血栓脱落可能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静脉血栓形成后可能留下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期并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症，如血栓后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综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合征、慢性静脉功能不全等。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肺栓塞，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可危及生命。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FJRQPM+KBPRLH+MicrosoftYaHei-Bold"/>
                <a:cs typeface="FJRQPM+KBPRL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FJRQPM+KBPRLH+MicrosoftYaHei-Bold"/>
                <a:cs typeface="FJRQPM+KBPRL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87792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RMFSQB+MS-UIGothic"/>
                <a:cs typeface="RMFSQB+MS-UIGothic"/>
              </a:rPr>
              <a:t>静脉血栓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C9B67E"/>
                </a:solidFill>
                <a:latin typeface="RMFSQB+MS-UIGothic"/>
                <a:cs typeface="RMFSQB+MS-UIGothic"/>
              </a:rPr>
              <a:t>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防与治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C9B67E"/>
                </a:solidFill>
                <a:latin typeface="RMFSQB+MS-UIGothic"/>
                <a:cs typeface="RMFSQB+MS-UIGothic"/>
              </a:rPr>
              <a:t>防是治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C9B67E"/>
                </a:solidFill>
                <a:latin typeface="RMFSQB+MS-UIGothic"/>
                <a:cs typeface="RMFSQB+MS-UIGothic"/>
              </a:rPr>
              <a:t>的有效手段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防静脉血栓形成可以降低血栓形成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，避免血栓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致的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重后果，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RMFSQB+MS-UIGothic"/>
                <a:cs typeface="RMFSQB+MS-UIGothic"/>
              </a:rPr>
              <a:t>如肺栓塞、心肌梗死等。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FFFFFF"/>
                </a:solidFill>
                <a:latin typeface="RMFSQB+MS-UIGothic"/>
                <a:cs typeface="RMFSQB+MS-UIGothic"/>
              </a:rPr>
              <a:t>防可以降低医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疗费</a:t>
            </a:r>
            <a:r>
              <a:rPr sz="1550">
                <a:solidFill>
                  <a:srgbClr val="FFFFFF"/>
                </a:solidFill>
                <a:latin typeface="RMFSQB+MS-UIGothic"/>
                <a:cs typeface="RMFSQB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及早采取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防措施可以减少血栓形成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后需要治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的患者数量，从而降低医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疗费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防的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学意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提高医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疗资</a:t>
            </a: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源利用效率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过预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防管理，可以减少患者因静脉血栓形成而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致的住院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，提高医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疗资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源利用效率。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降低社会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经济负</a:t>
            </a:r>
            <a:r>
              <a:rPr sz="2300">
                <a:solidFill>
                  <a:srgbClr val="C9B67E"/>
                </a:solidFill>
                <a:latin typeface="RMFSQB+MS-UIGothic"/>
                <a:cs typeface="RMFSQB+MS-UIGothic"/>
              </a:rPr>
              <a:t>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减少静脉血栓形成可以降低患者因病致残和因病死亡的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，减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社会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经济负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防与生活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量的关系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MFSQB+MS-UIGothic"/>
                <a:cs typeface="RMFSQB+MS-UIGothic"/>
              </a:rPr>
              <a:t>提高生活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300">
                <a:solidFill>
                  <a:srgbClr val="FFFFFF"/>
                </a:solidFill>
                <a:latin typeface="RMFSQB+MS-UIGothic"/>
                <a:cs typeface="RMFSQB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过预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防静脉血栓形成，可以降低患者因血栓形成而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期并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症，提高患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者的生活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576900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FFFFFF"/>
                </a:solidFill>
                <a:latin typeface="RMFSQB+MS-UIGothic"/>
                <a:cs typeface="RMFSQB+MS-UIGothic"/>
              </a:rPr>
              <a:t>防管理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FFFF"/>
                </a:solidFill>
                <a:latin typeface="RMFSQB+MS-UIGothic"/>
                <a:cs typeface="RMFSQB+MS-UIGothic"/>
              </a:rPr>
              <a:t>个体和社会都具有重要意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防静脉血栓形成不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仅对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个体健康有益，也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社会具有重要意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提高整个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SQB+MS-UIGothic"/>
                <a:cs typeface="RMFSQB+MS-UIGothic"/>
              </a:rPr>
              <a:t>社会的健康水平。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FJRQPM+KBPRLH+MicrosoftYaHei-Bold"/>
                <a:cs typeface="FJRQPM+KBPRL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FJRQPM+KBPRLH+MicrosoftYaHei-Bold"/>
                <a:cs typeface="FJRQPM+KBPRL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87792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RMFSQB+MS-UIGothic"/>
                <a:cs typeface="RMFSQB+MS-UIGothic"/>
              </a:rPr>
              <a:t>静脉血栓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C9B67E"/>
                </a:solidFill>
                <a:latin typeface="RMFSQB+MS-UIGothic"/>
                <a:cs typeface="RMFSQB+MS-UIGothic"/>
              </a:rPr>
              <a:t>防管理措施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改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生活方式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MFSQB+MS-UIGothic"/>
                <a:cs typeface="RMFSQB+MS-UIGothic"/>
              </a:rPr>
              <a:t>定期运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MFSQB+MS-UIGothic"/>
                <a:cs typeface="RMFSQB+MS-UIGothic"/>
              </a:rPr>
              <a:t>戒烟限酒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保持适量的运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，如散步、游泳等，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可以促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血液循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，降低血栓形成的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吸烟和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酒会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血管壁，增加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血液黏稠度，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尽量避免或限制。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MFSQB+MS-UIGothic"/>
                <a:cs typeface="RMFSQB+MS-UIGothic"/>
              </a:rPr>
              <a:t>控制体重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肥胖是静脉血栓形成的高危因素，保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持健康的体重有助于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RMFSQB+MS-UIGothic"/>
                <a:cs typeface="RMFSQB+MS-UIGothic"/>
              </a:rPr>
              <a:t>防血栓形成。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C9B67E"/>
                </a:solidFill>
                <a:latin typeface="RMFSQB+MS-UIGothic"/>
                <a:cs typeface="RMFSQB+MS-UIGothic"/>
              </a:rPr>
              <a:t>物治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抗凝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C9B67E"/>
                </a:solidFill>
                <a:latin typeface="RMFSQB+MS-UIGothic"/>
                <a:cs typeface="RMFSQB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法林、低分子量肝素等，可以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降低血液黏稠度，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防血栓形成。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抗血小板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C9B67E"/>
                </a:solidFill>
                <a:latin typeface="RMFSQB+MS-UIGothic"/>
                <a:cs typeface="RMFSQB+MS-UIGothic"/>
              </a:rPr>
              <a:t>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如阿司匹林、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吡格雷等，可以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抑制血小板聚集，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防血栓形成。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RMFSQB+MS-UIGothic"/>
                <a:cs typeface="RMFSQB+MS-UIGothic"/>
              </a:rPr>
              <a:t>溶栓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C9B67E"/>
                </a:solidFill>
                <a:latin typeface="RMFSQB+MS-UIGothic"/>
                <a:cs typeface="RMFSQB+MS-UIGothic"/>
              </a:rPr>
              <a:t>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如尿激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等，可以在血栓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形成早期促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血栓溶解，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防血栓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RMFSQB+MS-UIGothic"/>
                <a:cs typeface="RMFSQB+MS-UIGothic"/>
              </a:rPr>
              <a:t>形成。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https://d.book118.com/588141035007006035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RMFSQB+MS-UIGothic</vt:lpstr>
      <vt:lpstr>SimSun</vt:lpstr>
      <vt:lpstr>LMGCNH+UFHAWA+ArialMT</vt:lpstr>
      <vt:lpstr>Times New Roman</vt:lpstr>
      <vt:lpstr>FJRQPM+KBPRLH+MicrosoftYaHei-Bold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2024-09-13T17:35:16.802</cp:lastPrinted>
  <dcterms:created xsi:type="dcterms:W3CDTF">2024-09-13T09:35:16Z</dcterms:created>
  <dcterms:modified xsi:type="dcterms:W3CDTF">2024-09-13T09:35:18Z</dcterms:modified>
</cp:coreProperties>
</file>