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25B0D6-2BD4-4A4C-B273-E720F2188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4061A-58E8-409D-99FE-C7A6968F7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50A062-B012-4455-9649-8C563ACBC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01491A-0624-4511-94D6-90612C118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BADB2D-035A-49D2-B0C4-EF7BDCFF9B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4EB89F-4E74-4B21-ACB4-BA7DFEE3BD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274593-D315-46F5-BF73-2B00255D1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1733F-A78F-4FB2-A3DE-54BD97747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617A85-F15F-4227-9848-A4F6E5255D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5B999E-81A0-4AF5-A518-5CFA7D84E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2CC77A-F404-4977-82C1-D79B1DE0E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4207607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小挑省赛项目计划书</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项目背景</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项目内容与目标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团队介绍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项目实施计划</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风险评估与应对策略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项目评估与总结</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附录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项目背景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17" b="16417"/>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523" b="17523"/>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小挑省赛以团队形式参赛，参赛团队需结合自身专业和兴趣，选择符合竞赛主题的项目进行实践，并完成相应的任务和要求。</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小挑省赛是由某省教育厅主办的一项面向省内高校学生的创新创业竞赛，旨在激发大学生的创新精神、创业意识和实践能力，促进高校创新创业教育的发展。</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小挑省赛简介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项目目的与意义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培养创新思维与实践能力</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通过参与小挑省赛项目，学生可以锻炼创新思维、实践能力以及团队协作能力，提高综合素质。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促进产学研用合作</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小挑省赛项目可以促进高校与企业、科研机构的合作，推动产学研用深度融合，为学生提供更多的实践机会和就业渠道。</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推动高校创新创业教育改革</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小挑省赛项目可以引导高校更加注重实践教学和创新创业教育，推动高校教育教学的改革和创新。</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提升社会影响力</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小挑省赛项目可以展示大学生的创新成果和实践经验，提高社会对高校创新创业教育的关注度和认可度。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项目内容与目标</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08" b="1780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目标受众</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针对3-6岁儿童及其家长，提供一系列的亲子活动和课程。</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项目内容</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设计并实施一系列亲子活动，包括户外探险、手工制作、科学实验等，旨在促进亲子互动、培养孩子综合素质。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实施方式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通过线上平台和线下实体活动相结合的方式，为家长和孩子提供便捷的活动参与渠道。</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项目内容概述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2068049"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目标：提高亲子互动质量，培养孩子综合素质，增强家庭情感纽带。</a:t>
            </a:r>
            <a:endParaRPr lang="en-US" sz="1100"/>
          </a:p>
        </p:txBody>
      </p:sp>
      <p:sp>
        <p:nvSpPr>
          <p:cNvPr id="3" name="AutoShape 3"/>
          <p:cNvSpPr/>
          <p:nvPr/>
        </p:nvSpPr>
        <p:spPr>
          <a:xfrm>
            <a:off x="5049668"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预期成果</a:t>
            </a:r>
            <a:endParaRPr lang="en-US" sz="1100"/>
          </a:p>
        </p:txBody>
      </p:sp>
      <p:sp>
        <p:nvSpPr>
          <p:cNvPr id="4" name="AutoShape 4"/>
          <p:cNvSpPr/>
          <p:nvPr/>
        </p:nvSpPr>
        <p:spPr>
          <a:xfrm>
            <a:off x="8136174"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1. 家长和孩子积极参与，活动覆盖面广。</a:t>
            </a:r>
            <a:endParaRPr lang="en-US" sz="1100"/>
          </a:p>
        </p:txBody>
      </p:sp>
      <p:sp>
        <p:nvSpPr>
          <p:cNvPr id="5" name="AutoShape 5"/>
          <p:cNvSpPr/>
          <p:nvPr/>
        </p:nvSpPr>
        <p:spPr>
          <a:xfrm>
            <a:off x="4170011"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2. 孩子在参与过程中表现出良好的团队协作、创新思维和动手能力。</a:t>
            </a:r>
            <a:endParaRPr lang="en-US" sz="1100"/>
          </a:p>
        </p:txBody>
      </p:sp>
      <p:sp>
        <p:nvSpPr>
          <p:cNvPr id="6" name="AutoShape 6"/>
          <p:cNvSpPr/>
          <p:nvPr/>
        </p:nvSpPr>
        <p:spPr>
          <a:xfrm>
            <a:off x="7661695"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3. 家长对项目满意度高，积极反馈和建议。</a:t>
            </a:r>
            <a:endParaRPr lang="en-US" sz="1100"/>
          </a:p>
        </p:txBody>
      </p:sp>
      <p:cxnSp>
        <p:nvCxnSpPr>
          <p:cNvPr id="7" name="Connector 7"/>
          <p:cNvCxnSpPr/>
          <p:nvPr/>
        </p:nvCxnSpPr>
        <p:spPr>
          <a:xfrm flipH="1" flipV="1">
            <a:off x="1690717" y="1754201"/>
            <a:ext cx="0" cy="1869882"/>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3928108" y="3956295"/>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flipH="1" flipV="1">
            <a:off x="4871849" y="1688312"/>
            <a:ext cx="0" cy="1935770"/>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flipV="1">
            <a:off x="7951618" y="1661957"/>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7296941" y="3956295"/>
            <a:ext cx="0" cy="1896237"/>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团队介绍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flipV="1">
            <a:off x="1690717" y="1754201"/>
            <a:ext cx="0" cy="1869882"/>
          </a:xfrm>
          <a:prstGeom prst="line">
            <a:avLst/>
          </a:prstGeom>
          <a:ln w="9525">
            <a:solidFill>
              <a:srgbClr val="828181">
                <a:alpha val="100000"/>
              </a:srgbClr>
            </a:solidFill>
            <a:prstDash val="solid"/>
            <a:headEnd type="none"/>
            <a:tailEnd type="triangle"/>
          </a:ln>
        </p:spPr>
      </p:cxnSp>
      <p:cxnSp>
        <p:nvCxnSpPr>
          <p:cNvPr id="3" name="Connector 3"/>
          <p:cNvCxnSpPr/>
          <p:nvPr/>
        </p:nvCxnSpPr>
        <p:spPr>
          <a:xfrm flipH="1">
            <a:off x="3928108" y="3956295"/>
            <a:ext cx="0" cy="1962125"/>
          </a:xfrm>
          <a:prstGeom prst="line">
            <a:avLst/>
          </a:prstGeom>
          <a:ln w="9525">
            <a:solidFill>
              <a:srgbClr val="828181">
                <a:alpha val="100000"/>
              </a:srgbClr>
            </a:solidFill>
            <a:prstDash val="solid"/>
            <a:headEnd type="none"/>
            <a:tailEnd type="triangle"/>
          </a:ln>
        </p:spPr>
      </p:cxnSp>
      <p:cxnSp>
        <p:nvCxnSpPr>
          <p:cNvPr id="4" name="Connector 4"/>
          <p:cNvCxnSpPr/>
          <p:nvPr/>
        </p:nvCxnSpPr>
        <p:spPr>
          <a:xfrm flipH="1" flipV="1">
            <a:off x="4871849" y="1688312"/>
            <a:ext cx="0" cy="1935770"/>
          </a:xfrm>
          <a:prstGeom prst="line">
            <a:avLst/>
          </a:prstGeom>
          <a:ln w="9525">
            <a:solidFill>
              <a:srgbClr val="828181">
                <a:alpha val="100000"/>
              </a:srgbClr>
            </a:solidFill>
            <a:prstDash val="solid"/>
            <a:headEnd type="none"/>
            <a:tailEnd type="triangle"/>
          </a:ln>
        </p:spPr>
      </p:cxnSp>
      <p:cxnSp>
        <p:nvCxnSpPr>
          <p:cNvPr id="5" name="Connector 5"/>
          <p:cNvCxnSpPr/>
          <p:nvPr/>
        </p:nvCxnSpPr>
        <p:spPr>
          <a:xfrm flipH="1" flipV="1">
            <a:off x="7951618" y="1661957"/>
            <a:ext cx="0" cy="1962125"/>
          </a:xfrm>
          <a:prstGeom prst="line">
            <a:avLst/>
          </a:prstGeom>
          <a:ln w="9525">
            <a:solidFill>
              <a:srgbClr val="828181">
                <a:alpha val="100000"/>
              </a:srgbClr>
            </a:solidFill>
            <a:prstDash val="solid"/>
            <a:headEnd type="none"/>
            <a:tailEnd type="triangle"/>
          </a:ln>
        </p:spPr>
      </p:cxnSp>
      <p:cxnSp>
        <p:nvCxnSpPr>
          <p:cNvPr id="6" name="Connector 6"/>
          <p:cNvCxnSpPr/>
          <p:nvPr/>
        </p:nvCxnSpPr>
        <p:spPr>
          <a:xfrm flipH="1">
            <a:off x="7296941" y="3956295"/>
            <a:ext cx="0" cy="1896237"/>
          </a:xfrm>
          <a:prstGeom prst="line">
            <a:avLst/>
          </a:prstGeom>
          <a:ln w="9525">
            <a:solidFill>
              <a:srgbClr val="828181">
                <a:alpha val="100000"/>
              </a:srgbClr>
            </a:solidFill>
            <a:prstDash val="solid"/>
            <a:headEnd type="none"/>
            <a:tailEnd type="triangle"/>
          </a:ln>
        </p:spPr>
      </p:cxnSp>
      <p:sp>
        <p:nvSpPr>
          <p:cNvPr id="7" name="AutoShape 7"/>
          <p:cNvSpPr/>
          <p:nvPr/>
        </p:nvSpPr>
        <p:spPr>
          <a:xfrm>
            <a:off x="2068049" y="1747455"/>
            <a:ext cx="2678410"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项目负责人</a:t>
            </a:r>
            <a:endParaRPr lang="en-US" sz="1100"/>
          </a:p>
        </p:txBody>
      </p:sp>
      <p:sp>
        <p:nvSpPr>
          <p:cNvPr id="8" name="AutoShape 8"/>
          <p:cNvSpPr/>
          <p:nvPr/>
        </p:nvSpPr>
        <p:spPr>
          <a:xfrm>
            <a:off x="2068049"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负责整体项目规划、组织协调和资源整合。</a:t>
            </a:r>
            <a:endParaRPr lang="en-US" sz="1100"/>
          </a:p>
        </p:txBody>
      </p:sp>
      <p:sp>
        <p:nvSpPr>
          <p:cNvPr id="9" name="AutoShape 9"/>
          <p:cNvSpPr/>
          <p:nvPr/>
        </p:nvSpPr>
        <p:spPr>
          <a:xfrm>
            <a:off x="5049667" y="1747455"/>
            <a:ext cx="272704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技术专家</a:t>
            </a:r>
            <a:endParaRPr lang="en-US" sz="1100"/>
          </a:p>
        </p:txBody>
      </p:sp>
      <p:sp>
        <p:nvSpPr>
          <p:cNvPr id="10" name="AutoShape 10"/>
          <p:cNvSpPr/>
          <p:nvPr/>
        </p:nvSpPr>
        <p:spPr>
          <a:xfrm>
            <a:off x="5049668"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负责技术研发、系统架构设计和开发。</a:t>
            </a:r>
            <a:endParaRPr lang="en-US" sz="1100"/>
          </a:p>
        </p:txBody>
      </p:sp>
      <p:sp>
        <p:nvSpPr>
          <p:cNvPr id="11" name="AutoShape 11"/>
          <p:cNvSpPr/>
          <p:nvPr/>
        </p:nvSpPr>
        <p:spPr>
          <a:xfrm>
            <a:off x="8136174" y="1747455"/>
            <a:ext cx="264798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市场推广人员</a:t>
            </a:r>
            <a:endParaRPr lang="en-US" sz="1100"/>
          </a:p>
        </p:txBody>
      </p:sp>
      <p:sp>
        <p:nvSpPr>
          <p:cNvPr id="12" name="AutoShape 12"/>
          <p:cNvSpPr/>
          <p:nvPr/>
        </p:nvSpPr>
        <p:spPr>
          <a:xfrm>
            <a:off x="8136174"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负责市场调研、品牌推广和营销策划。</a:t>
            </a:r>
            <a:endParaRPr lang="en-US" sz="1100"/>
          </a:p>
        </p:txBody>
      </p:sp>
      <p:sp>
        <p:nvSpPr>
          <p:cNvPr id="13" name="AutoShape 13"/>
          <p:cNvSpPr/>
          <p:nvPr/>
        </p:nvSpPr>
        <p:spPr>
          <a:xfrm>
            <a:off x="4170011" y="4294335"/>
            <a:ext cx="295820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财务人员</a:t>
            </a:r>
            <a:endParaRPr lang="en-US" sz="1100"/>
          </a:p>
        </p:txBody>
      </p:sp>
      <p:sp>
        <p:nvSpPr>
          <p:cNvPr id="14" name="AutoShape 14"/>
          <p:cNvSpPr/>
          <p:nvPr/>
        </p:nvSpPr>
        <p:spPr>
          <a:xfrm>
            <a:off x="4170011"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负责项目预算、财务管理和成本控制。</a:t>
            </a:r>
            <a:endParaRPr lang="en-US" sz="1100"/>
          </a:p>
        </p:txBody>
      </p:sp>
      <p:sp>
        <p:nvSpPr>
          <p:cNvPr id="15" name="AutoShape 15"/>
          <p:cNvSpPr/>
          <p:nvPr/>
        </p:nvSpPr>
        <p:spPr>
          <a:xfrm>
            <a:off x="7661695" y="4294335"/>
            <a:ext cx="262879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法律顾问</a:t>
            </a:r>
            <a:endParaRPr lang="en-US" sz="1100"/>
          </a:p>
        </p:txBody>
      </p:sp>
      <p:sp>
        <p:nvSpPr>
          <p:cNvPr id="16" name="AutoShape 16"/>
          <p:cNvSpPr/>
          <p:nvPr/>
        </p:nvSpPr>
        <p:spPr>
          <a:xfrm>
            <a:off x="7661695"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负责项目法律事务和合同管理。</a:t>
            </a:r>
            <a:endParaRPr lang="en-US" sz="1100"/>
          </a:p>
        </p:txBody>
      </p:sp>
      <p:sp>
        <p:nvSpPr>
          <p:cNvPr id="17" name="AutoShape 17"/>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团队成员组成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法律保障</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法律顾问能够为项目的法律事务和合同管理提供专业支持，保障项目的合法合规性。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财务人员具备专业的财务管理和成本控制能力，能够为项目的财务稳健提供保障。</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市场经验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市场推广人员具备丰富的市场经验和资源，能够为项目的市场推广提供有力支持。</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高效协作</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团队成员之间分工明确，沟通顺畅，能够快速响应各种问题。</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技术实力</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技术专家具备丰富的研发经验和技术积累，能够保证项目的技术质量和实施效果。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团队优势与分工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项目实施计划</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需求调研</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深入了解客户需求，明确项目目标和范围。</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方案设计</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根据调研结果，设计项目实施方案和流程。</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实施步骤与时间安排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8648" b="8648"/>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资源调配</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合理分配人力、物力和财力等资源。</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执行与监控</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按照实施方案逐步推进项目，并实时监控项目进度和风险。</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评估与优化</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对项目成果进行评估，总结经验教训，持续优化改进。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实施步骤与时间安排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需求调研与方案设计。</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资源调配与前期准备。</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第1-2周</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第3-4周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实施步骤与时间安排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项目执行与监控。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第5-8周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项目评估与总结。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第9-10周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实施步骤与时间安排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确保对客户需求有充分了解。</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确定项目实施的具体方案和流程。</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需求调研完成</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方案设计定稿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关键节点与里程碑</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https://d.book118.com/588142076077006035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2024-09-14T11:52:44.137</cp:lastPrinted>
  <dcterms:created xsi:type="dcterms:W3CDTF">2024-09-14T03:52:44Z</dcterms:created>
  <dcterms:modified xsi:type="dcterms:W3CDTF">2024-09-14T03:52:46Z</dcterms:modified>
</cp:coreProperties>
</file>