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83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6B43D-D480-4F95-A03A-FEBA3FC6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68557-094F-444C-BFD5-717CD16D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C6AC8-B516-4BFB-BD5E-F2CBDA62D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D38DE-A229-41DD-9C41-1988E59FA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33C5CE-F580-498A-9767-7B051F13D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B26E37-FD21-42F8-A22B-4DBC9E551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D4739-F9FB-4E36-A54E-193B8527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97DB7-1B6E-46F3-8083-DB3BACF43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6DACA-E51D-4759-A72A-DDAF9976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34B10-B2C6-4801-B65E-4EEACB49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CA388-38F4-41B6-A05D-C48757A2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8375" r:id="rId2"/>
    <p:sldLayoutId id="2147518376" r:id="rId3"/>
    <p:sldLayoutId id="2147518377" r:id="rId4"/>
    <p:sldLayoutId id="2147518378" r:id="rId5"/>
    <p:sldLayoutId id="2147518379" r:id="rId6"/>
    <p:sldLayoutId id="2147518380" r:id="rId7"/>
    <p:sldLayoutId id="2147518381" r:id="rId8"/>
    <p:sldLayoutId id="2147518382" r:id="rId9"/>
    <p:sldLayoutId id="2147518383" r:id="rId10"/>
    <p:sldLayoutId id="214751838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26" Type="http://schemas.openxmlformats.org/officeDocument/2006/relationships/tags" Target="../tags/tag246.xml" /><Relationship Id="rId27" Type="http://schemas.openxmlformats.org/officeDocument/2006/relationships/tags" Target="../tags/tag247.xml" /><Relationship Id="rId28" Type="http://schemas.openxmlformats.org/officeDocument/2006/relationships/tags" Target="../tags/tag248.xml" /><Relationship Id="rId29" Type="http://schemas.openxmlformats.org/officeDocument/2006/relationships/tags" Target="../tags/tag249.xml" /><Relationship Id="rId3" Type="http://schemas.openxmlformats.org/officeDocument/2006/relationships/tags" Target="../tags/tag223.xml" /><Relationship Id="rId30" Type="http://schemas.openxmlformats.org/officeDocument/2006/relationships/tags" Target="../tags/tag250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15" Type="http://schemas.openxmlformats.org/officeDocument/2006/relationships/tags" Target="../tags/tag280.xml" /><Relationship Id="rId16" Type="http://schemas.openxmlformats.org/officeDocument/2006/relationships/tags" Target="../tags/tag281.xml" /><Relationship Id="rId17" Type="http://schemas.openxmlformats.org/officeDocument/2006/relationships/tags" Target="../tags/tag282.xml" /><Relationship Id="rId18" Type="http://schemas.openxmlformats.org/officeDocument/2006/relationships/tags" Target="../tags/tag283.xml" /><Relationship Id="rId19" Type="http://schemas.openxmlformats.org/officeDocument/2006/relationships/tags" Target="../tags/tag284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0401434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预防校园欺凌：促进学生在社交媒体上的责任和尊重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校园欺凌的现状和影响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社交媒体在校园欺凌中的作用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提高学生社交媒体素养和责任意识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学校和家庭在预防校园欺凌中的作用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政府和社会组织的支持与参与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校园欺凌的现状和影响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校园欺凌的定义和表现形式</a:t>
            </a:r>
            <a:endParaRPr lang="zh-CN" altLang="en-US"/>
          </a:p>
        </p:txBody>
      </p:sp>
      <p:sp>
        <p:nvSpPr>
          <p:cNvPr id="1048974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76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78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校园欺凌的定义：指在校园内外发生的、一方或多方学生故意或恶意地对另一方或少数学生进行身体、言语或心理上的伤害行为。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82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4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86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校园欺凌的表现形式：包括身体欺凌（如殴打、踢踹等）、言语欺凌（如辱骂、嘲笑等）、心理欺凌（如孤立、排挤等）和社会欺凌（如传播谣言、恶意攻击等）。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0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2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校园欺凌的影响：可能导致受害者产生心理创伤、影响学业成绩、破坏人际关系，甚至可能导致受害者产生自杀念头或行为。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8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0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2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校园欺凌的预防：需要学校、家庭和社会共同努力，加强对学生的教育和引导，提高学生的法律意识和道德素质，营造和谐、健康的校园环境。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校园欺凌对受害者和家庭的影响</a:t>
            </a:r>
            <a:endParaRPr lang="zh-CN" altLang="en-US"/>
          </a:p>
        </p:txBody>
      </p:sp>
      <p:sp>
        <p:nvSpPr>
          <p:cNvPr id="104904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家庭关系影响：可能导致家庭关系紧张、亲子关系恶化等问题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受害者心理创伤：可能导致抑郁、焦虑、自卑等心理问题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受害者学业影响：可能导致学习成绩下降、学习兴趣减退等问题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社会影响：可能导致受害者对社会产生不信任感，影响其社交能力和人际关系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校园欺凌对社会的危害</a:t>
            </a:r>
            <a:endParaRPr lang="zh-CN" altLang="en-US"/>
          </a:p>
        </p:txBody>
      </p:sp>
      <p:sp>
        <p:nvSpPr>
          <p:cNvPr id="1049106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影响学生心理健康：可能导致抑郁、焦虑等心理问题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114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20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影响学生学业成绩：可能导致学生注意力不集中、学习效率降低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影响社会和谐稳定：可能导致社会矛盾加剧，影响社会和谐稳定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30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36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影响学校声誉：可能导致学校声誉受损，影响学校招生和办学质量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社交媒体在校园欺凌中的作用</a:t>
            </a:r>
            <a:endParaRPr lang="zh-CN" altLang="en-US"/>
          </a:p>
        </p:txBody>
      </p:sp>
      <p:sp>
        <p:nvSpPr>
          <p:cNvPr id="104917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7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社交媒体的普及和影响</a:t>
            </a:r>
            <a:endParaRPr lang="zh-CN" altLang="en-US"/>
          </a:p>
        </p:txBody>
      </p:sp>
      <p:sp>
        <p:nvSpPr>
          <p:cNvPr id="10492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社交媒体的普及：全球范围内，社交媒体用户数量庞大，尤其是青少年群体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社交媒体的影响：社交媒体对青少年的行为、思想和价值观产生深远影响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社交媒体与校园欺凌：社交媒体成为校园欺凌的重要工具，欺凌者可以通过社交媒体发布侮辱性言论、图片和视频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社交媒体的监管：政府、学校和家长需要加强对社交媒体的监管，防止校园欺凌的发生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社交媒体在校园欺凌中的角色</a:t>
            </a:r>
            <a:endParaRPr lang="zh-CN" altLang="en-US"/>
          </a:p>
        </p:txBody>
      </p:sp>
      <p:sp>
        <p:nvSpPr>
          <p:cNvPr id="1049276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82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传播途径：社交媒体成为校园欺凌信息传播的主要途径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4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6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2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匿名性：社交媒体的匿名性使得欺凌者更加肆无忌惮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4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6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02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群体效应：社交媒体上的群体效应容易引发校园欺凌事件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4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6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12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心理影响：社交媒体上的欺凌信息会对受害者产生心理影响，导致自卑、抑郁等情绪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4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社交媒体对青少年心理健康的影响</a:t>
            </a:r>
            <a:endParaRPr lang="zh-CN" altLang="en-US"/>
          </a:p>
        </p:txBody>
      </p:sp>
      <p:sp>
        <p:nvSpPr>
          <p:cNvPr id="10493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社交媒体的普及使得青少年更容易接触到不良信息，影响心理健康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社交媒体上的社交压力可能导致青少年产生社交恐惧、孤独等心理问题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社交媒体上的虚假信息和谣言可能导致青少年产生焦虑、恐慌等心理问题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社交媒体上的欺凌行为可能导致青少年产生自卑、抑郁等心理问题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提高学生社交媒体素养和责任意识</a:t>
            </a:r>
            <a:endParaRPr lang="zh-CN" altLang="en-US"/>
          </a:p>
        </p:txBody>
      </p:sp>
      <p:sp>
        <p:nvSpPr>
          <p:cNvPr id="10494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社交媒体素养的定义和重要性</a:t>
            </a:r>
            <a:endParaRPr lang="zh-CN" altLang="en-US"/>
          </a:p>
        </p:txBody>
      </p:sp>
      <p:sp>
        <p:nvSpPr>
          <p:cNvPr id="104947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定义：指学生在社交媒体上的行为规范、道德观念和责任意识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重要性：帮助学生正确使用社交媒体，避免网络欺凌和网络成瘾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提高方法：学校、家庭和社会共同教育，引导学生树立正确的价值观和道德观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效果：提高学生的社交媒体素养和责任意识，促进学生在社交媒体上的和谐相处和健康发展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如何培养学生的社交媒体素养</a:t>
            </a:r>
            <a:endParaRPr lang="zh-CN" altLang="en-US"/>
          </a:p>
        </p:txBody>
      </p:sp>
      <p:sp>
        <p:nvSpPr>
          <p:cNvPr id="1049532" name="矩形 38"/>
          <p:cNvSpPr/>
          <p:nvPr>
            <p:custDataLst>
              <p:tags r:id="rId2"/>
            </p:custDataLst>
          </p:nvPr>
        </p:nvSpPr>
        <p:spPr>
          <a:xfrm rot="204112">
            <a:off x="608400" y="1900125"/>
            <a:ext cx="3256997" cy="170074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39"/>
          <p:cNvSpPr/>
          <p:nvPr>
            <p:custDataLst>
              <p:tags r:id="rId3"/>
            </p:custDataLst>
          </p:nvPr>
        </p:nvSpPr>
        <p:spPr>
          <a:xfrm>
            <a:off x="612249" y="1900766"/>
            <a:ext cx="3256997" cy="170074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TextBox 2"/>
          <p:cNvSpPr txBox="1"/>
          <p:nvPr>
            <p:custDataLst>
              <p:tags r:id="rId4"/>
            </p:custDataLst>
          </p:nvPr>
        </p:nvSpPr>
        <p:spPr>
          <a:xfrm>
            <a:off x="800865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教育学生正确使用社交媒体，遵守网络礼仪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38" name="矩形 100"/>
          <p:cNvSpPr/>
          <p:nvPr>
            <p:custDataLst>
              <p:tags r:id="rId5"/>
            </p:custDataLst>
          </p:nvPr>
        </p:nvSpPr>
        <p:spPr>
          <a:xfrm rot="204112">
            <a:off x="4462825" y="1900125"/>
            <a:ext cx="3256997" cy="170074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101"/>
          <p:cNvSpPr/>
          <p:nvPr>
            <p:custDataLst>
              <p:tags r:id="rId6"/>
            </p:custDataLst>
          </p:nvPr>
        </p:nvSpPr>
        <p:spPr>
          <a:xfrm>
            <a:off x="4466674" y="1900766"/>
            <a:ext cx="3256997" cy="17007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TextBox 2"/>
          <p:cNvSpPr txBox="1"/>
          <p:nvPr>
            <p:custDataLst>
              <p:tags r:id="rId7"/>
            </p:custDataLst>
          </p:nvPr>
        </p:nvSpPr>
        <p:spPr>
          <a:xfrm>
            <a:off x="4655931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引导学生了解社交媒体的利弊，学会辨别真假信息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44" name="矩形 122"/>
          <p:cNvSpPr/>
          <p:nvPr>
            <p:custDataLst>
              <p:tags r:id="rId8"/>
            </p:custDataLst>
          </p:nvPr>
        </p:nvSpPr>
        <p:spPr>
          <a:xfrm rot="204112">
            <a:off x="8317250" y="1900125"/>
            <a:ext cx="3256997" cy="170074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123"/>
          <p:cNvSpPr/>
          <p:nvPr>
            <p:custDataLst>
              <p:tags r:id="rId9"/>
            </p:custDataLst>
          </p:nvPr>
        </p:nvSpPr>
        <p:spPr>
          <a:xfrm>
            <a:off x="8321099" y="1900766"/>
            <a:ext cx="3256997" cy="170074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TextBox 2"/>
          <p:cNvSpPr txBox="1"/>
          <p:nvPr>
            <p:custDataLst>
              <p:tags r:id="rId10"/>
            </p:custDataLst>
          </p:nvPr>
        </p:nvSpPr>
        <p:spPr>
          <a:xfrm>
            <a:off x="8509073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鼓励学生参与积极的社交媒体活动，如公益活动、学习交流等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50" name="矩形 89"/>
          <p:cNvSpPr/>
          <p:nvPr>
            <p:custDataLst>
              <p:tags r:id="rId11"/>
            </p:custDataLst>
          </p:nvPr>
        </p:nvSpPr>
        <p:spPr>
          <a:xfrm rot="204112">
            <a:off x="608400" y="4139130"/>
            <a:ext cx="3256997" cy="170074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90"/>
          <p:cNvSpPr/>
          <p:nvPr>
            <p:custDataLst>
              <p:tags r:id="rId12"/>
            </p:custDataLst>
          </p:nvPr>
        </p:nvSpPr>
        <p:spPr>
          <a:xfrm>
            <a:off x="612249" y="4139771"/>
            <a:ext cx="3256997" cy="170074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TextBox 2"/>
          <p:cNvSpPr txBox="1"/>
          <p:nvPr>
            <p:custDataLst>
              <p:tags r:id="rId13"/>
            </p:custDataLst>
          </p:nvPr>
        </p:nvSpPr>
        <p:spPr>
          <a:xfrm>
            <a:off x="800865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教育学生保护自己的隐私，不随意泄露个人信息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56" name="矩形 111"/>
          <p:cNvSpPr/>
          <p:nvPr>
            <p:custDataLst>
              <p:tags r:id="rId14"/>
            </p:custDataLst>
          </p:nvPr>
        </p:nvSpPr>
        <p:spPr>
          <a:xfrm rot="204112">
            <a:off x="4462825" y="4139130"/>
            <a:ext cx="3256997" cy="170074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112"/>
          <p:cNvSpPr/>
          <p:nvPr>
            <p:custDataLst>
              <p:tags r:id="rId15"/>
            </p:custDataLst>
          </p:nvPr>
        </p:nvSpPr>
        <p:spPr>
          <a:xfrm>
            <a:off x="4466674" y="4139771"/>
            <a:ext cx="3256997" cy="170074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560" name="TextBox 2"/>
          <p:cNvSpPr txBox="1"/>
          <p:nvPr>
            <p:custDataLst>
              <p:tags r:id="rId16"/>
            </p:custDataLst>
          </p:nvPr>
        </p:nvSpPr>
        <p:spPr>
          <a:xfrm>
            <a:off x="4655931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引导学生树立正确的价值观，不参与网络欺凌和恶意攻击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62" name="矩形 8"/>
          <p:cNvSpPr/>
          <p:nvPr>
            <p:custDataLst>
              <p:tags r:id="rId17"/>
            </p:custDataLst>
          </p:nvPr>
        </p:nvSpPr>
        <p:spPr>
          <a:xfrm rot="204112">
            <a:off x="8317250" y="4139130"/>
            <a:ext cx="3256997" cy="170074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9"/>
          <p:cNvSpPr/>
          <p:nvPr>
            <p:custDataLst>
              <p:tags r:id="rId18"/>
            </p:custDataLst>
          </p:nvPr>
        </p:nvSpPr>
        <p:spPr>
          <a:xfrm>
            <a:off x="8321099" y="4139771"/>
            <a:ext cx="3256997" cy="170074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566" name="TextBox 2"/>
          <p:cNvSpPr txBox="1"/>
          <p:nvPr>
            <p:custDataLst>
              <p:tags r:id="rId19"/>
            </p:custDataLst>
          </p:nvPr>
        </p:nvSpPr>
        <p:spPr>
          <a:xfrm>
            <a:off x="8510356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加强家长和学校的沟通，共同关注学生的社交媒体使用情况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https://d.book118.com/595004014344011101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+中文正文</vt:lpstr>
      <vt:lpstr>微软雅黑</vt:lpstr>
      <vt:lpstr>Office Theme</vt:lpstr>
      <vt:lpstr>预防校园欺凌：促进学生在社交媒体上的责任和尊重</vt:lpstr>
      <vt:lpstr>目录</vt:lpstr>
      <vt:lpstr>校园欺凌的现状和影响</vt:lpstr>
      <vt:lpstr>校园欺凌的定义和表现形式</vt:lpstr>
      <vt:lpstr>校园欺凌对受害者和家庭的影响</vt:lpstr>
      <vt:lpstr>校园欺凌对社会的危害</vt:lpstr>
      <vt:lpstr>社交媒体在校园欺凌中的作用</vt:lpstr>
      <vt:lpstr>社交媒体的普及和影响</vt:lpstr>
      <vt:lpstr>社交媒体在校园欺凌中的角色</vt:lpstr>
      <vt:lpstr>社交媒体对青少年心理健康的影响</vt:lpstr>
      <vt:lpstr>提高学生社交媒体素养和责任意识</vt:lpstr>
      <vt:lpstr>社交媒体素养的定义和重要性</vt:lpstr>
      <vt:lpstr>如何培养学生的社交媒体素养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2024-09-10T16:08:22.077</cp:lastPrinted>
  <dcterms:created xsi:type="dcterms:W3CDTF">2024-09-10T08:08:22Z</dcterms:created>
  <dcterms:modified xsi:type="dcterms:W3CDTF">2024-09-10T08:08:24Z</dcterms:modified>
</cp:coreProperties>
</file>