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9C829CF-4DEE-4D6F-91F5-DA09FC63A52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A8178C9-CD33-47C9-92B2-D2DEA5E5206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D02BDB8-FDC5-4B5E-94CC-D51551747D7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4759D45A-53B2-43C5-9BC4-31BDE934893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B87072A-5CD0-45AD-ABA9-2BC1466C2E9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933F70E-5707-45DB-894D-019F6E25D0D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A8884FC-18D4-4240-9FD9-CAE5AAD6D83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7037FA7-C7DA-4808-A71F-20CEF441EA2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9713346-3BBF-4053-A76F-F3408BBFD5D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B4FF968-9BEF-42D7-A29D-4542B94BE04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4102521-F041-46BA-B893-13105304533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7.pn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95033002204011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424273" y="2083443"/>
            <a:ext cx="9343454"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175" b="1">
                <a:solidFill>
                  <a:srgbClr val="000000">
                    <a:alpha val="100000"/>
                  </a:srgbClr>
                </a:solidFill>
                <a:latin typeface="Microsoft Yahei"/>
                <a:ea typeface="Microsoft Yahei"/>
                <a:cs typeface="Microsoft Yahei"/>
              </a:rPr>
              <a:t>农业行业操作人员岗前培训流程指南</a:t>
            </a:r>
          </a:p>
        </p:txBody>
      </p:sp>
      <p:sp>
        <p:nvSpPr>
          <p:cNvPr id="3" name="AutoShape 3"/>
          <p:cNvSpPr/>
          <p:nvPr/>
        </p:nvSpPr>
        <p:spPr>
          <a:xfrm>
            <a:off x="4341788" y="3875459"/>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4779214" y="4075345"/>
            <a:ext cx="263357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b="1">
                <a:solidFill>
                  <a:srgbClr val="000000">
                    <a:alpha val="100000"/>
                  </a:srgbClr>
                </a:solidFill>
                <a:latin typeface="Microsoft Yahei"/>
                <a:ea typeface="Microsoft Yahei"/>
                <a:cs typeface="Microsoft Yahei"/>
              </a:rPr>
              <a:t>汇报人：XX</a:t>
            </a:r>
          </a:p>
        </p:txBody>
      </p:sp>
      <p:sp>
        <p:nvSpPr>
          <p:cNvPr id="5" name="AutoShape 5"/>
          <p:cNvSpPr/>
          <p:nvPr/>
        </p:nvSpPr>
        <p:spPr>
          <a:xfrm>
            <a:off x="4341788" y="4791058"/>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60501" y="4990945"/>
            <a:ext cx="3070999"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2025" b="1">
                <a:solidFill>
                  <a:srgbClr val="000000">
                    <a:alpha val="100000"/>
                  </a:srgbClr>
                </a:solidFill>
                <a:latin typeface="Microsoft Yahei"/>
                <a:ea typeface="Microsoft Yahei"/>
                <a:cs typeface="Microsoft Yahei"/>
              </a:rPr>
              <a:t>2024-01-14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培训背景与目的</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培训内容与课程设置</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培训方式与时间安排</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培训资源与支持服务</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培训效果评估与反馈机制</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总结回顾与展望未来发展规划</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01</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培训背景与目的</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随着科技的不断进步，农业正朝着现代化、智能化方向发展，对操作人员的技能要求也在不断提高。</a:t>
            </a:r>
          </a:p>
        </p:txBody>
      </p:sp>
      <p:pic>
        <p:nvPicPr>
          <p:cNvPr id="6" name="Picture 6"/>
          <p:cNvPicPr>
            <a:picLocks noChangeAspect="1"/>
          </p:cNvPicPr>
          <p:nvPr/>
        </p:nvPicPr>
        <p:blipFill>
          <a:blip r:embed="rId2"/>
          <a:srcRect l="16167" r="16167"/>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农业现代化</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社会对农产品安全和质量的要求日益严格，操作人员需要掌握相关标准和规范。</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农产品安全与质量</a:t>
            </a:r>
          </a:p>
        </p:txBody>
      </p:sp>
      <p:pic>
        <p:nvPicPr>
          <p:cNvPr id="10" name="Picture 10"/>
          <p:cNvPicPr>
            <a:picLocks noChangeAspect="1"/>
          </p:cNvPicPr>
          <p:nvPr/>
        </p:nvPicPr>
        <p:blipFill>
          <a:blip r:embed="rId3"/>
          <a:srcRect l="16083" r="16083"/>
          <a:stretch>
            <a:fillRect/>
          </a:stretch>
        </p:blipFill>
        <p:spPr>
          <a:xfrm>
            <a:off x="5820153" y="3595858"/>
            <a:ext cx="2380229" cy="2380229"/>
          </a:xfrm>
          <a:prstGeom prst="ellipse">
            <a:avLst/>
          </a:prstGeom>
        </p:spPr>
      </p:pic>
      <p:pic>
        <p:nvPicPr>
          <p:cNvPr id="11" name="Picture 11"/>
          <p:cNvPicPr>
            <a:picLocks noChangeAspect="1"/>
          </p:cNvPicPr>
          <p:nvPr/>
        </p:nvPicPr>
        <p:blipFill>
          <a:blip r:embed="rId4"/>
          <a:srcRect l="17083" r="17083"/>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农业领域逐渐拓展到特色农产品、有机农业、观光农业等多元化发展领域，要求操作人员具备相应的专业知识和技能。</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农业多元化</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农业行业现状及发展趋势</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负责农作物和畜禽的种植和养殖，管理农业生产过程。</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农业生产者</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25" r="1662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农业技术人员</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25" r="1662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农业管理人员</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50" r="1665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提供农业技术支持和指导，解决生产过程中的技术问题。</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负责农业生产和经营的管理，包括计划、组织、协调、控制等方面。</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操作人员角色与职责</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通过培训使操作人员熟练掌握农业生产和管理所需的基本技能和操作方法。</a:t>
            </a:r>
          </a:p>
        </p:txBody>
      </p:sp>
      <p:pic>
        <p:nvPicPr>
          <p:cNvPr id="4" name="Picture 4"/>
          <p:cNvPicPr>
            <a:picLocks noChangeAspect="1"/>
          </p:cNvPicPr>
          <p:nvPr/>
        </p:nvPicPr>
        <p:blipFill>
          <a:blip r:embed="rId2"/>
          <a:srcRect l="16667" r="16667"/>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4667" r="14667"/>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2500" r="12500"/>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提高操作技能</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加强操作人员对农产品安全和质量的认识，提高安全生产意识。</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增强安全意识</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培养操作人员良好的职业道德和职业素养，提高团队协作和沟通能力。</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培养职业素养</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培训目标与期望成果</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02</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培训内容与课程设置</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22708" r="22708"/>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农业基本概念</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农作物生长规律</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农业气象知识</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土壤与肥料知识</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农业基础知识</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包括农业的定义、分类、发展历程等，帮助操作人员了解农业行业的背景和现状。</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介绍气象因素对农业生产的影响，如温度、光照、水分等，提高操作人员对环境的适应性。</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讲解农作物生长的基本规律、生长周期、影响因素等，为合理操作提供理论依据。</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阐述土壤类型、性质及改良措施，以及肥料的种类、作用和使用方法，为科学施肥打下基础。</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6792" r="16792"/>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培训操作人员熟练掌握常用农业机械的使用和维护，如拖拉机、播种机、收割机等。</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农业机械操作</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农田灌溉技术</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病虫害防治技术</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农业标准化生产</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讲解农田灌溉的原理、方法和设备，培养操作人员合理调配水资源的能力。</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介绍农作物病虫害防治的基本知识、识别方法和综合防治措施，提高操作人员应对病虫害的能力。</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培训操作人员了解农业标准化生产的意义和要求，学习相关标准和规范，提高农产品质量安全意识。</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操作技能与规范</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8242" r="28242"/>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讲解农业生产过程中的安全注意事项和事故应急处理措施，增强操作人员的安全意识。</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农业生产安全知识</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介绍农业环保的基本概念、原则和方法，培养操作人员的环保意识和可持续发展观念。</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农业环保知识</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培训操作人员了解农业废弃物的分类、处理方法和资源化利用途径，促进农业废弃物减量化、资源化和无害化处理。</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农业废弃物处理</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讲解农药和化肥的安全使用知识、残留控制标准等，提高操作人员对农药和化肥的科学使用水平。</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农药与化肥安全使用</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安全生产与环保意识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5400000">
            <a:off x="5770591" y="1524691"/>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88669" y="2024857"/>
            <a:ext cx="614662" cy="3856902"/>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flipH="1" flipV="1">
            <a:off x="5770591" y="5381593"/>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a:off x="3444517" y="3306389"/>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5788669" y="1438299"/>
            <a:ext cx="614662" cy="4736512"/>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8053418" y="3306389"/>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402999" y="3260307"/>
            <a:ext cx="1386002" cy="138600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13773" y="2175410"/>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通过典型案例分析，让操作人员了解农业生产的实际情况和问题解决方法，提高分析和解决问题的能力。</a:t>
            </a:r>
          </a:p>
        </p:txBody>
      </p:sp>
      <p:sp>
        <p:nvSpPr>
          <p:cNvPr id="10" name="TextBox 10"/>
          <p:cNvSpPr txBox="1"/>
          <p:nvPr/>
        </p:nvSpPr>
        <p:spPr>
          <a:xfrm>
            <a:off x="713773" y="1765835"/>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农业案例分析</a:t>
            </a:r>
          </a:p>
        </p:txBody>
      </p:sp>
      <p:sp>
        <p:nvSpPr>
          <p:cNvPr id="11" name="TextBox 11"/>
          <p:cNvSpPr txBox="1"/>
          <p:nvPr/>
        </p:nvSpPr>
        <p:spPr>
          <a:xfrm>
            <a:off x="673343" y="4670214"/>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通过团队协作活动和沟通技巧训练，提高操作人员的团队协作能力和沟通能力，增强工作效率。</a:t>
            </a:r>
          </a:p>
        </p:txBody>
      </p:sp>
      <p:sp>
        <p:nvSpPr>
          <p:cNvPr id="12" name="TextBox 12"/>
          <p:cNvSpPr txBox="1"/>
          <p:nvPr/>
        </p:nvSpPr>
        <p:spPr>
          <a:xfrm>
            <a:off x="673343" y="4260639"/>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团队协作与沟通能力训练</a:t>
            </a:r>
          </a:p>
        </p:txBody>
      </p:sp>
      <p:sp>
        <p:nvSpPr>
          <p:cNvPr id="13" name="TextBox 13"/>
          <p:cNvSpPr txBox="1"/>
          <p:nvPr/>
        </p:nvSpPr>
        <p:spPr>
          <a:xfrm>
            <a:off x="8608883" y="2175410"/>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组织操作人员进行实践操作技能训练，如拖拉机驾驶、播种机调试、病虫害防治等，提高实际操作能力。</a:t>
            </a:r>
          </a:p>
        </p:txBody>
      </p:sp>
      <p:sp>
        <p:nvSpPr>
          <p:cNvPr id="14" name="TextBox 14"/>
          <p:cNvSpPr txBox="1"/>
          <p:nvPr/>
        </p:nvSpPr>
        <p:spPr>
          <a:xfrm>
            <a:off x="8608883" y="1765835"/>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实践操作技能训练</a:t>
            </a:r>
          </a:p>
        </p:txBody>
      </p:sp>
      <p:sp>
        <p:nvSpPr>
          <p:cNvPr id="15" name="TextBox 15"/>
          <p:cNvSpPr txBox="1"/>
          <p:nvPr/>
        </p:nvSpPr>
        <p:spPr>
          <a:xfrm>
            <a:off x="8608883" y="4670214"/>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组织操作人员到农业生产现场进行观摩学习，了解先进的农业生产技术和管理经验，拓宽视野。</a:t>
            </a:r>
          </a:p>
        </p:txBody>
      </p:sp>
      <p:sp>
        <p:nvSpPr>
          <p:cNvPr id="16" name="TextBox 16"/>
          <p:cNvSpPr txBox="1"/>
          <p:nvPr/>
        </p:nvSpPr>
        <p:spPr>
          <a:xfrm>
            <a:off x="8608883" y="4260639"/>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现场观摩学习</a:t>
            </a:r>
          </a:p>
        </p:txBody>
      </p:sp>
      <p:sp>
        <p:nvSpPr>
          <p:cNvPr id="17" name="AutoShape 17"/>
          <p:cNvSpPr/>
          <p:nvPr/>
        </p:nvSpPr>
        <p:spPr>
          <a:xfrm>
            <a:off x="5198112" y="3055420"/>
            <a:ext cx="1795777" cy="1795777"/>
          </a:xfrm>
          <a:prstGeom prst="ellipse">
            <a:avLst/>
          </a:prstGeom>
          <a:solidFill>
            <a:schemeClr val="accent2">
              <a:alpha val="100000"/>
            </a:schemeClr>
          </a:solidFill>
          <a:ln w="76200">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8" name="Freeform 18"/>
          <p:cNvSpPr/>
          <p:nvPr/>
        </p:nvSpPr>
        <p:spPr>
          <a:xfrm>
            <a:off x="5772540" y="3629848"/>
            <a:ext cx="646919" cy="646919"/>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案例分析与实践操作</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03</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培训方式与时间安排</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指导操作人员完成线上学习平台的注册和登录，确保能够顺利访问学习资源。</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平台注册与登录</a:t>
            </a:r>
          </a:p>
        </p:txBody>
      </p:sp>
      <p:pic>
        <p:nvPicPr>
          <p:cNvPr id="5" name="Picture 5"/>
          <p:cNvPicPr>
            <a:picLocks noChangeAspect="1"/>
          </p:cNvPicPr>
          <p:nvPr/>
        </p:nvPicPr>
        <p:blipFill>
          <a:blip r:embed="rId2"/>
          <a:srcRect l="25000" r="25000"/>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提供农业行业相关课程，包括基础知识、操作技能、安全规范等，供操作人员自主学习。</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课程学习</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设置在线测试环节，检验操作人员对课程内容的掌握程度，为后续线下培训提供参考。</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在线测试</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线上学习平台使用指南</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授课内容与时间安排</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根据线上学习情况和实际需求，制定线下集中授课计划，明确授课内容、时间和地点。</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授课方式</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采用讲解、演示、案例分析等多种授课方式，确保操作人员充分理解并掌握相关知识。</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互动环节</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设置提问、讨论等互动环节，鼓励操作人员积极参与，加深对授课内容的理解。</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线下集中授课计划</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讨论成果展示</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要求每个小组在讨论结束后进行成果展示，分享经验和见解，促进交流与学习。</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分组与讨论主题</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将操作人员分成若干小组，每组选定一个与农业操作相关的讨论主题。</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讨论过程指导</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指定专业人员对各小组讨论过程进行指导和监督，确保讨论的有效性和针对性。</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小组讨论与互动环节</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https://d.book118.com/595033002204011044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102</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2024-09-07T00:20:48.967</cp:lastPrinted>
  <dcterms:created xsi:type="dcterms:W3CDTF">2024-09-06T16:20:48Z</dcterms:created>
  <dcterms:modified xsi:type="dcterms:W3CDTF">2024-09-06T16:20:51Z</dcterms:modified>
</cp:coreProperties>
</file>