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emf" ContentType="image/x-emf"/>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10" r:id="rId20"/>
    <p:sldId id="312" r:id="rId21"/>
  </p:sldIdLst>
  <p:sldSz cx="12192000" cy="6858000"/>
  <p:notesSz cx="6858000" cy="9144000"/>
  <p:custDataLst>
    <p:tags r:id="rId22"/>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slide" Target="slides/slide19.xml" /><Relationship Id="rId22" Type="http://schemas.openxmlformats.org/officeDocument/2006/relationships/tags" Target="tags/tag1.xml" /><Relationship Id="rId23" Type="http://schemas.openxmlformats.org/officeDocument/2006/relationships/presProps" Target="presProps.xml" /><Relationship Id="rId24" Type="http://schemas.openxmlformats.org/officeDocument/2006/relationships/viewProps" Target="viewProps.xml" /><Relationship Id="rId25" Type="http://schemas.openxmlformats.org/officeDocument/2006/relationships/theme" Target="theme/theme1.xml" /><Relationship Id="rId26"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0CF80DD-A288-4457-8132-A2661A04B5C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E588F2B-B187-4100-92EC-AB94BFD76B3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B6C6129-C6F1-4BAA-88EC-7ECC21B1D15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2F287FF-9153-4A21-B9D5-1850C548D31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1B1F9F0-4711-4894-B991-C637B586DF6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E4F8453-199E-4FF5-BED3-BD883D9A5EB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A30EB02-D38F-4D18-A166-00D15834801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6DFC7F7-5BDB-4B13-8414-D238962E370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91C4F16-FDA1-43DA-9808-14CC8407496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ACBE4DF-EFCA-4D1B-B2CE-F36CA6C3E6A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137F5D9-4929-43D7-804D-FA4B22FCD70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emf"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9511024012001111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59816" y="1127918"/>
            <a:ext cx="9829800" cy="21050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3"/>
                </a:solidFill>
                <a:latin typeface="Arial"/>
                <a:ea typeface="Arial"/>
                <a:cs typeface="Arial"/>
              </a:rPr>
              <a:t>化工设计大赛课题研究方案</a:t>
            </a:r>
          </a:p>
        </p:txBody>
      </p:sp>
      <p:sp>
        <p:nvSpPr>
          <p:cNvPr id="3" name="TextBox 3"/>
          <p:cNvSpPr txBox="1"/>
          <p:nvPr/>
        </p:nvSpPr>
        <p:spPr>
          <a:xfrm>
            <a:off x="859816" y="5259787"/>
            <a:ext cx="3200400" cy="4191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3"/>
                </a:solidFill>
                <a:latin typeface="Arial"/>
                <a:ea typeface="Arial"/>
                <a:cs typeface="Arial"/>
              </a:rPr>
              <a:t>汇报人：&lt;XXX&gt;</a:t>
            </a:r>
          </a:p>
        </p:txBody>
      </p:sp>
      <p:sp>
        <p:nvSpPr>
          <p:cNvPr id="4" name="TextBox 4"/>
          <p:cNvSpPr txBox="1"/>
          <p:nvPr/>
        </p:nvSpPr>
        <p:spPr>
          <a:xfrm>
            <a:off x="859816" y="5741875"/>
            <a:ext cx="2990850" cy="4191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3"/>
                </a:solidFill>
                <a:latin typeface="Arial"/>
                <a:ea typeface="Arial"/>
                <a:cs typeface="Arial"/>
              </a:rPr>
              <a:t>2024-01-23</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50963"/>
            <a:ext cx="2181249" cy="695773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rot="5400000">
            <a:off x="-2669843" y="1842943"/>
            <a:ext cx="8139131" cy="387210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12300">
                <a:solidFill>
                  <a:srgbClr val="FFFFFF">
                    <a:alpha val="46000"/>
                  </a:srgbClr>
                </a:solidFill>
                <a:latin typeface="Microsoft Yahei"/>
                <a:ea typeface="Microsoft Yahei"/>
                <a:cs typeface="Microsoft Yahei"/>
              </a:rPr>
              <a:t>contents</a:t>
            </a:r>
          </a:p>
        </p:txBody>
      </p:sp>
      <p:sp>
        <p:nvSpPr>
          <p:cNvPr id="4" name="TextBox 4"/>
          <p:cNvSpPr txBox="1"/>
          <p:nvPr/>
        </p:nvSpPr>
        <p:spPr>
          <a:xfrm>
            <a:off x="2181249" y="2574463"/>
            <a:ext cx="362699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9225" b="1">
                <a:solidFill>
                  <a:schemeClr val="accent1"/>
                </a:solidFill>
                <a:latin typeface="Microsoft Yahei"/>
                <a:ea typeface="Microsoft Yahei"/>
                <a:cs typeface="Microsoft Yahei"/>
              </a:rPr>
              <a:t>目录</a:t>
            </a:r>
          </a:p>
        </p:txBody>
      </p:sp>
      <p:sp>
        <p:nvSpPr>
          <p:cNvPr id="5" name="TextBox 5"/>
          <p:cNvSpPr txBox="1"/>
          <p:nvPr/>
        </p:nvSpPr>
        <p:spPr>
          <a:xfrm>
            <a:off x="6376199" y="1111423"/>
            <a:ext cx="5391267"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solidFill>
                <a:latin typeface="Microsoft Yahei"/>
                <a:ea typeface="Microsoft Yahei"/>
                <a:cs typeface="Microsoft Yahei"/>
              </a:rPr>
              <a:t>课题背景与意义</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课题研究内容与方法</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课题创新点与特色</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课题预期成果与效益</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课题实施计划与进度安排</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课题风险分析与应对措施</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课题组成员与分工合作</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课题经费预算与使用计划</a:t>
            </a:r>
          </a:p>
        </p:txBody>
      </p:sp>
      <p:cxnSp>
        <p:nvCxnSpPr>
          <p:cNvPr id="6" name="Connector 6"/>
          <p:cNvCxnSpPr/>
          <p:nvPr/>
        </p:nvCxnSpPr>
        <p:spPr>
          <a:xfrm flipH="1">
            <a:off x="5999076" y="1410844"/>
            <a:ext cx="0" cy="4034118"/>
          </a:xfrm>
          <a:prstGeom prst="line">
            <a:avLst/>
          </a:prstGeom>
          <a:ln w="9525">
            <a:solidFill>
              <a:schemeClr val="accent1"/>
            </a:solidFill>
            <a:prstDash val="solid"/>
            <a:headEnd type="oval"/>
            <a:tailEnd type="oval"/>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514623" y="1744442"/>
            <a:ext cx="950685" cy="826132"/>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46458" y="1867338"/>
            <a:ext cx="3087014" cy="580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075" b="1">
                <a:solidFill>
                  <a:srgbClr val="FFFFFF"/>
                </a:solidFill>
                <a:latin typeface="Arial"/>
                <a:ea typeface="Arial"/>
                <a:cs typeface="Arial"/>
              </a:rPr>
              <a:t>01</a:t>
            </a:r>
          </a:p>
        </p:txBody>
      </p:sp>
      <p:sp>
        <p:nvSpPr>
          <p:cNvPr id="4" name="TextBox 4"/>
          <p:cNvSpPr txBox="1"/>
          <p:nvPr/>
        </p:nvSpPr>
        <p:spPr>
          <a:xfrm>
            <a:off x="1391305" y="2643681"/>
            <a:ext cx="8975750"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3"/>
                </a:solidFill>
                <a:latin typeface="Arial"/>
                <a:ea typeface="Arial"/>
                <a:cs typeface="Arial"/>
              </a:rPr>
              <a:t>课题背景与意义</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435703" y="1925288"/>
            <a:ext cx="3294412" cy="3294412"/>
          </a:xfrm>
          <a:prstGeom prst="blockArc">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10800000">
            <a:off x="1435703" y="2063782"/>
            <a:ext cx="3294412" cy="3294412"/>
          </a:xfrm>
          <a:prstGeom prst="blockArc">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2699099" y="3358880"/>
            <a:ext cx="767367" cy="703933"/>
          </a:xfrm>
          <a:custGeom>
            <a:rect l="l" t="t" r="r" b="b"/>
            <a:pathLst>
              <a:path w="986" h="905">
                <a:moveTo>
                  <a:pt x="298" y="855"/>
                </a:moveTo>
                <a:lnTo>
                  <a:pt x="359" y="855"/>
                </a:lnTo>
                <a:lnTo>
                  <a:pt x="359" y="855"/>
                </a:lnTo>
                <a:lnTo>
                  <a:pt x="374" y="838"/>
                </a:lnTo>
                <a:lnTo>
                  <a:pt x="388" y="819"/>
                </a:lnTo>
                <a:lnTo>
                  <a:pt x="401" y="799"/>
                </a:lnTo>
                <a:lnTo>
                  <a:pt x="412" y="776"/>
                </a:lnTo>
                <a:lnTo>
                  <a:pt x="421" y="752"/>
                </a:lnTo>
                <a:lnTo>
                  <a:pt x="427" y="725"/>
                </a:lnTo>
                <a:lnTo>
                  <a:pt x="432" y="697"/>
                </a:lnTo>
                <a:lnTo>
                  <a:pt x="436" y="666"/>
                </a:lnTo>
                <a:lnTo>
                  <a:pt x="425" y="666"/>
                </a:lnTo>
                <a:lnTo>
                  <a:pt x="425" y="666"/>
                </a:lnTo>
                <a:lnTo>
                  <a:pt x="418" y="666"/>
                </a:lnTo>
                <a:lnTo>
                  <a:pt x="412" y="664"/>
                </a:lnTo>
                <a:lnTo>
                  <a:pt x="405" y="661"/>
                </a:lnTo>
                <a:lnTo>
                  <a:pt x="401" y="656"/>
                </a:lnTo>
                <a:lnTo>
                  <a:pt x="397" y="651"/>
                </a:lnTo>
                <a:lnTo>
                  <a:pt x="393" y="646"/>
                </a:lnTo>
                <a:lnTo>
                  <a:pt x="391" y="639"/>
                </a:lnTo>
                <a:lnTo>
                  <a:pt x="390" y="633"/>
                </a:lnTo>
                <a:lnTo>
                  <a:pt x="390" y="633"/>
                </a:lnTo>
                <a:lnTo>
                  <a:pt x="390" y="633"/>
                </a:lnTo>
                <a:lnTo>
                  <a:pt x="391" y="625"/>
                </a:lnTo>
                <a:lnTo>
                  <a:pt x="393" y="620"/>
                </a:lnTo>
                <a:lnTo>
                  <a:pt x="397" y="613"/>
                </a:lnTo>
                <a:lnTo>
                  <a:pt x="401" y="609"/>
                </a:lnTo>
                <a:lnTo>
                  <a:pt x="405" y="604"/>
                </a:lnTo>
                <a:lnTo>
                  <a:pt x="412" y="601"/>
                </a:lnTo>
                <a:lnTo>
                  <a:pt x="418" y="599"/>
                </a:lnTo>
                <a:lnTo>
                  <a:pt x="425" y="598"/>
                </a:lnTo>
                <a:lnTo>
                  <a:pt x="442" y="598"/>
                </a:lnTo>
                <a:lnTo>
                  <a:pt x="442" y="598"/>
                </a:lnTo>
                <a:lnTo>
                  <a:pt x="417" y="573"/>
                </a:lnTo>
                <a:lnTo>
                  <a:pt x="393" y="546"/>
                </a:lnTo>
                <a:lnTo>
                  <a:pt x="371" y="519"/>
                </a:lnTo>
                <a:lnTo>
                  <a:pt x="351" y="489"/>
                </a:lnTo>
                <a:lnTo>
                  <a:pt x="337" y="512"/>
                </a:lnTo>
                <a:lnTo>
                  <a:pt x="337" y="512"/>
                </a:lnTo>
                <a:lnTo>
                  <a:pt x="277" y="476"/>
                </a:lnTo>
                <a:lnTo>
                  <a:pt x="248" y="458"/>
                </a:lnTo>
                <a:lnTo>
                  <a:pt x="219" y="438"/>
                </a:lnTo>
                <a:lnTo>
                  <a:pt x="191" y="418"/>
                </a:lnTo>
                <a:lnTo>
                  <a:pt x="164" y="395"/>
                </a:lnTo>
                <a:lnTo>
                  <a:pt x="138" y="371"/>
                </a:lnTo>
                <a:lnTo>
                  <a:pt x="126" y="358"/>
                </a:lnTo>
                <a:lnTo>
                  <a:pt x="114" y="345"/>
                </a:lnTo>
                <a:lnTo>
                  <a:pt x="114" y="345"/>
                </a:lnTo>
                <a:lnTo>
                  <a:pt x="102" y="331"/>
                </a:lnTo>
                <a:lnTo>
                  <a:pt x="92" y="317"/>
                </a:lnTo>
                <a:lnTo>
                  <a:pt x="81" y="301"/>
                </a:lnTo>
                <a:lnTo>
                  <a:pt x="71" y="285"/>
                </a:lnTo>
                <a:lnTo>
                  <a:pt x="61" y="269"/>
                </a:lnTo>
                <a:lnTo>
                  <a:pt x="53" y="251"/>
                </a:lnTo>
                <a:lnTo>
                  <a:pt x="44" y="234"/>
                </a:lnTo>
                <a:lnTo>
                  <a:pt x="36" y="216"/>
                </a:lnTo>
                <a:lnTo>
                  <a:pt x="30" y="196"/>
                </a:lnTo>
                <a:lnTo>
                  <a:pt x="23" y="175"/>
                </a:lnTo>
                <a:lnTo>
                  <a:pt x="18" y="154"/>
                </a:lnTo>
                <a:lnTo>
                  <a:pt x="13" y="132"/>
                </a:lnTo>
                <a:lnTo>
                  <a:pt x="9" y="108"/>
                </a:lnTo>
                <a:lnTo>
                  <a:pt x="6" y="84"/>
                </a:lnTo>
                <a:lnTo>
                  <a:pt x="4" y="59"/>
                </a:lnTo>
                <a:lnTo>
                  <a:pt x="3" y="33"/>
                </a:lnTo>
                <a:lnTo>
                  <a:pt x="0" y="0"/>
                </a:lnTo>
                <a:lnTo>
                  <a:pt x="33" y="7"/>
                </a:lnTo>
                <a:lnTo>
                  <a:pt x="239" y="55"/>
                </a:lnTo>
                <a:lnTo>
                  <a:pt x="252" y="58"/>
                </a:lnTo>
                <a:lnTo>
                  <a:pt x="252" y="58"/>
                </a:lnTo>
                <a:lnTo>
                  <a:pt x="256" y="23"/>
                </a:lnTo>
                <a:lnTo>
                  <a:pt x="473" y="23"/>
                </a:lnTo>
                <a:lnTo>
                  <a:pt x="520" y="23"/>
                </a:lnTo>
                <a:lnTo>
                  <a:pt x="737" y="23"/>
                </a:lnTo>
                <a:lnTo>
                  <a:pt x="737" y="23"/>
                </a:lnTo>
                <a:lnTo>
                  <a:pt x="740" y="57"/>
                </a:lnTo>
                <a:lnTo>
                  <a:pt x="751" y="55"/>
                </a:lnTo>
                <a:lnTo>
                  <a:pt x="956" y="7"/>
                </a:lnTo>
                <a:lnTo>
                  <a:pt x="988" y="0"/>
                </a:lnTo>
                <a:lnTo>
                  <a:pt x="987" y="33"/>
                </a:lnTo>
                <a:lnTo>
                  <a:pt x="987" y="33"/>
                </a:lnTo>
                <a:lnTo>
                  <a:pt x="986" y="59"/>
                </a:lnTo>
                <a:lnTo>
                  <a:pt x="983" y="84"/>
                </a:lnTo>
                <a:lnTo>
                  <a:pt x="980" y="108"/>
                </a:lnTo>
                <a:lnTo>
                  <a:pt x="976" y="132"/>
                </a:lnTo>
                <a:lnTo>
                  <a:pt x="971" y="154"/>
                </a:lnTo>
                <a:lnTo>
                  <a:pt x="965" y="175"/>
                </a:lnTo>
                <a:lnTo>
                  <a:pt x="960" y="196"/>
                </a:lnTo>
                <a:lnTo>
                  <a:pt x="952" y="216"/>
                </a:lnTo>
                <a:lnTo>
                  <a:pt x="945" y="234"/>
                </a:lnTo>
                <a:lnTo>
                  <a:pt x="936" y="251"/>
                </a:lnTo>
                <a:lnTo>
                  <a:pt x="927" y="269"/>
                </a:lnTo>
                <a:lnTo>
                  <a:pt x="918" y="285"/>
                </a:lnTo>
                <a:lnTo>
                  <a:pt x="908" y="301"/>
                </a:lnTo>
                <a:lnTo>
                  <a:pt x="897" y="317"/>
                </a:lnTo>
                <a:lnTo>
                  <a:pt x="886" y="331"/>
                </a:lnTo>
                <a:lnTo>
                  <a:pt x="874" y="345"/>
                </a:lnTo>
                <a:lnTo>
                  <a:pt x="874" y="345"/>
                </a:lnTo>
                <a:lnTo>
                  <a:pt x="862" y="358"/>
                </a:lnTo>
                <a:lnTo>
                  <a:pt x="850" y="371"/>
                </a:lnTo>
                <a:lnTo>
                  <a:pt x="825" y="395"/>
                </a:lnTo>
                <a:lnTo>
                  <a:pt x="798" y="418"/>
                </a:lnTo>
                <a:lnTo>
                  <a:pt x="770" y="438"/>
                </a:lnTo>
                <a:lnTo>
                  <a:pt x="742" y="458"/>
                </a:lnTo>
                <a:lnTo>
                  <a:pt x="713" y="476"/>
                </a:lnTo>
                <a:lnTo>
                  <a:pt x="653" y="512"/>
                </a:lnTo>
                <a:lnTo>
                  <a:pt x="640" y="491"/>
                </a:lnTo>
                <a:lnTo>
                  <a:pt x="640" y="491"/>
                </a:lnTo>
                <a:lnTo>
                  <a:pt x="620" y="521"/>
                </a:lnTo>
                <a:lnTo>
                  <a:pt x="599" y="548"/>
                </a:lnTo>
                <a:lnTo>
                  <a:pt x="576" y="574"/>
                </a:lnTo>
                <a:lnTo>
                  <a:pt x="551" y="598"/>
                </a:lnTo>
                <a:lnTo>
                  <a:pt x="567" y="598"/>
                </a:lnTo>
                <a:lnTo>
                  <a:pt x="567" y="598"/>
                </a:lnTo>
                <a:lnTo>
                  <a:pt x="574" y="599"/>
                </a:lnTo>
                <a:lnTo>
                  <a:pt x="580" y="601"/>
                </a:lnTo>
                <a:lnTo>
                  <a:pt x="586" y="604"/>
                </a:lnTo>
                <a:lnTo>
                  <a:pt x="591" y="609"/>
                </a:lnTo>
                <a:lnTo>
                  <a:pt x="595" y="613"/>
                </a:lnTo>
                <a:lnTo>
                  <a:pt x="599" y="620"/>
                </a:lnTo>
                <a:lnTo>
                  <a:pt x="601" y="625"/>
                </a:lnTo>
                <a:lnTo>
                  <a:pt x="601" y="633"/>
                </a:lnTo>
                <a:lnTo>
                  <a:pt x="601" y="633"/>
                </a:lnTo>
                <a:lnTo>
                  <a:pt x="601" y="633"/>
                </a:lnTo>
                <a:lnTo>
                  <a:pt x="601" y="639"/>
                </a:lnTo>
                <a:lnTo>
                  <a:pt x="599" y="646"/>
                </a:lnTo>
                <a:lnTo>
                  <a:pt x="595" y="651"/>
                </a:lnTo>
                <a:lnTo>
                  <a:pt x="591" y="656"/>
                </a:lnTo>
                <a:lnTo>
                  <a:pt x="586" y="661"/>
                </a:lnTo>
                <a:lnTo>
                  <a:pt x="580" y="664"/>
                </a:lnTo>
                <a:lnTo>
                  <a:pt x="574" y="666"/>
                </a:lnTo>
                <a:lnTo>
                  <a:pt x="567" y="666"/>
                </a:lnTo>
                <a:lnTo>
                  <a:pt x="557" y="666"/>
                </a:lnTo>
                <a:lnTo>
                  <a:pt x="557" y="666"/>
                </a:lnTo>
                <a:lnTo>
                  <a:pt x="561" y="697"/>
                </a:lnTo>
                <a:lnTo>
                  <a:pt x="565" y="725"/>
                </a:lnTo>
                <a:lnTo>
                  <a:pt x="572" y="752"/>
                </a:lnTo>
                <a:lnTo>
                  <a:pt x="581" y="776"/>
                </a:lnTo>
                <a:lnTo>
                  <a:pt x="592" y="799"/>
                </a:lnTo>
                <a:lnTo>
                  <a:pt x="605" y="819"/>
                </a:lnTo>
                <a:lnTo>
                  <a:pt x="619" y="838"/>
                </a:lnTo>
                <a:lnTo>
                  <a:pt x="634" y="855"/>
                </a:lnTo>
                <a:lnTo>
                  <a:pt x="697" y="855"/>
                </a:lnTo>
                <a:lnTo>
                  <a:pt x="713" y="905"/>
                </a:lnTo>
                <a:lnTo>
                  <a:pt x="283" y="905"/>
                </a:lnTo>
                <a:lnTo>
                  <a:pt x="298" y="855"/>
                </a:lnTo>
                <a:lnTo>
                  <a:pt x="298" y="855"/>
                </a:lnTo>
                <a:close/>
                <a:moveTo>
                  <a:pt x="742" y="109"/>
                </a:moveTo>
                <a:lnTo>
                  <a:pt x="742" y="109"/>
                </a:lnTo>
                <a:lnTo>
                  <a:pt x="741" y="157"/>
                </a:lnTo>
                <a:lnTo>
                  <a:pt x="737" y="203"/>
                </a:lnTo>
                <a:lnTo>
                  <a:pt x="731" y="247"/>
                </a:lnTo>
                <a:lnTo>
                  <a:pt x="723" y="289"/>
                </a:lnTo>
                <a:lnTo>
                  <a:pt x="719" y="310"/>
                </a:lnTo>
                <a:lnTo>
                  <a:pt x="714" y="331"/>
                </a:lnTo>
                <a:lnTo>
                  <a:pt x="707" y="350"/>
                </a:lnTo>
                <a:lnTo>
                  <a:pt x="701" y="370"/>
                </a:lnTo>
                <a:lnTo>
                  <a:pt x="693" y="388"/>
                </a:lnTo>
                <a:lnTo>
                  <a:pt x="685" y="407"/>
                </a:lnTo>
                <a:lnTo>
                  <a:pt x="678" y="425"/>
                </a:lnTo>
                <a:lnTo>
                  <a:pt x="669" y="443"/>
                </a:lnTo>
                <a:lnTo>
                  <a:pt x="669" y="443"/>
                </a:lnTo>
                <a:lnTo>
                  <a:pt x="715" y="414"/>
                </a:lnTo>
                <a:lnTo>
                  <a:pt x="736" y="399"/>
                </a:lnTo>
                <a:lnTo>
                  <a:pt x="758" y="383"/>
                </a:lnTo>
                <a:lnTo>
                  <a:pt x="779" y="367"/>
                </a:lnTo>
                <a:lnTo>
                  <a:pt x="798" y="349"/>
                </a:lnTo>
                <a:lnTo>
                  <a:pt x="818" y="331"/>
                </a:lnTo>
                <a:lnTo>
                  <a:pt x="836" y="311"/>
                </a:lnTo>
                <a:lnTo>
                  <a:pt x="836" y="311"/>
                </a:lnTo>
                <a:lnTo>
                  <a:pt x="855" y="288"/>
                </a:lnTo>
                <a:lnTo>
                  <a:pt x="871" y="263"/>
                </a:lnTo>
                <a:lnTo>
                  <a:pt x="886" y="236"/>
                </a:lnTo>
                <a:lnTo>
                  <a:pt x="894" y="222"/>
                </a:lnTo>
                <a:lnTo>
                  <a:pt x="900" y="208"/>
                </a:lnTo>
                <a:lnTo>
                  <a:pt x="906" y="192"/>
                </a:lnTo>
                <a:lnTo>
                  <a:pt x="912" y="177"/>
                </a:lnTo>
                <a:lnTo>
                  <a:pt x="917" y="159"/>
                </a:lnTo>
                <a:lnTo>
                  <a:pt x="921" y="142"/>
                </a:lnTo>
                <a:lnTo>
                  <a:pt x="925" y="123"/>
                </a:lnTo>
                <a:lnTo>
                  <a:pt x="929" y="105"/>
                </a:lnTo>
                <a:lnTo>
                  <a:pt x="932" y="85"/>
                </a:lnTo>
                <a:lnTo>
                  <a:pt x="934" y="66"/>
                </a:lnTo>
                <a:lnTo>
                  <a:pt x="793" y="97"/>
                </a:lnTo>
                <a:lnTo>
                  <a:pt x="808" y="130"/>
                </a:lnTo>
                <a:lnTo>
                  <a:pt x="761" y="152"/>
                </a:lnTo>
                <a:lnTo>
                  <a:pt x="742" y="109"/>
                </a:lnTo>
                <a:lnTo>
                  <a:pt x="742" y="109"/>
                </a:lnTo>
                <a:close/>
                <a:moveTo>
                  <a:pt x="326" y="446"/>
                </a:moveTo>
                <a:lnTo>
                  <a:pt x="326" y="446"/>
                </a:lnTo>
                <a:lnTo>
                  <a:pt x="316" y="428"/>
                </a:lnTo>
                <a:lnTo>
                  <a:pt x="308" y="409"/>
                </a:lnTo>
                <a:lnTo>
                  <a:pt x="300" y="390"/>
                </a:lnTo>
                <a:lnTo>
                  <a:pt x="292" y="371"/>
                </a:lnTo>
                <a:lnTo>
                  <a:pt x="286" y="350"/>
                </a:lnTo>
                <a:lnTo>
                  <a:pt x="279" y="331"/>
                </a:lnTo>
                <a:lnTo>
                  <a:pt x="274" y="309"/>
                </a:lnTo>
                <a:lnTo>
                  <a:pt x="269" y="288"/>
                </a:lnTo>
                <a:lnTo>
                  <a:pt x="264" y="267"/>
                </a:lnTo>
                <a:lnTo>
                  <a:pt x="261" y="244"/>
                </a:lnTo>
                <a:lnTo>
                  <a:pt x="258" y="221"/>
                </a:lnTo>
                <a:lnTo>
                  <a:pt x="256" y="198"/>
                </a:lnTo>
                <a:lnTo>
                  <a:pt x="253" y="174"/>
                </a:lnTo>
                <a:lnTo>
                  <a:pt x="252" y="151"/>
                </a:lnTo>
                <a:lnTo>
                  <a:pt x="251" y="102"/>
                </a:lnTo>
                <a:lnTo>
                  <a:pt x="228" y="152"/>
                </a:lnTo>
                <a:lnTo>
                  <a:pt x="182" y="130"/>
                </a:lnTo>
                <a:lnTo>
                  <a:pt x="197" y="97"/>
                </a:lnTo>
                <a:lnTo>
                  <a:pt x="56" y="66"/>
                </a:lnTo>
                <a:lnTo>
                  <a:pt x="56" y="66"/>
                </a:lnTo>
                <a:lnTo>
                  <a:pt x="58" y="85"/>
                </a:lnTo>
                <a:lnTo>
                  <a:pt x="60" y="105"/>
                </a:lnTo>
                <a:lnTo>
                  <a:pt x="63" y="123"/>
                </a:lnTo>
                <a:lnTo>
                  <a:pt x="68" y="142"/>
                </a:lnTo>
                <a:lnTo>
                  <a:pt x="72" y="159"/>
                </a:lnTo>
                <a:lnTo>
                  <a:pt x="77" y="177"/>
                </a:lnTo>
                <a:lnTo>
                  <a:pt x="83" y="192"/>
                </a:lnTo>
                <a:lnTo>
                  <a:pt x="89" y="208"/>
                </a:lnTo>
                <a:lnTo>
                  <a:pt x="96" y="222"/>
                </a:lnTo>
                <a:lnTo>
                  <a:pt x="102" y="236"/>
                </a:lnTo>
                <a:lnTo>
                  <a:pt x="118" y="263"/>
                </a:lnTo>
                <a:lnTo>
                  <a:pt x="135" y="288"/>
                </a:lnTo>
                <a:lnTo>
                  <a:pt x="153" y="311"/>
                </a:lnTo>
                <a:lnTo>
                  <a:pt x="153" y="311"/>
                </a:lnTo>
                <a:lnTo>
                  <a:pt x="172" y="332"/>
                </a:lnTo>
                <a:lnTo>
                  <a:pt x="191" y="350"/>
                </a:lnTo>
                <a:lnTo>
                  <a:pt x="212" y="369"/>
                </a:lnTo>
                <a:lnTo>
                  <a:pt x="234" y="385"/>
                </a:lnTo>
                <a:lnTo>
                  <a:pt x="256" y="401"/>
                </a:lnTo>
                <a:lnTo>
                  <a:pt x="279" y="417"/>
                </a:lnTo>
                <a:lnTo>
                  <a:pt x="326" y="446"/>
                </a:lnTo>
                <a:lnTo>
                  <a:pt x="326" y="446"/>
                </a:lnTo>
                <a:close/>
                <a:moveTo>
                  <a:pt x="304" y="70"/>
                </a:moveTo>
                <a:lnTo>
                  <a:pt x="304" y="70"/>
                </a:lnTo>
                <a:lnTo>
                  <a:pt x="304" y="120"/>
                </a:lnTo>
                <a:lnTo>
                  <a:pt x="307" y="170"/>
                </a:lnTo>
                <a:lnTo>
                  <a:pt x="309" y="194"/>
                </a:lnTo>
                <a:lnTo>
                  <a:pt x="312" y="218"/>
                </a:lnTo>
                <a:lnTo>
                  <a:pt x="315" y="242"/>
                </a:lnTo>
                <a:lnTo>
                  <a:pt x="320" y="266"/>
                </a:lnTo>
                <a:lnTo>
                  <a:pt x="320" y="266"/>
                </a:lnTo>
                <a:lnTo>
                  <a:pt x="325" y="288"/>
                </a:lnTo>
                <a:lnTo>
                  <a:pt x="331" y="312"/>
                </a:lnTo>
                <a:lnTo>
                  <a:pt x="339" y="335"/>
                </a:lnTo>
                <a:lnTo>
                  <a:pt x="348" y="358"/>
                </a:lnTo>
                <a:lnTo>
                  <a:pt x="358" y="380"/>
                </a:lnTo>
                <a:lnTo>
                  <a:pt x="368" y="401"/>
                </a:lnTo>
                <a:lnTo>
                  <a:pt x="381" y="423"/>
                </a:lnTo>
                <a:lnTo>
                  <a:pt x="394" y="445"/>
                </a:lnTo>
                <a:lnTo>
                  <a:pt x="394" y="445"/>
                </a:lnTo>
                <a:lnTo>
                  <a:pt x="398" y="448"/>
                </a:lnTo>
                <a:lnTo>
                  <a:pt x="401" y="450"/>
                </a:lnTo>
                <a:lnTo>
                  <a:pt x="404" y="452"/>
                </a:lnTo>
                <a:lnTo>
                  <a:pt x="407" y="453"/>
                </a:lnTo>
                <a:lnTo>
                  <a:pt x="412" y="453"/>
                </a:lnTo>
                <a:lnTo>
                  <a:pt x="416" y="453"/>
                </a:lnTo>
                <a:lnTo>
                  <a:pt x="419" y="452"/>
                </a:lnTo>
                <a:lnTo>
                  <a:pt x="424" y="450"/>
                </a:lnTo>
                <a:lnTo>
                  <a:pt x="424" y="450"/>
                </a:lnTo>
                <a:lnTo>
                  <a:pt x="427" y="447"/>
                </a:lnTo>
                <a:lnTo>
                  <a:pt x="429" y="444"/>
                </a:lnTo>
                <a:lnTo>
                  <a:pt x="430" y="440"/>
                </a:lnTo>
                <a:lnTo>
                  <a:pt x="431" y="436"/>
                </a:lnTo>
                <a:lnTo>
                  <a:pt x="432" y="433"/>
                </a:lnTo>
                <a:lnTo>
                  <a:pt x="431" y="428"/>
                </a:lnTo>
                <a:lnTo>
                  <a:pt x="430" y="425"/>
                </a:lnTo>
                <a:lnTo>
                  <a:pt x="428" y="421"/>
                </a:lnTo>
                <a:lnTo>
                  <a:pt x="428" y="421"/>
                </a:lnTo>
                <a:lnTo>
                  <a:pt x="416" y="402"/>
                </a:lnTo>
                <a:lnTo>
                  <a:pt x="404" y="382"/>
                </a:lnTo>
                <a:lnTo>
                  <a:pt x="394" y="362"/>
                </a:lnTo>
                <a:lnTo>
                  <a:pt x="386" y="342"/>
                </a:lnTo>
                <a:lnTo>
                  <a:pt x="378" y="321"/>
                </a:lnTo>
                <a:lnTo>
                  <a:pt x="371" y="300"/>
                </a:lnTo>
                <a:lnTo>
                  <a:pt x="365" y="279"/>
                </a:lnTo>
                <a:lnTo>
                  <a:pt x="360" y="257"/>
                </a:lnTo>
                <a:lnTo>
                  <a:pt x="360" y="257"/>
                </a:lnTo>
                <a:lnTo>
                  <a:pt x="355" y="234"/>
                </a:lnTo>
                <a:lnTo>
                  <a:pt x="352" y="212"/>
                </a:lnTo>
                <a:lnTo>
                  <a:pt x="350" y="189"/>
                </a:lnTo>
                <a:lnTo>
                  <a:pt x="348" y="166"/>
                </a:lnTo>
                <a:lnTo>
                  <a:pt x="346" y="119"/>
                </a:lnTo>
                <a:lnTo>
                  <a:pt x="346" y="70"/>
                </a:lnTo>
                <a:lnTo>
                  <a:pt x="346" y="70"/>
                </a:lnTo>
                <a:lnTo>
                  <a:pt x="345" y="67"/>
                </a:lnTo>
                <a:lnTo>
                  <a:pt x="343" y="63"/>
                </a:lnTo>
                <a:lnTo>
                  <a:pt x="342" y="59"/>
                </a:lnTo>
                <a:lnTo>
                  <a:pt x="339" y="56"/>
                </a:lnTo>
                <a:lnTo>
                  <a:pt x="337" y="54"/>
                </a:lnTo>
                <a:lnTo>
                  <a:pt x="333" y="52"/>
                </a:lnTo>
                <a:lnTo>
                  <a:pt x="329" y="51"/>
                </a:lnTo>
                <a:lnTo>
                  <a:pt x="325" y="50"/>
                </a:lnTo>
                <a:lnTo>
                  <a:pt x="325" y="50"/>
                </a:lnTo>
                <a:lnTo>
                  <a:pt x="321" y="51"/>
                </a:lnTo>
                <a:lnTo>
                  <a:pt x="317" y="52"/>
                </a:lnTo>
                <a:lnTo>
                  <a:pt x="313" y="53"/>
                </a:lnTo>
                <a:lnTo>
                  <a:pt x="311" y="56"/>
                </a:lnTo>
                <a:lnTo>
                  <a:pt x="308" y="58"/>
                </a:lnTo>
                <a:lnTo>
                  <a:pt x="307" y="63"/>
                </a:lnTo>
                <a:lnTo>
                  <a:pt x="304" y="66"/>
                </a:lnTo>
                <a:lnTo>
                  <a:pt x="304" y="70"/>
                </a:lnTo>
                <a:lnTo>
                  <a:pt x="304" y="7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TextBox 2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化工设计大赛简介</a:t>
            </a:r>
          </a:p>
        </p:txBody>
      </p:sp>
      <p:sp>
        <p:nvSpPr>
          <p:cNvPr id="26" name="AutoShape 26"/>
          <p:cNvSpPr/>
          <p:nvPr/>
        </p:nvSpPr>
        <p:spPr>
          <a:xfrm>
            <a:off x="5784437" y="1687163"/>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5927774" y="1687163"/>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solidFill>
                <a:latin typeface="Microsoft Yahei"/>
                <a:ea typeface="Microsoft Yahei"/>
                <a:cs typeface="Microsoft Yahei"/>
              </a:rPr>
              <a:t>01</a:t>
            </a:r>
          </a:p>
        </p:txBody>
      </p:sp>
      <p:sp>
        <p:nvSpPr>
          <p:cNvPr id="28" name="TextBox 28"/>
          <p:cNvSpPr txBox="1"/>
          <p:nvPr/>
        </p:nvSpPr>
        <p:spPr>
          <a:xfrm>
            <a:off x="5784437" y="2262505"/>
            <a:ext cx="4496144" cy="82053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化工设计大赛是一个面向全球化学工程领域学生的国际性竞赛。</a:t>
            </a:r>
          </a:p>
        </p:txBody>
      </p:sp>
      <p:sp>
        <p:nvSpPr>
          <p:cNvPr id="29" name="AutoShape 29"/>
          <p:cNvSpPr/>
          <p:nvPr/>
        </p:nvSpPr>
        <p:spPr>
          <a:xfrm>
            <a:off x="5784437" y="3120755"/>
            <a:ext cx="4496144" cy="565817"/>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5927774" y="3120755"/>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solidFill>
                <a:latin typeface="Microsoft Yahei"/>
                <a:ea typeface="Microsoft Yahei"/>
                <a:cs typeface="Microsoft Yahei"/>
              </a:rPr>
              <a:t>02</a:t>
            </a:r>
          </a:p>
        </p:txBody>
      </p:sp>
      <p:sp>
        <p:nvSpPr>
          <p:cNvPr id="31" name="TextBox 31"/>
          <p:cNvSpPr txBox="1"/>
          <p:nvPr/>
        </p:nvSpPr>
        <p:spPr>
          <a:xfrm>
            <a:off x="5784437" y="3715147"/>
            <a:ext cx="4496144" cy="82053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该竞赛旨在通过实践性和创新性的项目，提高学生的化工设计能力和团队协作精神。</a:t>
            </a:r>
          </a:p>
        </p:txBody>
      </p:sp>
      <p:sp>
        <p:nvSpPr>
          <p:cNvPr id="32" name="AutoShape 32"/>
          <p:cNvSpPr/>
          <p:nvPr/>
        </p:nvSpPr>
        <p:spPr>
          <a:xfrm>
            <a:off x="5784437" y="4609991"/>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5784437" y="5204382"/>
            <a:ext cx="4496144" cy="82053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参赛者需要在规定的时间内，根据给定的条件和要求，完成一个化工流程的设计、模拟和优化。</a:t>
            </a:r>
          </a:p>
        </p:txBody>
      </p:sp>
      <p:sp>
        <p:nvSpPr>
          <p:cNvPr id="34" name="TextBox 34"/>
          <p:cNvSpPr txBox="1"/>
          <p:nvPr/>
        </p:nvSpPr>
        <p:spPr>
          <a:xfrm>
            <a:off x="5945582" y="4609991"/>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solidFill>
                <a:latin typeface="Microsoft Yahei"/>
                <a:ea typeface="Microsoft Yahei"/>
                <a:cs typeface="Microsoft Yahei"/>
              </a:rPr>
              <a:t>03</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27474" y="2630710"/>
            <a:ext cx="2226278" cy="222627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3728313" y="2422931"/>
            <a:ext cx="1246133" cy="0"/>
          </a:xfrm>
          <a:prstGeom prst="line">
            <a:avLst/>
          </a:prstGeom>
          <a:ln w="12700">
            <a:solidFill>
              <a:schemeClr val="accent1"/>
            </a:solidFill>
            <a:prstDash val="dash"/>
            <a:tailEnd type="oval"/>
          </a:ln>
        </p:spPr>
        <p:style>
          <a:lnRef idx="0">
            <a:schemeClr val="accent1"/>
          </a:lnRef>
          <a:fillRef idx="1">
            <a:schemeClr val="accent1"/>
          </a:fillRef>
          <a:effectRef idx="0">
            <a:schemeClr val="accent1"/>
          </a:effectRef>
          <a:fontRef idx="minor">
            <a:schemeClr val="lt1"/>
          </a:fontRef>
        </p:style>
      </p:cxnSp>
      <p:cxnSp>
        <p:nvCxnSpPr>
          <p:cNvPr id="4" name="Connector 4"/>
          <p:cNvCxnSpPr/>
          <p:nvPr/>
        </p:nvCxnSpPr>
        <p:spPr>
          <a:xfrm>
            <a:off x="4309187" y="3726659"/>
            <a:ext cx="665253" cy="0"/>
          </a:xfrm>
          <a:prstGeom prst="line">
            <a:avLst/>
          </a:prstGeom>
          <a:ln w="12700">
            <a:solidFill>
              <a:schemeClr val="accent4"/>
            </a:solidFill>
            <a:prstDash val="dash"/>
            <a:tailEnd type="oval"/>
          </a:ln>
        </p:spPr>
        <p:style>
          <a:lnRef idx="0">
            <a:schemeClr val="accent4"/>
          </a:lnRef>
          <a:fillRef idx="1">
            <a:schemeClr val="accent4"/>
          </a:fillRef>
          <a:effectRef idx="0">
            <a:schemeClr val="accent4"/>
          </a:effectRef>
          <a:fontRef idx="minor">
            <a:schemeClr val="lt1"/>
          </a:fontRef>
        </p:style>
      </p:cxnSp>
      <p:cxnSp>
        <p:nvCxnSpPr>
          <p:cNvPr id="5" name="Connector 5"/>
          <p:cNvCxnSpPr/>
          <p:nvPr/>
        </p:nvCxnSpPr>
        <p:spPr>
          <a:xfrm>
            <a:off x="3728313" y="5030388"/>
            <a:ext cx="1246133" cy="0"/>
          </a:xfrm>
          <a:prstGeom prst="line">
            <a:avLst/>
          </a:prstGeom>
          <a:ln w="12700">
            <a:solidFill>
              <a:schemeClr val="accent1"/>
            </a:solidFill>
            <a:prstDash val="dash"/>
            <a:tailEnd type="oval"/>
          </a:ln>
        </p:spPr>
        <p:style>
          <a:lnRef idx="0">
            <a:schemeClr val="accent1"/>
          </a:lnRef>
          <a:fillRef idx="1">
            <a:schemeClr val="accent1"/>
          </a:fillRef>
          <a:effectRef idx="0">
            <a:schemeClr val="accent1"/>
          </a:effectRef>
          <a:fontRef idx="minor">
            <a:schemeClr val="lt1"/>
          </a:fontRef>
        </p:style>
      </p:cxnSp>
      <p:sp>
        <p:nvSpPr>
          <p:cNvPr id="6" name="AutoShape 6"/>
          <p:cNvSpPr/>
          <p:nvPr/>
        </p:nvSpPr>
        <p:spPr>
          <a:xfrm>
            <a:off x="3098006" y="4715256"/>
            <a:ext cx="630365" cy="63026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3242405" y="4895659"/>
            <a:ext cx="283845" cy="220980"/>
          </a:xfrm>
          <a:custGeom>
            <a:rect l="l" t="t" r="r" b="b"/>
            <a:pathLst>
              <a:path w="141" h="110">
                <a:moveTo>
                  <a:pt x="92" y="95"/>
                </a:moveTo>
                <a:cubicBezTo>
                  <a:pt x="105" y="92"/>
                  <a:pt x="117" y="87"/>
                  <a:pt x="126" y="77"/>
                </a:cubicBezTo>
                <a:cubicBezTo>
                  <a:pt x="137" y="66"/>
                  <a:pt x="141" y="53"/>
                  <a:pt x="136" y="38"/>
                </a:cubicBezTo>
                <a:cubicBezTo>
                  <a:pt x="132" y="25"/>
                  <a:pt x="123" y="17"/>
                  <a:pt x="111" y="10"/>
                </a:cubicBezTo>
                <a:cubicBezTo>
                  <a:pt x="100" y="4"/>
                  <a:pt x="87" y="1"/>
                  <a:pt x="75" y="1"/>
                </a:cubicBezTo>
                <a:cubicBezTo>
                  <a:pt x="54" y="0"/>
                  <a:pt x="35" y="5"/>
                  <a:pt x="20" y="19"/>
                </a:cubicBezTo>
                <a:cubicBezTo>
                  <a:pt x="1" y="35"/>
                  <a:pt x="0" y="59"/>
                  <a:pt x="17" y="77"/>
                </a:cubicBezTo>
                <a:cubicBezTo>
                  <a:pt x="20" y="81"/>
                  <a:pt x="25" y="84"/>
                  <a:pt x="30" y="88"/>
                </a:cubicBezTo>
                <a:cubicBezTo>
                  <a:pt x="30" y="88"/>
                  <a:pt x="30" y="88"/>
                  <a:pt x="29" y="88"/>
                </a:cubicBezTo>
                <a:cubicBezTo>
                  <a:pt x="27" y="94"/>
                  <a:pt x="23" y="99"/>
                  <a:pt x="19" y="103"/>
                </a:cubicBezTo>
                <a:cubicBezTo>
                  <a:pt x="17" y="105"/>
                  <a:pt x="16" y="106"/>
                  <a:pt x="17" y="108"/>
                </a:cubicBezTo>
                <a:cubicBezTo>
                  <a:pt x="18" y="110"/>
                  <a:pt x="20" y="110"/>
                  <a:pt x="22" y="110"/>
                </a:cubicBezTo>
                <a:cubicBezTo>
                  <a:pt x="33" y="108"/>
                  <a:pt x="43" y="104"/>
                  <a:pt x="53" y="98"/>
                </a:cubicBezTo>
                <a:cubicBezTo>
                  <a:pt x="54" y="97"/>
                  <a:pt x="56" y="96"/>
                  <a:pt x="58" y="97"/>
                </a:cubicBezTo>
                <a:cubicBezTo>
                  <a:pt x="69" y="98"/>
                  <a:pt x="81" y="98"/>
                  <a:pt x="92" y="95"/>
                </a:cubicBezTo>
                <a:close/>
                <a:moveTo>
                  <a:pt x="55" y="84"/>
                </a:moveTo>
                <a:cubicBezTo>
                  <a:pt x="53" y="84"/>
                  <a:pt x="51" y="84"/>
                  <a:pt x="50" y="85"/>
                </a:cubicBezTo>
                <a:cubicBezTo>
                  <a:pt x="47" y="87"/>
                  <a:pt x="45" y="88"/>
                  <a:pt x="43" y="90"/>
                </a:cubicBezTo>
                <a:cubicBezTo>
                  <a:pt x="43" y="89"/>
                  <a:pt x="42" y="89"/>
                  <a:pt x="42" y="89"/>
                </a:cubicBezTo>
                <a:cubicBezTo>
                  <a:pt x="43" y="87"/>
                  <a:pt x="44" y="85"/>
                  <a:pt x="45" y="82"/>
                </a:cubicBezTo>
                <a:cubicBezTo>
                  <a:pt x="42" y="80"/>
                  <a:pt x="40" y="79"/>
                  <a:pt x="37" y="77"/>
                </a:cubicBezTo>
                <a:cubicBezTo>
                  <a:pt x="31" y="74"/>
                  <a:pt x="26" y="70"/>
                  <a:pt x="22" y="64"/>
                </a:cubicBezTo>
                <a:cubicBezTo>
                  <a:pt x="14" y="53"/>
                  <a:pt x="16" y="40"/>
                  <a:pt x="25" y="30"/>
                </a:cubicBezTo>
                <a:cubicBezTo>
                  <a:pt x="35" y="20"/>
                  <a:pt x="48" y="15"/>
                  <a:pt x="62" y="14"/>
                </a:cubicBezTo>
                <a:cubicBezTo>
                  <a:pt x="76" y="12"/>
                  <a:pt x="90" y="14"/>
                  <a:pt x="103" y="20"/>
                </a:cubicBezTo>
                <a:cubicBezTo>
                  <a:pt x="112" y="24"/>
                  <a:pt x="119" y="30"/>
                  <a:pt x="123" y="38"/>
                </a:cubicBezTo>
                <a:cubicBezTo>
                  <a:pt x="128" y="47"/>
                  <a:pt x="127" y="56"/>
                  <a:pt x="121" y="64"/>
                </a:cubicBezTo>
                <a:cubicBezTo>
                  <a:pt x="113" y="75"/>
                  <a:pt x="102" y="81"/>
                  <a:pt x="89" y="84"/>
                </a:cubicBezTo>
                <a:cubicBezTo>
                  <a:pt x="78" y="86"/>
                  <a:pt x="66" y="86"/>
                  <a:pt x="55" y="84"/>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3371564" y="4966240"/>
            <a:ext cx="223552" cy="198882"/>
          </a:xfrm>
          <a:custGeom>
            <a:rect l="l" t="t" r="r" b="b"/>
            <a:pathLst>
              <a:path w="110" h="99">
                <a:moveTo>
                  <a:pt x="94" y="90"/>
                </a:moveTo>
                <a:cubicBezTo>
                  <a:pt x="91" y="86"/>
                  <a:pt x="87" y="82"/>
                  <a:pt x="85" y="77"/>
                </a:cubicBezTo>
                <a:cubicBezTo>
                  <a:pt x="100" y="68"/>
                  <a:pt x="111" y="56"/>
                  <a:pt x="110" y="38"/>
                </a:cubicBezTo>
                <a:cubicBezTo>
                  <a:pt x="110" y="20"/>
                  <a:pt x="99" y="9"/>
                  <a:pt x="84" y="0"/>
                </a:cubicBezTo>
                <a:cubicBezTo>
                  <a:pt x="85" y="1"/>
                  <a:pt x="85" y="2"/>
                  <a:pt x="85" y="3"/>
                </a:cubicBezTo>
                <a:cubicBezTo>
                  <a:pt x="86" y="9"/>
                  <a:pt x="87" y="15"/>
                  <a:pt x="86" y="21"/>
                </a:cubicBezTo>
                <a:cubicBezTo>
                  <a:pt x="84" y="35"/>
                  <a:pt x="77" y="46"/>
                  <a:pt x="66" y="55"/>
                </a:cubicBezTo>
                <a:cubicBezTo>
                  <a:pt x="54" y="66"/>
                  <a:pt x="39" y="71"/>
                  <a:pt x="23" y="74"/>
                </a:cubicBezTo>
                <a:cubicBezTo>
                  <a:pt x="16" y="75"/>
                  <a:pt x="8" y="75"/>
                  <a:pt x="0" y="75"/>
                </a:cubicBezTo>
                <a:cubicBezTo>
                  <a:pt x="3" y="77"/>
                  <a:pt x="7" y="79"/>
                  <a:pt x="10" y="81"/>
                </a:cubicBezTo>
                <a:cubicBezTo>
                  <a:pt x="26" y="87"/>
                  <a:pt x="42" y="88"/>
                  <a:pt x="58" y="86"/>
                </a:cubicBezTo>
                <a:cubicBezTo>
                  <a:pt x="60" y="86"/>
                  <a:pt x="61" y="86"/>
                  <a:pt x="62" y="87"/>
                </a:cubicBezTo>
                <a:cubicBezTo>
                  <a:pt x="72" y="93"/>
                  <a:pt x="82" y="97"/>
                  <a:pt x="94" y="99"/>
                </a:cubicBezTo>
                <a:cubicBezTo>
                  <a:pt x="95" y="99"/>
                  <a:pt x="97" y="98"/>
                  <a:pt x="98" y="97"/>
                </a:cubicBezTo>
                <a:cubicBezTo>
                  <a:pt x="98" y="97"/>
                  <a:pt x="98" y="95"/>
                  <a:pt x="97" y="93"/>
                </a:cubicBezTo>
                <a:cubicBezTo>
                  <a:pt x="97" y="92"/>
                  <a:pt x="95" y="91"/>
                  <a:pt x="94" y="9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3098006" y="2107787"/>
            <a:ext cx="630365" cy="63026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3310033" y="2255329"/>
            <a:ext cx="234601" cy="304229"/>
          </a:xfrm>
          <a:custGeom>
            <a:rect l="l" t="t" r="r" b="b"/>
            <a:pathLst>
              <a:path w="438150" h="568325">
                <a:moveTo>
                  <a:pt x="344255" y="320246"/>
                </a:moveTo>
                <a:cubicBezTo>
                  <a:pt x="393080" y="312737"/>
                  <a:pt x="434394" y="346528"/>
                  <a:pt x="438150" y="399092"/>
                </a:cubicBezTo>
                <a:cubicBezTo>
                  <a:pt x="438150" y="399092"/>
                  <a:pt x="438150" y="402847"/>
                  <a:pt x="438150" y="406601"/>
                </a:cubicBezTo>
                <a:cubicBezTo>
                  <a:pt x="438150" y="451656"/>
                  <a:pt x="438150" y="496711"/>
                  <a:pt x="438150" y="545520"/>
                </a:cubicBezTo>
                <a:cubicBezTo>
                  <a:pt x="438150" y="545520"/>
                  <a:pt x="438150" y="545520"/>
                  <a:pt x="438150" y="549275"/>
                </a:cubicBezTo>
                <a:cubicBezTo>
                  <a:pt x="438150" y="549275"/>
                  <a:pt x="438150" y="549275"/>
                  <a:pt x="284162" y="549275"/>
                </a:cubicBezTo>
                <a:cubicBezTo>
                  <a:pt x="284162" y="549275"/>
                  <a:pt x="284162" y="545520"/>
                  <a:pt x="284162" y="545520"/>
                </a:cubicBezTo>
                <a:cubicBezTo>
                  <a:pt x="284162" y="496711"/>
                  <a:pt x="284162" y="451656"/>
                  <a:pt x="284162" y="402847"/>
                </a:cubicBezTo>
                <a:cubicBezTo>
                  <a:pt x="284162" y="361546"/>
                  <a:pt x="310453" y="327755"/>
                  <a:pt x="344255" y="320246"/>
                </a:cubicBezTo>
                <a:close/>
                <a:moveTo>
                  <a:pt x="352879" y="200025"/>
                </a:moveTo>
                <a:cubicBezTo>
                  <a:pt x="352879" y="200025"/>
                  <a:pt x="352879" y="200025"/>
                  <a:pt x="356621" y="200025"/>
                </a:cubicBezTo>
                <a:cubicBezTo>
                  <a:pt x="356621" y="200025"/>
                  <a:pt x="356621" y="200025"/>
                  <a:pt x="367847" y="200025"/>
                </a:cubicBezTo>
                <a:cubicBezTo>
                  <a:pt x="371589" y="200025"/>
                  <a:pt x="375330" y="203767"/>
                  <a:pt x="379072" y="203767"/>
                </a:cubicBezTo>
                <a:cubicBezTo>
                  <a:pt x="401524" y="211251"/>
                  <a:pt x="412750" y="237445"/>
                  <a:pt x="409008" y="263638"/>
                </a:cubicBezTo>
                <a:cubicBezTo>
                  <a:pt x="405266" y="286090"/>
                  <a:pt x="386556" y="304800"/>
                  <a:pt x="360363" y="304800"/>
                </a:cubicBezTo>
                <a:cubicBezTo>
                  <a:pt x="337911" y="304800"/>
                  <a:pt x="319201" y="286090"/>
                  <a:pt x="311717" y="263638"/>
                </a:cubicBezTo>
                <a:cubicBezTo>
                  <a:pt x="307975" y="233703"/>
                  <a:pt x="326685" y="207509"/>
                  <a:pt x="352879" y="200025"/>
                </a:cubicBezTo>
                <a:close/>
                <a:moveTo>
                  <a:pt x="100853" y="196018"/>
                </a:moveTo>
                <a:cubicBezTo>
                  <a:pt x="175559" y="180975"/>
                  <a:pt x="246529" y="241146"/>
                  <a:pt x="254000" y="320120"/>
                </a:cubicBezTo>
                <a:cubicBezTo>
                  <a:pt x="254000" y="323881"/>
                  <a:pt x="254000" y="327642"/>
                  <a:pt x="254000" y="331402"/>
                </a:cubicBezTo>
                <a:cubicBezTo>
                  <a:pt x="254000" y="406616"/>
                  <a:pt x="254000" y="481829"/>
                  <a:pt x="254000" y="557043"/>
                </a:cubicBezTo>
                <a:cubicBezTo>
                  <a:pt x="254000" y="557043"/>
                  <a:pt x="254000" y="557043"/>
                  <a:pt x="254000" y="568325"/>
                </a:cubicBezTo>
                <a:cubicBezTo>
                  <a:pt x="254000" y="568325"/>
                  <a:pt x="254000" y="568325"/>
                  <a:pt x="0" y="568325"/>
                </a:cubicBezTo>
                <a:cubicBezTo>
                  <a:pt x="0" y="564564"/>
                  <a:pt x="0" y="564564"/>
                  <a:pt x="0" y="560804"/>
                </a:cubicBezTo>
                <a:cubicBezTo>
                  <a:pt x="0" y="485590"/>
                  <a:pt x="0" y="406616"/>
                  <a:pt x="0" y="327642"/>
                </a:cubicBezTo>
                <a:cubicBezTo>
                  <a:pt x="0" y="263710"/>
                  <a:pt x="44823" y="211060"/>
                  <a:pt x="100853" y="196018"/>
                </a:cubicBezTo>
                <a:close/>
                <a:moveTo>
                  <a:pt x="112091" y="0"/>
                </a:moveTo>
                <a:cubicBezTo>
                  <a:pt x="115818" y="0"/>
                  <a:pt x="115818" y="0"/>
                  <a:pt x="115818" y="0"/>
                </a:cubicBezTo>
                <a:cubicBezTo>
                  <a:pt x="115818" y="0"/>
                  <a:pt x="115818" y="0"/>
                  <a:pt x="138181" y="0"/>
                </a:cubicBezTo>
                <a:cubicBezTo>
                  <a:pt x="141909" y="0"/>
                  <a:pt x="149363" y="3762"/>
                  <a:pt x="153090" y="3762"/>
                </a:cubicBezTo>
                <a:cubicBezTo>
                  <a:pt x="190362" y="18808"/>
                  <a:pt x="212725" y="60187"/>
                  <a:pt x="205271" y="101566"/>
                </a:cubicBezTo>
                <a:cubicBezTo>
                  <a:pt x="197816" y="139183"/>
                  <a:pt x="164272" y="169276"/>
                  <a:pt x="127000" y="169276"/>
                </a:cubicBezTo>
                <a:cubicBezTo>
                  <a:pt x="89728" y="173038"/>
                  <a:pt x="56184" y="142944"/>
                  <a:pt x="48729" y="101566"/>
                </a:cubicBezTo>
                <a:cubicBezTo>
                  <a:pt x="41275" y="52664"/>
                  <a:pt x="71092" y="7523"/>
                  <a:pt x="112091"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678841" y="3411474"/>
            <a:ext cx="630365" cy="630269"/>
          </a:xfrm>
          <a:prstGeom prst="ellipse">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3842099" y="3598926"/>
            <a:ext cx="284702" cy="284702"/>
          </a:xfrm>
          <a:custGeom>
            <a:rect l="l" t="t" r="r" b="b"/>
            <a:pathLst>
              <a:path w="184" h="184">
                <a:moveTo>
                  <a:pt x="92" y="184"/>
                </a:moveTo>
                <a:cubicBezTo>
                  <a:pt x="143" y="184"/>
                  <a:pt x="184" y="143"/>
                  <a:pt x="184" y="92"/>
                </a:cubicBezTo>
                <a:cubicBezTo>
                  <a:pt x="184" y="76"/>
                  <a:pt x="180" y="62"/>
                  <a:pt x="173" y="49"/>
                </a:cubicBezTo>
                <a:cubicBezTo>
                  <a:pt x="172" y="49"/>
                  <a:pt x="172" y="49"/>
                  <a:pt x="171" y="49"/>
                </a:cubicBezTo>
                <a:cubicBezTo>
                  <a:pt x="170" y="49"/>
                  <a:pt x="170" y="49"/>
                  <a:pt x="170" y="49"/>
                </a:cubicBezTo>
                <a:cubicBezTo>
                  <a:pt x="158" y="48"/>
                  <a:pt x="158" y="48"/>
                  <a:pt x="158" y="48"/>
                </a:cubicBezTo>
                <a:cubicBezTo>
                  <a:pt x="149" y="56"/>
                  <a:pt x="149" y="56"/>
                  <a:pt x="149" y="56"/>
                </a:cubicBezTo>
                <a:cubicBezTo>
                  <a:pt x="156" y="67"/>
                  <a:pt x="160" y="79"/>
                  <a:pt x="160" y="92"/>
                </a:cubicBezTo>
                <a:cubicBezTo>
                  <a:pt x="160" y="129"/>
                  <a:pt x="129" y="160"/>
                  <a:pt x="92" y="160"/>
                </a:cubicBezTo>
                <a:cubicBezTo>
                  <a:pt x="55" y="160"/>
                  <a:pt x="24" y="129"/>
                  <a:pt x="24" y="92"/>
                </a:cubicBezTo>
                <a:cubicBezTo>
                  <a:pt x="24" y="55"/>
                  <a:pt x="55" y="24"/>
                  <a:pt x="92" y="24"/>
                </a:cubicBezTo>
                <a:cubicBezTo>
                  <a:pt x="105" y="24"/>
                  <a:pt x="117" y="28"/>
                  <a:pt x="128" y="35"/>
                </a:cubicBezTo>
                <a:cubicBezTo>
                  <a:pt x="135" y="27"/>
                  <a:pt x="135" y="27"/>
                  <a:pt x="135" y="27"/>
                </a:cubicBezTo>
                <a:cubicBezTo>
                  <a:pt x="134" y="14"/>
                  <a:pt x="134" y="14"/>
                  <a:pt x="134" y="14"/>
                </a:cubicBezTo>
                <a:cubicBezTo>
                  <a:pt x="134" y="12"/>
                  <a:pt x="134" y="11"/>
                  <a:pt x="134" y="10"/>
                </a:cubicBezTo>
                <a:cubicBezTo>
                  <a:pt x="122" y="4"/>
                  <a:pt x="107" y="0"/>
                  <a:pt x="92" y="0"/>
                </a:cubicBezTo>
                <a:cubicBezTo>
                  <a:pt x="41" y="0"/>
                  <a:pt x="0" y="41"/>
                  <a:pt x="0" y="92"/>
                </a:cubicBezTo>
                <a:cubicBezTo>
                  <a:pt x="0" y="143"/>
                  <a:pt x="41" y="184"/>
                  <a:pt x="92" y="184"/>
                </a:cubicBezTo>
                <a:close/>
                <a:moveTo>
                  <a:pt x="92" y="184"/>
                </a:moveTo>
                <a:cubicBezTo>
                  <a:pt x="92" y="184"/>
                  <a:pt x="92" y="184"/>
                  <a:pt x="92" y="18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3914965" y="3671697"/>
            <a:ext cx="139065" cy="139065"/>
          </a:xfrm>
          <a:custGeom>
            <a:rect l="l" t="t" r="r" b="b"/>
            <a:pathLst>
              <a:path w="90" h="90">
                <a:moveTo>
                  <a:pt x="45" y="21"/>
                </a:moveTo>
                <a:cubicBezTo>
                  <a:pt x="46" y="21"/>
                  <a:pt x="46" y="21"/>
                  <a:pt x="47" y="21"/>
                </a:cubicBezTo>
                <a:cubicBezTo>
                  <a:pt x="64" y="4"/>
                  <a:pt x="64" y="4"/>
                  <a:pt x="64" y="4"/>
                </a:cubicBezTo>
                <a:cubicBezTo>
                  <a:pt x="64" y="4"/>
                  <a:pt x="64" y="4"/>
                  <a:pt x="64" y="4"/>
                </a:cubicBezTo>
                <a:cubicBezTo>
                  <a:pt x="58" y="1"/>
                  <a:pt x="52" y="0"/>
                  <a:pt x="45" y="0"/>
                </a:cubicBezTo>
                <a:cubicBezTo>
                  <a:pt x="20" y="0"/>
                  <a:pt x="0" y="20"/>
                  <a:pt x="0" y="45"/>
                </a:cubicBezTo>
                <a:cubicBezTo>
                  <a:pt x="0" y="70"/>
                  <a:pt x="20" y="90"/>
                  <a:pt x="45" y="90"/>
                </a:cubicBezTo>
                <a:cubicBezTo>
                  <a:pt x="70" y="90"/>
                  <a:pt x="90" y="70"/>
                  <a:pt x="90" y="45"/>
                </a:cubicBezTo>
                <a:cubicBezTo>
                  <a:pt x="90" y="38"/>
                  <a:pt x="89" y="32"/>
                  <a:pt x="86" y="26"/>
                </a:cubicBezTo>
                <a:cubicBezTo>
                  <a:pt x="86" y="26"/>
                  <a:pt x="86" y="26"/>
                  <a:pt x="86" y="26"/>
                </a:cubicBezTo>
                <a:cubicBezTo>
                  <a:pt x="69" y="43"/>
                  <a:pt x="69" y="43"/>
                  <a:pt x="69" y="43"/>
                </a:cubicBezTo>
                <a:cubicBezTo>
                  <a:pt x="69" y="44"/>
                  <a:pt x="69" y="44"/>
                  <a:pt x="69" y="45"/>
                </a:cubicBezTo>
                <a:cubicBezTo>
                  <a:pt x="69" y="58"/>
                  <a:pt x="58" y="69"/>
                  <a:pt x="45" y="69"/>
                </a:cubicBezTo>
                <a:cubicBezTo>
                  <a:pt x="32" y="69"/>
                  <a:pt x="21" y="58"/>
                  <a:pt x="21" y="45"/>
                </a:cubicBezTo>
                <a:cubicBezTo>
                  <a:pt x="21" y="32"/>
                  <a:pt x="32" y="21"/>
                  <a:pt x="45" y="21"/>
                </a:cubicBezTo>
                <a:close/>
                <a:moveTo>
                  <a:pt x="45" y="21"/>
                </a:moveTo>
                <a:cubicBezTo>
                  <a:pt x="45" y="21"/>
                  <a:pt x="45" y="21"/>
                  <a:pt x="45" y="21"/>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3998309" y="3569779"/>
            <a:ext cx="157544" cy="157544"/>
          </a:xfrm>
          <a:custGeom>
            <a:rect l="l" t="t" r="r" b="b"/>
            <a:pathLst>
              <a:path w="102" h="102">
                <a:moveTo>
                  <a:pt x="86" y="28"/>
                </a:moveTo>
                <a:cubicBezTo>
                  <a:pt x="91" y="23"/>
                  <a:pt x="91" y="23"/>
                  <a:pt x="91" y="23"/>
                </a:cubicBezTo>
                <a:cubicBezTo>
                  <a:pt x="93" y="20"/>
                  <a:pt x="93" y="17"/>
                  <a:pt x="91" y="14"/>
                </a:cubicBezTo>
                <a:cubicBezTo>
                  <a:pt x="87" y="11"/>
                  <a:pt x="87" y="11"/>
                  <a:pt x="87" y="11"/>
                </a:cubicBezTo>
                <a:cubicBezTo>
                  <a:pt x="86" y="10"/>
                  <a:pt x="85" y="9"/>
                  <a:pt x="83" y="9"/>
                </a:cubicBezTo>
                <a:cubicBezTo>
                  <a:pt x="82" y="9"/>
                  <a:pt x="80" y="10"/>
                  <a:pt x="79" y="11"/>
                </a:cubicBezTo>
                <a:cubicBezTo>
                  <a:pt x="74" y="17"/>
                  <a:pt x="74" y="17"/>
                  <a:pt x="74" y="17"/>
                </a:cubicBezTo>
                <a:cubicBezTo>
                  <a:pt x="72" y="2"/>
                  <a:pt x="72" y="2"/>
                  <a:pt x="72" y="2"/>
                </a:cubicBezTo>
                <a:cubicBezTo>
                  <a:pt x="72" y="0"/>
                  <a:pt x="71" y="0"/>
                  <a:pt x="70" y="0"/>
                </a:cubicBezTo>
                <a:cubicBezTo>
                  <a:pt x="70" y="0"/>
                  <a:pt x="69" y="0"/>
                  <a:pt x="69" y="0"/>
                </a:cubicBezTo>
                <a:cubicBezTo>
                  <a:pt x="47" y="23"/>
                  <a:pt x="47" y="23"/>
                  <a:pt x="47" y="23"/>
                </a:cubicBezTo>
                <a:cubicBezTo>
                  <a:pt x="45" y="25"/>
                  <a:pt x="44" y="28"/>
                  <a:pt x="44" y="30"/>
                </a:cubicBezTo>
                <a:cubicBezTo>
                  <a:pt x="44" y="31"/>
                  <a:pt x="44" y="31"/>
                  <a:pt x="44" y="31"/>
                </a:cubicBezTo>
                <a:cubicBezTo>
                  <a:pt x="45" y="45"/>
                  <a:pt x="45" y="45"/>
                  <a:pt x="45" y="45"/>
                </a:cubicBezTo>
                <a:cubicBezTo>
                  <a:pt x="37" y="53"/>
                  <a:pt x="37" y="53"/>
                  <a:pt x="37" y="53"/>
                </a:cubicBezTo>
                <a:cubicBezTo>
                  <a:pt x="22" y="68"/>
                  <a:pt x="22" y="68"/>
                  <a:pt x="22" y="68"/>
                </a:cubicBezTo>
                <a:cubicBezTo>
                  <a:pt x="22" y="68"/>
                  <a:pt x="22" y="68"/>
                  <a:pt x="22" y="68"/>
                </a:cubicBezTo>
                <a:cubicBezTo>
                  <a:pt x="8" y="82"/>
                  <a:pt x="8" y="82"/>
                  <a:pt x="8" y="82"/>
                </a:cubicBezTo>
                <a:cubicBezTo>
                  <a:pt x="2" y="89"/>
                  <a:pt x="2" y="89"/>
                  <a:pt x="2" y="89"/>
                </a:cubicBezTo>
                <a:cubicBezTo>
                  <a:pt x="1" y="90"/>
                  <a:pt x="0" y="91"/>
                  <a:pt x="0" y="92"/>
                </a:cubicBezTo>
                <a:cubicBezTo>
                  <a:pt x="0" y="97"/>
                  <a:pt x="0" y="97"/>
                  <a:pt x="0" y="97"/>
                </a:cubicBezTo>
                <a:cubicBezTo>
                  <a:pt x="0" y="100"/>
                  <a:pt x="2" y="102"/>
                  <a:pt x="5" y="102"/>
                </a:cubicBezTo>
                <a:cubicBezTo>
                  <a:pt x="5" y="102"/>
                  <a:pt x="5" y="102"/>
                  <a:pt x="5" y="102"/>
                </a:cubicBezTo>
                <a:cubicBezTo>
                  <a:pt x="10" y="102"/>
                  <a:pt x="10" y="102"/>
                  <a:pt x="10" y="102"/>
                </a:cubicBezTo>
                <a:cubicBezTo>
                  <a:pt x="11" y="102"/>
                  <a:pt x="12" y="101"/>
                  <a:pt x="13" y="100"/>
                </a:cubicBezTo>
                <a:cubicBezTo>
                  <a:pt x="57" y="56"/>
                  <a:pt x="57" y="56"/>
                  <a:pt x="57" y="56"/>
                </a:cubicBezTo>
                <a:cubicBezTo>
                  <a:pt x="70" y="57"/>
                  <a:pt x="70" y="57"/>
                  <a:pt x="70" y="57"/>
                </a:cubicBezTo>
                <a:cubicBezTo>
                  <a:pt x="71" y="57"/>
                  <a:pt x="71" y="57"/>
                  <a:pt x="71" y="57"/>
                </a:cubicBezTo>
                <a:cubicBezTo>
                  <a:pt x="71" y="57"/>
                  <a:pt x="71" y="57"/>
                  <a:pt x="71" y="57"/>
                </a:cubicBezTo>
                <a:cubicBezTo>
                  <a:pt x="74" y="57"/>
                  <a:pt x="77" y="56"/>
                  <a:pt x="78" y="54"/>
                </a:cubicBezTo>
                <a:cubicBezTo>
                  <a:pt x="101" y="32"/>
                  <a:pt x="101" y="32"/>
                  <a:pt x="101" y="32"/>
                </a:cubicBezTo>
                <a:cubicBezTo>
                  <a:pt x="102" y="31"/>
                  <a:pt x="101" y="29"/>
                  <a:pt x="100" y="29"/>
                </a:cubicBezTo>
                <a:lnTo>
                  <a:pt x="86" y="28"/>
                </a:lnTo>
                <a:close/>
                <a:moveTo>
                  <a:pt x="86" y="28"/>
                </a:moveTo>
                <a:cubicBezTo>
                  <a:pt x="86" y="28"/>
                  <a:pt x="86" y="28"/>
                  <a:pt x="86" y="28"/>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rot="16200000" flipH="1">
            <a:off x="7464743" y="-536734"/>
            <a:ext cx="1203293" cy="5919311"/>
          </a:xfrm>
          <a:custGeom>
            <a:rect l="l" t="t" r="r" b="b"/>
            <a:pathLst>
              <a:path w="1632490" h="8030341">
                <a:moveTo>
                  <a:pt x="1632490" y="7785467"/>
                </a:moveTo>
                <a:lnTo>
                  <a:pt x="1632490" y="244875"/>
                </a:lnTo>
                <a:lnTo>
                  <a:pt x="816246" y="0"/>
                </a:lnTo>
                <a:lnTo>
                  <a:pt x="1" y="244875"/>
                </a:lnTo>
                <a:lnTo>
                  <a:pt x="1" y="6297784"/>
                </a:lnTo>
                <a:lnTo>
                  <a:pt x="0" y="6297785"/>
                </a:lnTo>
                <a:lnTo>
                  <a:pt x="1" y="6297785"/>
                </a:lnTo>
                <a:lnTo>
                  <a:pt x="1" y="6297785"/>
                </a:lnTo>
                <a:lnTo>
                  <a:pt x="0" y="6297785"/>
                </a:lnTo>
                <a:lnTo>
                  <a:pt x="0" y="7785468"/>
                </a:lnTo>
                <a:lnTo>
                  <a:pt x="816246" y="8030341"/>
                </a:lnTo>
                <a:lnTo>
                  <a:pt x="1632490" y="7785468"/>
                </a:lnTo>
                <a:lnTo>
                  <a:pt x="1632490" y="7785467"/>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rot="16200000" flipH="1">
            <a:off x="4751927" y="2176082"/>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rot="5400000">
            <a:off x="10177558" y="2176082"/>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5650706" y="2152763"/>
            <a:ext cx="542925" cy="542925"/>
          </a:xfrm>
          <a:prstGeom prst="rect">
            <a:avLst/>
          </a:prstGeom>
        </p:spPr>
        <p:txBody>
          <a:bodyPr vert="horz" wrap="none" lIns="0" tIns="0" rIns="0" bIns="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75">
                <a:solidFill>
                  <a:schemeClr val="accent1"/>
                </a:solidFill>
                <a:latin typeface="Microsoft Yahei"/>
                <a:ea typeface="Microsoft Yahei"/>
                <a:cs typeface="Microsoft Yahei"/>
              </a:rPr>
              <a:t>01</a:t>
            </a:r>
          </a:p>
        </p:txBody>
      </p:sp>
      <p:sp>
        <p:nvSpPr>
          <p:cNvPr id="19" name="Freeform 19"/>
          <p:cNvSpPr/>
          <p:nvPr/>
        </p:nvSpPr>
        <p:spPr>
          <a:xfrm rot="16200000" flipH="1">
            <a:off x="7464743" y="766953"/>
            <a:ext cx="1203293" cy="5919311"/>
          </a:xfrm>
          <a:custGeom>
            <a:rect l="l" t="t" r="r" b="b"/>
            <a:pathLst>
              <a:path w="1632490" h="8030341">
                <a:moveTo>
                  <a:pt x="1632490" y="7785467"/>
                </a:moveTo>
                <a:lnTo>
                  <a:pt x="1632490" y="244875"/>
                </a:lnTo>
                <a:lnTo>
                  <a:pt x="816246" y="0"/>
                </a:lnTo>
                <a:lnTo>
                  <a:pt x="1" y="244875"/>
                </a:lnTo>
                <a:lnTo>
                  <a:pt x="1" y="6297784"/>
                </a:lnTo>
                <a:lnTo>
                  <a:pt x="0" y="6297785"/>
                </a:lnTo>
                <a:lnTo>
                  <a:pt x="1" y="6297785"/>
                </a:lnTo>
                <a:lnTo>
                  <a:pt x="1" y="6297785"/>
                </a:lnTo>
                <a:lnTo>
                  <a:pt x="0" y="6297785"/>
                </a:lnTo>
                <a:lnTo>
                  <a:pt x="0" y="7785468"/>
                </a:lnTo>
                <a:lnTo>
                  <a:pt x="816246" y="8030341"/>
                </a:lnTo>
                <a:lnTo>
                  <a:pt x="1632490" y="7785468"/>
                </a:lnTo>
                <a:lnTo>
                  <a:pt x="1632490" y="7785467"/>
                </a:lnTo>
                <a:close/>
              </a:path>
            </a:pathLst>
          </a:custGeom>
          <a:solidFill>
            <a:schemeClr val="accent4">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rot="16200000" flipH="1">
            <a:off x="4751927" y="3479768"/>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rot="5400000">
            <a:off x="10177558" y="3479768"/>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TextBox 22"/>
          <p:cNvSpPr txBox="1"/>
          <p:nvPr/>
        </p:nvSpPr>
        <p:spPr>
          <a:xfrm>
            <a:off x="5650706" y="3472386"/>
            <a:ext cx="542925" cy="542925"/>
          </a:xfrm>
          <a:prstGeom prst="rect">
            <a:avLst/>
          </a:prstGeom>
        </p:spPr>
        <p:txBody>
          <a:bodyPr vert="horz" wrap="none" lIns="0" tIns="0" rIns="0" bIns="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75">
                <a:solidFill>
                  <a:schemeClr val="accent1"/>
                </a:solidFill>
                <a:latin typeface="Microsoft Yahei"/>
                <a:ea typeface="Microsoft Yahei"/>
                <a:cs typeface="Microsoft Yahei"/>
              </a:rPr>
              <a:t>02</a:t>
            </a:r>
          </a:p>
        </p:txBody>
      </p:sp>
      <p:sp>
        <p:nvSpPr>
          <p:cNvPr id="23" name="Freeform 23"/>
          <p:cNvSpPr/>
          <p:nvPr/>
        </p:nvSpPr>
        <p:spPr>
          <a:xfrm rot="16200000" flipH="1">
            <a:off x="7464743" y="2070735"/>
            <a:ext cx="1203293" cy="5919311"/>
          </a:xfrm>
          <a:custGeom>
            <a:rect l="l" t="t" r="r" b="b"/>
            <a:pathLst>
              <a:path w="1632490" h="8030341">
                <a:moveTo>
                  <a:pt x="1632490" y="7785467"/>
                </a:moveTo>
                <a:lnTo>
                  <a:pt x="1632490" y="244875"/>
                </a:lnTo>
                <a:lnTo>
                  <a:pt x="816246" y="0"/>
                </a:lnTo>
                <a:lnTo>
                  <a:pt x="1" y="244875"/>
                </a:lnTo>
                <a:lnTo>
                  <a:pt x="1" y="6297784"/>
                </a:lnTo>
                <a:lnTo>
                  <a:pt x="0" y="6297785"/>
                </a:lnTo>
                <a:lnTo>
                  <a:pt x="1" y="6297785"/>
                </a:lnTo>
                <a:lnTo>
                  <a:pt x="1" y="6297785"/>
                </a:lnTo>
                <a:lnTo>
                  <a:pt x="0" y="6297785"/>
                </a:lnTo>
                <a:lnTo>
                  <a:pt x="0" y="7785468"/>
                </a:lnTo>
                <a:lnTo>
                  <a:pt x="816246" y="8030341"/>
                </a:lnTo>
                <a:lnTo>
                  <a:pt x="1632490" y="7785468"/>
                </a:lnTo>
                <a:lnTo>
                  <a:pt x="1632490" y="7785467"/>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rot="16200000" flipH="1">
            <a:off x="4751927" y="4783550"/>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rot="5400000">
            <a:off x="10177558" y="4783550"/>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5650706" y="4802600"/>
            <a:ext cx="542925" cy="542925"/>
          </a:xfrm>
          <a:prstGeom prst="rect">
            <a:avLst/>
          </a:prstGeom>
        </p:spPr>
        <p:txBody>
          <a:bodyPr vert="horz" wrap="none" lIns="0" tIns="0" rIns="0" bIns="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75">
                <a:solidFill>
                  <a:schemeClr val="accent1"/>
                </a:solidFill>
                <a:latin typeface="Microsoft Yahei"/>
                <a:ea typeface="Microsoft Yahei"/>
                <a:cs typeface="Microsoft Yahei"/>
              </a:rPr>
              <a:t>03</a:t>
            </a:r>
          </a:p>
        </p:txBody>
      </p:sp>
      <p:sp>
        <p:nvSpPr>
          <p:cNvPr id="27" name="Freeform 27"/>
          <p:cNvSpPr/>
          <p:nvPr/>
        </p:nvSpPr>
        <p:spPr>
          <a:xfrm>
            <a:off x="1877711" y="3429001"/>
            <a:ext cx="725805" cy="725805"/>
          </a:xfrm>
          <a:custGeom>
            <a:rect l="l" t="t" r="r" b="b"/>
            <a:pathLst>
              <a:path w="442" h="445">
                <a:moveTo>
                  <a:pt x="70" y="400"/>
                </a:moveTo>
                <a:lnTo>
                  <a:pt x="70" y="400"/>
                </a:lnTo>
                <a:cubicBezTo>
                  <a:pt x="70" y="426"/>
                  <a:pt x="98" y="444"/>
                  <a:pt x="124" y="444"/>
                </a:cubicBezTo>
                <a:cubicBezTo>
                  <a:pt x="151" y="444"/>
                  <a:pt x="168" y="426"/>
                  <a:pt x="168" y="400"/>
                </a:cubicBezTo>
                <a:cubicBezTo>
                  <a:pt x="168" y="373"/>
                  <a:pt x="151" y="346"/>
                  <a:pt x="124" y="346"/>
                </a:cubicBezTo>
                <a:cubicBezTo>
                  <a:pt x="98" y="346"/>
                  <a:pt x="70" y="373"/>
                  <a:pt x="70" y="400"/>
                </a:cubicBezTo>
                <a:close/>
                <a:moveTo>
                  <a:pt x="319" y="400"/>
                </a:moveTo>
                <a:lnTo>
                  <a:pt x="319" y="400"/>
                </a:lnTo>
                <a:cubicBezTo>
                  <a:pt x="319" y="426"/>
                  <a:pt x="345" y="444"/>
                  <a:pt x="372" y="444"/>
                </a:cubicBezTo>
                <a:cubicBezTo>
                  <a:pt x="399" y="444"/>
                  <a:pt x="417" y="426"/>
                  <a:pt x="417" y="400"/>
                </a:cubicBezTo>
                <a:cubicBezTo>
                  <a:pt x="417" y="373"/>
                  <a:pt x="399" y="346"/>
                  <a:pt x="372" y="346"/>
                </a:cubicBezTo>
                <a:cubicBezTo>
                  <a:pt x="345" y="346"/>
                  <a:pt x="319" y="373"/>
                  <a:pt x="319" y="400"/>
                </a:cubicBezTo>
                <a:close/>
                <a:moveTo>
                  <a:pt x="159" y="284"/>
                </a:moveTo>
                <a:lnTo>
                  <a:pt x="159" y="284"/>
                </a:lnTo>
                <a:cubicBezTo>
                  <a:pt x="434" y="204"/>
                  <a:pt x="434" y="204"/>
                  <a:pt x="434" y="204"/>
                </a:cubicBezTo>
                <a:cubicBezTo>
                  <a:pt x="443" y="204"/>
                  <a:pt x="443" y="195"/>
                  <a:pt x="443" y="187"/>
                </a:cubicBezTo>
                <a:cubicBezTo>
                  <a:pt x="443" y="54"/>
                  <a:pt x="443" y="54"/>
                  <a:pt x="443" y="54"/>
                </a:cubicBezTo>
                <a:cubicBezTo>
                  <a:pt x="98" y="54"/>
                  <a:pt x="98" y="54"/>
                  <a:pt x="98" y="54"/>
                </a:cubicBezTo>
                <a:cubicBezTo>
                  <a:pt x="98" y="10"/>
                  <a:pt x="98" y="10"/>
                  <a:pt x="98" y="10"/>
                </a:cubicBezTo>
                <a:lnTo>
                  <a:pt x="89" y="0"/>
                </a:lnTo>
                <a:cubicBezTo>
                  <a:pt x="9" y="0"/>
                  <a:pt x="9" y="0"/>
                  <a:pt x="9" y="0"/>
                </a:cubicBezTo>
                <a:cubicBezTo>
                  <a:pt x="0" y="0"/>
                  <a:pt x="0" y="10"/>
                  <a:pt x="0" y="10"/>
                </a:cubicBezTo>
                <a:cubicBezTo>
                  <a:pt x="0" y="54"/>
                  <a:pt x="0" y="54"/>
                  <a:pt x="0" y="54"/>
                </a:cubicBezTo>
                <a:cubicBezTo>
                  <a:pt x="45" y="54"/>
                  <a:pt x="45" y="54"/>
                  <a:pt x="45" y="54"/>
                </a:cubicBezTo>
                <a:cubicBezTo>
                  <a:pt x="98" y="275"/>
                  <a:pt x="98" y="275"/>
                  <a:pt x="98" y="275"/>
                </a:cubicBezTo>
                <a:cubicBezTo>
                  <a:pt x="98" y="302"/>
                  <a:pt x="98" y="302"/>
                  <a:pt x="98" y="302"/>
                </a:cubicBezTo>
                <a:cubicBezTo>
                  <a:pt x="98" y="338"/>
                  <a:pt x="98" y="338"/>
                  <a:pt x="98" y="338"/>
                </a:cubicBezTo>
                <a:cubicBezTo>
                  <a:pt x="98" y="346"/>
                  <a:pt x="106" y="346"/>
                  <a:pt x="106" y="346"/>
                </a:cubicBezTo>
                <a:cubicBezTo>
                  <a:pt x="124" y="346"/>
                  <a:pt x="124" y="346"/>
                  <a:pt x="124" y="346"/>
                </a:cubicBezTo>
                <a:cubicBezTo>
                  <a:pt x="372" y="346"/>
                  <a:pt x="372" y="346"/>
                  <a:pt x="372" y="346"/>
                </a:cubicBezTo>
                <a:cubicBezTo>
                  <a:pt x="434" y="346"/>
                  <a:pt x="434" y="346"/>
                  <a:pt x="434" y="346"/>
                </a:cubicBezTo>
                <a:cubicBezTo>
                  <a:pt x="443" y="346"/>
                  <a:pt x="443" y="346"/>
                  <a:pt x="443" y="338"/>
                </a:cubicBezTo>
                <a:cubicBezTo>
                  <a:pt x="443" y="302"/>
                  <a:pt x="443" y="302"/>
                  <a:pt x="443" y="302"/>
                </a:cubicBezTo>
                <a:cubicBezTo>
                  <a:pt x="168" y="302"/>
                  <a:pt x="168" y="302"/>
                  <a:pt x="168" y="302"/>
                </a:cubicBezTo>
                <a:cubicBezTo>
                  <a:pt x="133" y="302"/>
                  <a:pt x="133" y="284"/>
                  <a:pt x="159" y="284"/>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342361" y="1913983"/>
            <a:ext cx="4203080" cy="1017878"/>
          </a:xfrm>
          <a:prstGeom prst="rect">
            <a:avLst/>
          </a:prstGeom>
          <a:noFill/>
        </p:spPr>
        <p:txBody>
          <a:bodyPr wrap="square" lIns="68770" tIns="68770" rIns="34385" bIns="6877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500">
                <a:solidFill>
                  <a:srgbClr val="000404"/>
                </a:solidFill>
                <a:latin typeface="Microsoft Yahei"/>
                <a:ea typeface="Microsoft Yahei"/>
                <a:cs typeface="Microsoft Yahei"/>
              </a:rPr>
              <a:t>提高学生综合运用所学化工知识的能力，培养创新精神和工程实践能力。</a:t>
            </a:r>
            <a:endParaRPr lang="en-US" sz="1100"/>
          </a:p>
        </p:txBody>
      </p:sp>
      <p:sp>
        <p:nvSpPr>
          <p:cNvPr id="29" name="AutoShape 29"/>
          <p:cNvSpPr/>
          <p:nvPr/>
        </p:nvSpPr>
        <p:spPr>
          <a:xfrm>
            <a:off x="6329284" y="3234910"/>
            <a:ext cx="4203080" cy="1017878"/>
          </a:xfrm>
          <a:prstGeom prst="rect">
            <a:avLst/>
          </a:prstGeom>
          <a:noFill/>
        </p:spPr>
        <p:txBody>
          <a:bodyPr wrap="square" lIns="68770" tIns="68770" rIns="34385" bIns="6877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500">
                <a:solidFill>
                  <a:srgbClr val="000404"/>
                </a:solidFill>
                <a:latin typeface="Microsoft Yahei"/>
                <a:ea typeface="Microsoft Yahei"/>
                <a:cs typeface="Microsoft Yahei"/>
              </a:rPr>
              <a:t>通过竞赛的形式，激发学生对化工设计的兴趣和热情，培养团队协作精神。</a:t>
            </a:r>
            <a:endParaRPr lang="en-US" sz="1100"/>
          </a:p>
        </p:txBody>
      </p:sp>
      <p:sp>
        <p:nvSpPr>
          <p:cNvPr id="30" name="AutoShape 30"/>
          <p:cNvSpPr/>
          <p:nvPr/>
        </p:nvSpPr>
        <p:spPr>
          <a:xfrm>
            <a:off x="6329284" y="4521452"/>
            <a:ext cx="4203080" cy="1017878"/>
          </a:xfrm>
          <a:prstGeom prst="rect">
            <a:avLst/>
          </a:prstGeom>
          <a:noFill/>
        </p:spPr>
        <p:txBody>
          <a:bodyPr wrap="square" lIns="68770" tIns="68770" rIns="34385" bIns="6877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500">
                <a:solidFill>
                  <a:srgbClr val="000404"/>
                </a:solidFill>
                <a:latin typeface="Microsoft Yahei"/>
                <a:ea typeface="Microsoft Yahei"/>
                <a:cs typeface="Microsoft Yahei"/>
              </a:rPr>
              <a:t>促进国际间化工教育领域的交流与合作，推动化工教育的发展和创新。</a:t>
            </a:r>
            <a:endParaRPr lang="en-US" sz="1100"/>
          </a:p>
        </p:txBody>
      </p:sp>
      <p:sp>
        <p:nvSpPr>
          <p:cNvPr id="31" name="AutoShape 3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TextBox 5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课题研究目的和意义</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3142" r="3142"/>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国内研究现状</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国内高校普遍重视化工设计大赛，积极组织学生参赛，并取得了一定的成绩。同时，国内化工行业对创新型人才的需求也在不断增加。</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国外研究现状</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国际上，化工设计大赛已经得到了广泛的认可和关注，许多知名的化工企业和学术机构都积极参与和支持这一竞赛。</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发展趋势</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随着化工行业的不断发展和技术的不断进步，化工设计大赛的难度和要求也在不断提高。未来，化工设计大赛将更加注重学生的创新能力和跨学科综合素质的培养。</a:t>
            </a:r>
          </a:p>
        </p:txBody>
      </p:sp>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国内外研究现状及趋势</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514623" y="1744442"/>
            <a:ext cx="950685" cy="826132"/>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46458" y="1867338"/>
            <a:ext cx="3087014" cy="580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075" b="1">
                <a:solidFill>
                  <a:srgbClr val="FFFFFF"/>
                </a:solidFill>
                <a:latin typeface="Arial"/>
                <a:ea typeface="Arial"/>
                <a:cs typeface="Arial"/>
              </a:rPr>
              <a:t>02</a:t>
            </a:r>
          </a:p>
        </p:txBody>
      </p:sp>
      <p:sp>
        <p:nvSpPr>
          <p:cNvPr id="4" name="TextBox 4"/>
          <p:cNvSpPr txBox="1"/>
          <p:nvPr/>
        </p:nvSpPr>
        <p:spPr>
          <a:xfrm>
            <a:off x="1391305" y="2643681"/>
            <a:ext cx="8975750"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3"/>
                </a:solidFill>
                <a:latin typeface="Arial"/>
                <a:ea typeface="Arial"/>
                <a:cs typeface="Arial"/>
              </a:rPr>
              <a:t>课题研究内容与方法</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2215756" y="2976816"/>
            <a:ext cx="2043577" cy="266384"/>
          </a:xfrm>
          <a:custGeom>
            <a:rect l="l" t="t" r="r" b="b"/>
            <a:pathLst>
              <a:path w="7631" h="997">
                <a:moveTo>
                  <a:pt x="0" y="374"/>
                </a:moveTo>
                <a:lnTo>
                  <a:pt x="6883" y="374"/>
                </a:lnTo>
                <a:lnTo>
                  <a:pt x="6765" y="0"/>
                </a:lnTo>
                <a:lnTo>
                  <a:pt x="7631" y="498"/>
                </a:lnTo>
                <a:lnTo>
                  <a:pt x="6765" y="997"/>
                </a:lnTo>
                <a:lnTo>
                  <a:pt x="6883" y="622"/>
                </a:lnTo>
                <a:lnTo>
                  <a:pt x="0" y="622"/>
                </a:lnTo>
                <a:lnTo>
                  <a:pt x="0" y="374"/>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215756" y="4343931"/>
            <a:ext cx="2043577" cy="268329"/>
          </a:xfrm>
          <a:custGeom>
            <a:rect l="l" t="t" r="r" b="b"/>
            <a:pathLst>
              <a:path w="7631" h="997">
                <a:moveTo>
                  <a:pt x="6883" y="375"/>
                </a:moveTo>
                <a:lnTo>
                  <a:pt x="6765" y="0"/>
                </a:lnTo>
                <a:lnTo>
                  <a:pt x="7631" y="499"/>
                </a:lnTo>
                <a:lnTo>
                  <a:pt x="6765" y="997"/>
                </a:lnTo>
                <a:lnTo>
                  <a:pt x="6883" y="623"/>
                </a:lnTo>
                <a:lnTo>
                  <a:pt x="0" y="623"/>
                </a:lnTo>
                <a:lnTo>
                  <a:pt x="0" y="375"/>
                </a:lnTo>
                <a:lnTo>
                  <a:pt x="6883"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2215756" y="1789944"/>
            <a:ext cx="178886" cy="1425253"/>
          </a:xfrm>
          <a:custGeom>
            <a:rect l="l" t="t" r="r" b="b"/>
            <a:pathLst>
              <a:path w="669" h="5308">
                <a:moveTo>
                  <a:pt x="669" y="182"/>
                </a:moveTo>
                <a:cubicBezTo>
                  <a:pt x="415" y="431"/>
                  <a:pt x="256" y="778"/>
                  <a:pt x="256" y="1160"/>
                </a:cubicBezTo>
                <a:lnTo>
                  <a:pt x="256" y="5308"/>
                </a:lnTo>
                <a:lnTo>
                  <a:pt x="0" y="5308"/>
                </a:lnTo>
                <a:lnTo>
                  <a:pt x="0" y="1148"/>
                </a:lnTo>
                <a:cubicBezTo>
                  <a:pt x="0" y="699"/>
                  <a:pt x="187" y="292"/>
                  <a:pt x="486" y="0"/>
                </a:cubicBezTo>
                <a:lnTo>
                  <a:pt x="669" y="18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346029" y="1566343"/>
            <a:ext cx="1913301" cy="272217"/>
          </a:xfrm>
          <a:custGeom>
            <a:rect l="l" t="t" r="r" b="b"/>
            <a:pathLst>
              <a:path w="7145" h="1015">
                <a:moveTo>
                  <a:pt x="6397" y="375"/>
                </a:moveTo>
                <a:lnTo>
                  <a:pt x="6279" y="0"/>
                </a:lnTo>
                <a:lnTo>
                  <a:pt x="7145" y="499"/>
                </a:lnTo>
                <a:lnTo>
                  <a:pt x="6279" y="997"/>
                </a:lnTo>
                <a:lnTo>
                  <a:pt x="6397" y="623"/>
                </a:lnTo>
                <a:lnTo>
                  <a:pt x="1140" y="623"/>
                </a:lnTo>
                <a:cubicBezTo>
                  <a:pt x="769" y="623"/>
                  <a:pt x="430" y="773"/>
                  <a:pt x="183" y="1015"/>
                </a:cubicBezTo>
                <a:lnTo>
                  <a:pt x="0" y="833"/>
                </a:lnTo>
                <a:cubicBezTo>
                  <a:pt x="290" y="550"/>
                  <a:pt x="686" y="375"/>
                  <a:pt x="1120" y="375"/>
                </a:cubicBezTo>
                <a:lnTo>
                  <a:pt x="6397"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215756" y="4372893"/>
            <a:ext cx="178886" cy="1425253"/>
          </a:xfrm>
          <a:custGeom>
            <a:rect l="l" t="t" r="r" b="b"/>
            <a:pathLst>
              <a:path w="669" h="5309">
                <a:moveTo>
                  <a:pt x="256" y="0"/>
                </a:moveTo>
                <a:lnTo>
                  <a:pt x="256" y="4149"/>
                </a:lnTo>
                <a:cubicBezTo>
                  <a:pt x="256" y="4531"/>
                  <a:pt x="415" y="4878"/>
                  <a:pt x="669" y="5127"/>
                </a:cubicBezTo>
                <a:lnTo>
                  <a:pt x="486" y="5309"/>
                </a:lnTo>
                <a:cubicBezTo>
                  <a:pt x="187" y="5017"/>
                  <a:pt x="0" y="4610"/>
                  <a:pt x="0" y="4161"/>
                </a:cubicBezTo>
                <a:lnTo>
                  <a:pt x="0" y="0"/>
                </a:lnTo>
                <a:lnTo>
                  <a:pt x="256"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346029" y="5747599"/>
            <a:ext cx="1913301" cy="274161"/>
          </a:xfrm>
          <a:custGeom>
            <a:rect l="l" t="t" r="r" b="b"/>
            <a:pathLst>
              <a:path w="7145" h="1015">
                <a:moveTo>
                  <a:pt x="6397" y="392"/>
                </a:moveTo>
                <a:lnTo>
                  <a:pt x="6279" y="18"/>
                </a:lnTo>
                <a:lnTo>
                  <a:pt x="7145" y="516"/>
                </a:lnTo>
                <a:lnTo>
                  <a:pt x="6279" y="1015"/>
                </a:lnTo>
                <a:lnTo>
                  <a:pt x="6397" y="640"/>
                </a:lnTo>
                <a:lnTo>
                  <a:pt x="1120" y="640"/>
                </a:lnTo>
                <a:cubicBezTo>
                  <a:pt x="686" y="640"/>
                  <a:pt x="290" y="465"/>
                  <a:pt x="0" y="182"/>
                </a:cubicBezTo>
                <a:lnTo>
                  <a:pt x="183" y="0"/>
                </a:lnTo>
                <a:cubicBezTo>
                  <a:pt x="430" y="242"/>
                  <a:pt x="769" y="392"/>
                  <a:pt x="1140" y="392"/>
                </a:cubicBezTo>
                <a:lnTo>
                  <a:pt x="6397" y="39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1292" y="2749588"/>
            <a:ext cx="2088928" cy="2088928"/>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1978060" y="3564785"/>
            <a:ext cx="482346" cy="478631"/>
          </a:xfrm>
          <a:custGeom>
            <a:rect l="l" t="t" r="r" b="b"/>
            <a:pathLst>
              <a:path w="55" h="55">
                <a:moveTo>
                  <a:pt x="47" y="27"/>
                </a:moveTo>
                <a:cubicBezTo>
                  <a:pt x="47" y="38"/>
                  <a:pt x="38" y="46"/>
                  <a:pt x="28" y="46"/>
                </a:cubicBezTo>
                <a:cubicBezTo>
                  <a:pt x="18" y="46"/>
                  <a:pt x="9" y="38"/>
                  <a:pt x="9" y="27"/>
                </a:cubicBezTo>
                <a:cubicBezTo>
                  <a:pt x="9" y="17"/>
                  <a:pt x="18" y="9"/>
                  <a:pt x="28" y="9"/>
                </a:cubicBezTo>
                <a:cubicBezTo>
                  <a:pt x="31" y="9"/>
                  <a:pt x="35" y="10"/>
                  <a:pt x="38" y="11"/>
                </a:cubicBezTo>
                <a:cubicBezTo>
                  <a:pt x="44" y="5"/>
                  <a:pt x="44" y="5"/>
                  <a:pt x="44" y="5"/>
                </a:cubicBezTo>
                <a:cubicBezTo>
                  <a:pt x="39" y="2"/>
                  <a:pt x="34" y="0"/>
                  <a:pt x="28" y="0"/>
                </a:cubicBezTo>
                <a:cubicBezTo>
                  <a:pt x="13" y="0"/>
                  <a:pt x="0" y="12"/>
                  <a:pt x="0" y="27"/>
                </a:cubicBezTo>
                <a:cubicBezTo>
                  <a:pt x="0" y="43"/>
                  <a:pt x="13" y="55"/>
                  <a:pt x="28" y="55"/>
                </a:cubicBezTo>
                <a:cubicBezTo>
                  <a:pt x="43" y="55"/>
                  <a:pt x="55" y="43"/>
                  <a:pt x="55" y="27"/>
                </a:cubicBezTo>
                <a:cubicBezTo>
                  <a:pt x="55" y="21"/>
                  <a:pt x="53" y="16"/>
                  <a:pt x="50" y="11"/>
                </a:cubicBezTo>
                <a:cubicBezTo>
                  <a:pt x="44" y="18"/>
                  <a:pt x="44" y="18"/>
                  <a:pt x="44" y="18"/>
                </a:cubicBezTo>
                <a:cubicBezTo>
                  <a:pt x="46" y="21"/>
                  <a:pt x="47" y="24"/>
                  <a:pt x="47" y="2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147414" y="3730520"/>
            <a:ext cx="154591" cy="147257"/>
          </a:xfrm>
          <a:custGeom>
            <a:rect l="l" t="t" r="r" b="b"/>
            <a:pathLst>
              <a:path w="18" h="17">
                <a:moveTo>
                  <a:pt x="12" y="0"/>
                </a:moveTo>
                <a:cubicBezTo>
                  <a:pt x="11" y="0"/>
                  <a:pt x="10" y="0"/>
                  <a:pt x="9" y="0"/>
                </a:cubicBezTo>
                <a:cubicBezTo>
                  <a:pt x="4" y="0"/>
                  <a:pt x="0" y="4"/>
                  <a:pt x="0" y="8"/>
                </a:cubicBezTo>
                <a:cubicBezTo>
                  <a:pt x="0" y="13"/>
                  <a:pt x="4" y="17"/>
                  <a:pt x="9" y="17"/>
                </a:cubicBezTo>
                <a:cubicBezTo>
                  <a:pt x="14" y="17"/>
                  <a:pt x="18" y="13"/>
                  <a:pt x="18" y="8"/>
                </a:cubicBezTo>
                <a:cubicBezTo>
                  <a:pt x="18" y="7"/>
                  <a:pt x="17" y="6"/>
                  <a:pt x="17" y="5"/>
                </a:cubicBezTo>
                <a:cubicBezTo>
                  <a:pt x="9" y="9"/>
                  <a:pt x="9" y="9"/>
                  <a:pt x="9" y="9"/>
                </a:cubicBezTo>
                <a:lnTo>
                  <a:pt x="12"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1797656" y="3380762"/>
            <a:ext cx="854202" cy="846773"/>
          </a:xfrm>
          <a:custGeom>
            <a:rect l="l" t="t" r="r" b="b"/>
            <a:pathLst>
              <a:path w="98" h="97">
                <a:moveTo>
                  <a:pt x="82" y="22"/>
                </a:moveTo>
                <a:cubicBezTo>
                  <a:pt x="80" y="23"/>
                  <a:pt x="80" y="23"/>
                  <a:pt x="80" y="23"/>
                </a:cubicBezTo>
                <a:cubicBezTo>
                  <a:pt x="86" y="30"/>
                  <a:pt x="89" y="39"/>
                  <a:pt x="89" y="48"/>
                </a:cubicBezTo>
                <a:cubicBezTo>
                  <a:pt x="89" y="71"/>
                  <a:pt x="71" y="88"/>
                  <a:pt x="49" y="88"/>
                </a:cubicBezTo>
                <a:cubicBezTo>
                  <a:pt x="27" y="88"/>
                  <a:pt x="9" y="71"/>
                  <a:pt x="9" y="48"/>
                </a:cubicBezTo>
                <a:cubicBezTo>
                  <a:pt x="9" y="26"/>
                  <a:pt x="27" y="8"/>
                  <a:pt x="49" y="8"/>
                </a:cubicBezTo>
                <a:cubicBezTo>
                  <a:pt x="58" y="8"/>
                  <a:pt x="67" y="12"/>
                  <a:pt x="74" y="17"/>
                </a:cubicBezTo>
                <a:cubicBezTo>
                  <a:pt x="76" y="15"/>
                  <a:pt x="76" y="15"/>
                  <a:pt x="76" y="15"/>
                </a:cubicBezTo>
                <a:cubicBezTo>
                  <a:pt x="76" y="8"/>
                  <a:pt x="76" y="8"/>
                  <a:pt x="76" y="8"/>
                </a:cubicBezTo>
                <a:cubicBezTo>
                  <a:pt x="68" y="3"/>
                  <a:pt x="59" y="0"/>
                  <a:pt x="49" y="0"/>
                </a:cubicBezTo>
                <a:cubicBezTo>
                  <a:pt x="22" y="0"/>
                  <a:pt x="0" y="22"/>
                  <a:pt x="0" y="48"/>
                </a:cubicBezTo>
                <a:cubicBezTo>
                  <a:pt x="0" y="75"/>
                  <a:pt x="22" y="97"/>
                  <a:pt x="49" y="97"/>
                </a:cubicBezTo>
                <a:cubicBezTo>
                  <a:pt x="76" y="97"/>
                  <a:pt x="98" y="75"/>
                  <a:pt x="98" y="48"/>
                </a:cubicBezTo>
                <a:cubicBezTo>
                  <a:pt x="98" y="38"/>
                  <a:pt x="95" y="29"/>
                  <a:pt x="89" y="21"/>
                </a:cubicBezTo>
                <a:lnTo>
                  <a:pt x="82" y="2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2224757" y="3303419"/>
            <a:ext cx="504349" cy="497015"/>
          </a:xfrm>
          <a:custGeom>
            <a:rect l="l" t="t" r="r" b="b"/>
            <a:pathLst>
              <a:path w="137" h="135">
                <a:moveTo>
                  <a:pt x="104" y="30"/>
                </a:moveTo>
                <a:lnTo>
                  <a:pt x="106" y="0"/>
                </a:lnTo>
                <a:lnTo>
                  <a:pt x="87" y="16"/>
                </a:lnTo>
                <a:lnTo>
                  <a:pt x="71" y="35"/>
                </a:lnTo>
                <a:lnTo>
                  <a:pt x="69" y="59"/>
                </a:lnTo>
                <a:lnTo>
                  <a:pt x="40" y="90"/>
                </a:lnTo>
                <a:lnTo>
                  <a:pt x="14" y="116"/>
                </a:lnTo>
                <a:lnTo>
                  <a:pt x="0" y="135"/>
                </a:lnTo>
                <a:lnTo>
                  <a:pt x="19" y="123"/>
                </a:lnTo>
                <a:lnTo>
                  <a:pt x="45" y="97"/>
                </a:lnTo>
                <a:lnTo>
                  <a:pt x="76" y="66"/>
                </a:lnTo>
                <a:lnTo>
                  <a:pt x="102" y="66"/>
                </a:lnTo>
                <a:lnTo>
                  <a:pt x="118" y="47"/>
                </a:lnTo>
                <a:lnTo>
                  <a:pt x="137" y="30"/>
                </a:lnTo>
                <a:lnTo>
                  <a:pt x="104" y="3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研究内容</a:t>
            </a:r>
          </a:p>
        </p:txBody>
      </p:sp>
      <p:sp>
        <p:nvSpPr>
          <p:cNvPr id="34" name="AutoShape 34"/>
          <p:cNvSpPr/>
          <p:nvPr/>
        </p:nvSpPr>
        <p:spPr>
          <a:xfrm>
            <a:off x="4435504" y="1548259"/>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435504" y="1110481"/>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4594260" y="1108803"/>
            <a:ext cx="5820489"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新型催化剂的设计与合成</a:t>
            </a:r>
          </a:p>
        </p:txBody>
      </p:sp>
      <p:sp>
        <p:nvSpPr>
          <p:cNvPr id="37" name="TextBox 37"/>
          <p:cNvSpPr txBox="1"/>
          <p:nvPr/>
        </p:nvSpPr>
        <p:spPr>
          <a:xfrm>
            <a:off x="4594260" y="1548259"/>
            <a:ext cx="5909681" cy="80274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针对目标反应，设计高效、高选择性的催化剂，并通过实验合成。</a:t>
            </a:r>
          </a:p>
        </p:txBody>
      </p:sp>
      <p:sp>
        <p:nvSpPr>
          <p:cNvPr id="38" name="AutoShape 38"/>
          <p:cNvSpPr/>
          <p:nvPr/>
        </p:nvSpPr>
        <p:spPr>
          <a:xfrm>
            <a:off x="4435504" y="2916347"/>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435504" y="2478570"/>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4594260" y="2476892"/>
            <a:ext cx="5820489"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催化剂活性评价与反应机理研究</a:t>
            </a:r>
          </a:p>
        </p:txBody>
      </p:sp>
      <p:sp>
        <p:nvSpPr>
          <p:cNvPr id="41" name="TextBox 41"/>
          <p:cNvSpPr txBox="1"/>
          <p:nvPr/>
        </p:nvSpPr>
        <p:spPr>
          <a:xfrm>
            <a:off x="4594260" y="2916347"/>
            <a:ext cx="5909681" cy="80274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对所合成的催化剂进行活性评价，研究催化剂在目标反应中的作用机理。</a:t>
            </a:r>
          </a:p>
        </p:txBody>
      </p:sp>
      <p:sp>
        <p:nvSpPr>
          <p:cNvPr id="42" name="AutoShape 42"/>
          <p:cNvSpPr/>
          <p:nvPr/>
        </p:nvSpPr>
        <p:spPr>
          <a:xfrm>
            <a:off x="4435504" y="4284435"/>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435504" y="3846658"/>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4594260" y="3844980"/>
            <a:ext cx="5820489"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反应工艺条件的优化</a:t>
            </a:r>
          </a:p>
        </p:txBody>
      </p:sp>
      <p:sp>
        <p:nvSpPr>
          <p:cNvPr id="45" name="TextBox 45"/>
          <p:cNvSpPr txBox="1"/>
          <p:nvPr/>
        </p:nvSpPr>
        <p:spPr>
          <a:xfrm>
            <a:off x="4594260" y="4284435"/>
            <a:ext cx="5909681" cy="80274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通过实验确定最佳的反应温度、压力、物料配比等工艺条件，提高目标产物的收率和选择性。</a:t>
            </a:r>
          </a:p>
        </p:txBody>
      </p:sp>
      <p:sp>
        <p:nvSpPr>
          <p:cNvPr id="46" name="AutoShape 46"/>
          <p:cNvSpPr/>
          <p:nvPr/>
        </p:nvSpPr>
        <p:spPr>
          <a:xfrm>
            <a:off x="4435504" y="5652523"/>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4435504" y="5214746"/>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4594260" y="5213068"/>
            <a:ext cx="5820489"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工艺流程模拟与优化</a:t>
            </a:r>
          </a:p>
        </p:txBody>
      </p:sp>
      <p:sp>
        <p:nvSpPr>
          <p:cNvPr id="49" name="TextBox 49"/>
          <p:cNvSpPr txBox="1"/>
          <p:nvPr/>
        </p:nvSpPr>
        <p:spPr>
          <a:xfrm>
            <a:off x="4594260" y="5652523"/>
            <a:ext cx="5909681" cy="80274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利用化工流程模拟软件，对目标反应的工艺流程进行模拟和优化，降低能耗和物耗。</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164019" y="2833673"/>
            <a:ext cx="1616136" cy="16161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633268" y="2833673"/>
            <a:ext cx="1616136" cy="1616136"/>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102515" y="2833673"/>
            <a:ext cx="1616136" cy="16161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571764" y="2833673"/>
            <a:ext cx="1616136" cy="1616136"/>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3487002" y="3175240"/>
            <a:ext cx="970170" cy="940579"/>
          </a:xfrm>
          <a:prstGeom prst="rect">
            <a:avLst/>
          </a:prstGeom>
          <a:noFill/>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solidFill>
                <a:latin typeface="Microsoft Yahei"/>
                <a:ea typeface="Microsoft Yahei"/>
                <a:cs typeface="Microsoft Yahei"/>
              </a:rPr>
              <a:t>A</a:t>
            </a:r>
            <a:endParaRPr lang="en-US" sz="1100"/>
          </a:p>
        </p:txBody>
      </p:sp>
      <p:sp>
        <p:nvSpPr>
          <p:cNvPr id="7" name="AutoShape 7"/>
          <p:cNvSpPr/>
          <p:nvPr/>
        </p:nvSpPr>
        <p:spPr>
          <a:xfrm>
            <a:off x="4956251" y="3175240"/>
            <a:ext cx="970170" cy="940579"/>
          </a:xfrm>
          <a:prstGeom prst="rect">
            <a:avLst/>
          </a:prstGeom>
          <a:noFill/>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solidFill>
                <a:latin typeface="Microsoft Yahei"/>
                <a:ea typeface="Microsoft Yahei"/>
                <a:cs typeface="Microsoft Yahei"/>
              </a:rPr>
              <a:t>B</a:t>
            </a:r>
            <a:endParaRPr lang="en-US" sz="1100"/>
          </a:p>
        </p:txBody>
      </p:sp>
      <p:sp>
        <p:nvSpPr>
          <p:cNvPr id="8" name="AutoShape 8"/>
          <p:cNvSpPr/>
          <p:nvPr/>
        </p:nvSpPr>
        <p:spPr>
          <a:xfrm>
            <a:off x="6425498" y="3175240"/>
            <a:ext cx="970170" cy="940579"/>
          </a:xfrm>
          <a:prstGeom prst="rect">
            <a:avLst/>
          </a:prstGeom>
          <a:noFill/>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solidFill>
                <a:latin typeface="Microsoft Yahei"/>
                <a:ea typeface="Microsoft Yahei"/>
                <a:cs typeface="Microsoft Yahei"/>
              </a:rPr>
              <a:t>C</a:t>
            </a:r>
            <a:endParaRPr lang="en-US" sz="1100"/>
          </a:p>
        </p:txBody>
      </p:sp>
      <p:sp>
        <p:nvSpPr>
          <p:cNvPr id="9" name="AutoShape 9"/>
          <p:cNvSpPr/>
          <p:nvPr/>
        </p:nvSpPr>
        <p:spPr>
          <a:xfrm>
            <a:off x="7894747" y="3175240"/>
            <a:ext cx="970170" cy="940579"/>
          </a:xfrm>
          <a:prstGeom prst="rect">
            <a:avLst/>
          </a:prstGeom>
          <a:noFill/>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solidFill>
                <a:latin typeface="Microsoft Yahei"/>
                <a:ea typeface="Microsoft Yahei"/>
                <a:cs typeface="Microsoft Yahei"/>
              </a:rPr>
              <a:t>D</a:t>
            </a:r>
            <a:endParaRPr lang="en-US" sz="1100"/>
          </a:p>
        </p:txBody>
      </p:sp>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研究方法</a:t>
            </a:r>
          </a:p>
        </p:txBody>
      </p:sp>
      <p:sp>
        <p:nvSpPr>
          <p:cNvPr id="31" name="TextBox 31"/>
          <p:cNvSpPr txBox="1"/>
          <p:nvPr/>
        </p:nvSpPr>
        <p:spPr>
          <a:xfrm>
            <a:off x="768919" y="1491953"/>
            <a:ext cx="401123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025" b="1">
                <a:solidFill>
                  <a:schemeClr val="accent1">
                    <a:alpha val="100000"/>
                  </a:schemeClr>
                </a:solidFill>
                <a:latin typeface="Microsoft Yahei"/>
                <a:ea typeface="Microsoft Yahei"/>
                <a:cs typeface="Microsoft Yahei"/>
              </a:rPr>
              <a:t>文献综述</a:t>
            </a:r>
          </a:p>
        </p:txBody>
      </p:sp>
      <p:sp>
        <p:nvSpPr>
          <p:cNvPr id="32" name="TextBox 32"/>
          <p:cNvSpPr txBox="1"/>
          <p:nvPr/>
        </p:nvSpPr>
        <p:spPr>
          <a:xfrm>
            <a:off x="644725" y="1982286"/>
            <a:ext cx="4133850" cy="851387"/>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查阅相关文献，了解目标反应的研究现状、催化剂设计合成方法、反应机理等方面的知识。</a:t>
            </a:r>
          </a:p>
        </p:txBody>
      </p:sp>
      <p:sp>
        <p:nvSpPr>
          <p:cNvPr id="33" name="TextBox 33"/>
          <p:cNvSpPr txBox="1"/>
          <p:nvPr/>
        </p:nvSpPr>
        <p:spPr>
          <a:xfrm>
            <a:off x="6102515" y="1491953"/>
            <a:ext cx="4010978"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理论计算</a:t>
            </a:r>
          </a:p>
        </p:txBody>
      </p:sp>
      <p:sp>
        <p:nvSpPr>
          <p:cNvPr id="34" name="TextBox 34"/>
          <p:cNvSpPr txBox="1"/>
          <p:nvPr/>
        </p:nvSpPr>
        <p:spPr>
          <a:xfrm>
            <a:off x="6102515" y="1982286"/>
            <a:ext cx="4133850" cy="851387"/>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利用量子化学计算方法，对催化剂的结构和性能进行预测和模拟。</a:t>
            </a:r>
          </a:p>
        </p:txBody>
      </p:sp>
      <p:sp>
        <p:nvSpPr>
          <p:cNvPr id="35" name="TextBox 35"/>
          <p:cNvSpPr txBox="1"/>
          <p:nvPr/>
        </p:nvSpPr>
        <p:spPr>
          <a:xfrm>
            <a:off x="2297292" y="4606720"/>
            <a:ext cx="401123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025" b="1">
                <a:solidFill>
                  <a:schemeClr val="accent1">
                    <a:alpha val="100000"/>
                  </a:schemeClr>
                </a:solidFill>
                <a:latin typeface="Microsoft Yahei"/>
                <a:ea typeface="Microsoft Yahei"/>
                <a:cs typeface="Microsoft Yahei"/>
              </a:rPr>
              <a:t>实验研究</a:t>
            </a:r>
          </a:p>
        </p:txBody>
      </p:sp>
      <p:sp>
        <p:nvSpPr>
          <p:cNvPr id="36" name="TextBox 36"/>
          <p:cNvSpPr txBox="1"/>
          <p:nvPr/>
        </p:nvSpPr>
        <p:spPr>
          <a:xfrm>
            <a:off x="2173097" y="5097054"/>
            <a:ext cx="4133850" cy="851387"/>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通过实验合成催化剂，评价其活性，研究反应机理，优化工艺条件。</a:t>
            </a:r>
          </a:p>
        </p:txBody>
      </p:sp>
      <p:sp>
        <p:nvSpPr>
          <p:cNvPr id="37" name="TextBox 37"/>
          <p:cNvSpPr txBox="1"/>
          <p:nvPr/>
        </p:nvSpPr>
        <p:spPr>
          <a:xfrm>
            <a:off x="7630887" y="4606720"/>
            <a:ext cx="4010978"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工艺流程模拟</a:t>
            </a:r>
          </a:p>
        </p:txBody>
      </p:sp>
      <p:sp>
        <p:nvSpPr>
          <p:cNvPr id="38" name="TextBox 38"/>
          <p:cNvSpPr txBox="1"/>
          <p:nvPr/>
        </p:nvSpPr>
        <p:spPr>
          <a:xfrm>
            <a:off x="7630887" y="5097054"/>
            <a:ext cx="4133850" cy="851387"/>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使用化工流程模拟软件，对目标反应的工艺流程进行模拟和优化。</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21997" r="21997"/>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催化剂设计合成 → 催化剂活性评价 → 反应机理研究 → 工艺条件优化 → 工艺流程模拟与优化。</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solidFill>
                <a:latin typeface="Microsoft Yahei"/>
                <a:ea typeface="Microsoft Yahei"/>
                <a:cs typeface="Microsoft Yahei"/>
              </a:rPr>
              <a:t>技术路线</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设计合成不同结构类型的催化剂，通过活性评价和反应机理研究筛选出性能优异的催化剂；在固定床反应器中进行催化剂的活性评价和工艺条件优化实验；利用化工流程模拟软件对目标反应的工艺流程进行模拟和优化。</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solidFill>
                <a:latin typeface="Microsoft Yahei"/>
                <a:ea typeface="Microsoft Yahei"/>
                <a:cs typeface="Microsoft Yahei"/>
              </a:rPr>
              <a:t>实验方案</a:t>
            </a:r>
          </a:p>
        </p:txBody>
      </p:sp>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技术路线和实验方案</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514623" y="1744442"/>
            <a:ext cx="950685" cy="826132"/>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46458" y="1867338"/>
            <a:ext cx="3087014" cy="580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075" b="1">
                <a:solidFill>
                  <a:srgbClr val="FFFFFF"/>
                </a:solidFill>
                <a:latin typeface="Arial"/>
                <a:ea typeface="Arial"/>
                <a:cs typeface="Arial"/>
              </a:rPr>
              <a:t>03</a:t>
            </a:r>
          </a:p>
        </p:txBody>
      </p:sp>
      <p:sp>
        <p:nvSpPr>
          <p:cNvPr id="4" name="TextBox 4"/>
          <p:cNvSpPr txBox="1"/>
          <p:nvPr/>
        </p:nvSpPr>
        <p:spPr>
          <a:xfrm>
            <a:off x="1391305" y="2643681"/>
            <a:ext cx="8975750"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3"/>
                </a:solidFill>
                <a:latin typeface="Arial"/>
                <a:ea typeface="Arial"/>
                <a:cs typeface="Arial"/>
              </a:rPr>
              <a:t>课题创新点与特色</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8325" r="8325"/>
          <a:stretch>
            <a:fillRect/>
          </a:stretch>
        </p:blipFill>
        <p:spPr>
          <a:xfrm>
            <a:off x="705128" y="1258733"/>
            <a:ext cx="5140490"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本课题将探索新型催化剂的制备方法，以提高反应效率和产物选择性。通过改变催化剂的组成、结构和表面性质，实现反应条件的优化和能耗的降低。</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solidFill>
                <a:latin typeface="Microsoft Yahei"/>
                <a:ea typeface="Microsoft Yahei"/>
                <a:cs typeface="Microsoft Yahei"/>
              </a:rPr>
              <a:t>新型催化剂设计</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课题将注重环保和可持续发展，采用绿色化工技术，如原子经济性反应、无溶剂反应等，减少废弃物排放和能源消耗，提高生产过程的环保性。</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solidFill>
                <a:latin typeface="Microsoft Yahei"/>
                <a:ea typeface="Microsoft Yahei"/>
                <a:cs typeface="Microsoft Yahei"/>
              </a:rPr>
              <a:t>绿色化工技术应用</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结合现代化工技术和人工智能技术，构建智能化生产流程，实现生产过程的自动化、智能化和远程监控，提高生产效率和安全性。</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solidFill>
                <a:latin typeface="Microsoft Yahei"/>
                <a:ea typeface="Microsoft Yahei"/>
                <a:cs typeface="Microsoft Yahei"/>
              </a:rPr>
              <a:t>智能化生产流程</a:t>
            </a:r>
          </a:p>
        </p:txBody>
      </p:sp>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创新点</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solidFill>
                <a:latin typeface="Microsoft Yahei"/>
                <a:ea typeface="Microsoft Yahei"/>
                <a:cs typeface="Microsoft Yahei"/>
              </a:rPr>
              <a:t>跨学科融合</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solidFill>
                <a:latin typeface="Microsoft Yahei"/>
                <a:ea typeface="Microsoft Yahei"/>
                <a:cs typeface="Microsoft Yahei"/>
              </a:rPr>
              <a:t>本课题将化学工程、催化科学、绿色化学等多个学科领域的知识和技术进行有机融合，形成独特的研究视角和技术路线。</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solidFill>
                <a:latin typeface="Microsoft Yahei"/>
                <a:ea typeface="Microsoft Yahei"/>
                <a:cs typeface="Microsoft Yahei"/>
              </a:rPr>
              <a:t>产学研结合</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solidFill>
                <a:latin typeface="Microsoft Yahei"/>
                <a:ea typeface="Microsoft Yahei"/>
                <a:cs typeface="Microsoft Yahei"/>
              </a:rPr>
              <a:t>课题将紧密结合产业需求，与相关企业合作，实现产学研一体化。通过实际应用验证研究成果的可行性和实用性，推动科技成果转化。</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solidFill>
                <a:latin typeface="Microsoft Yahei"/>
                <a:ea typeface="Microsoft Yahei"/>
                <a:cs typeface="Microsoft Yahei"/>
              </a:rPr>
              <a:t>国际化视野</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solidFill>
                <a:latin typeface="Microsoft Yahei"/>
                <a:ea typeface="Microsoft Yahei"/>
                <a:cs typeface="Microsoft Yahei"/>
              </a:rPr>
              <a:t>积极借鉴国际先进经验和技术成果，加强与国际同行的交流与合作，提升课题研究的国际影响力和竞争力。</a:t>
            </a:r>
          </a:p>
        </p:txBody>
      </p:sp>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特色和优势</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headEnd type="oval"/>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373184" y="1262276"/>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solidFill>
                <a:latin typeface="Microsoft Yahei"/>
                <a:ea typeface="Microsoft Yahei"/>
                <a:cs typeface="Microsoft Yahei"/>
              </a:rPr>
              <a:t>与传统化工研究的区别</a:t>
            </a:r>
          </a:p>
        </p:txBody>
      </p:sp>
      <p:sp>
        <p:nvSpPr>
          <p:cNvPr id="12" name="TextBox 12"/>
          <p:cNvSpPr txBox="1"/>
          <p:nvPr/>
        </p:nvSpPr>
        <p:spPr>
          <a:xfrm>
            <a:off x="2272823" y="2048316"/>
            <a:ext cx="8972550"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本课题注重创新性和实用性，致力于开发新型催化剂和绿色化工技术，以实现高效、环保的化工生产。传统化工研究则更多关注工艺优化和设备改进等方面。</a:t>
            </a:r>
          </a:p>
        </p:txBody>
      </p:sp>
      <p:sp>
        <p:nvSpPr>
          <p:cNvPr id="13" name="TextBox 13"/>
          <p:cNvSpPr txBox="1"/>
          <p:nvPr/>
        </p:nvSpPr>
        <p:spPr>
          <a:xfrm>
            <a:off x="2393609" y="3024192"/>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solidFill>
                <a:latin typeface="Microsoft Yahei"/>
                <a:ea typeface="Microsoft Yahei"/>
                <a:cs typeface="Microsoft Yahei"/>
              </a:rPr>
              <a:t>与其他催化剂研究的联系</a:t>
            </a:r>
          </a:p>
        </p:txBody>
      </p:sp>
      <p:sp>
        <p:nvSpPr>
          <p:cNvPr id="14" name="TextBox 14"/>
          <p:cNvSpPr txBox="1"/>
          <p:nvPr/>
        </p:nvSpPr>
        <p:spPr>
          <a:xfrm>
            <a:off x="2272823" y="3785029"/>
            <a:ext cx="8943975"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本课题与其他催化剂研究密切相关，可以借鉴其研究成果和经验。同时，本课题的创新点在于探索新型催化剂的制备方法和应用领域，为催化剂研究提供新的思路和方法。</a:t>
            </a:r>
          </a:p>
        </p:txBody>
      </p:sp>
      <p:sp>
        <p:nvSpPr>
          <p:cNvPr id="15" name="TextBox 15"/>
          <p:cNvSpPr txBox="1"/>
          <p:nvPr/>
        </p:nvSpPr>
        <p:spPr>
          <a:xfrm>
            <a:off x="2430185" y="4789171"/>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solidFill>
                <a:latin typeface="Microsoft Yahei"/>
                <a:ea typeface="Microsoft Yahei"/>
                <a:cs typeface="Microsoft Yahei"/>
              </a:rPr>
              <a:t>与绿色化工研究的联系</a:t>
            </a:r>
          </a:p>
        </p:txBody>
      </p:sp>
      <p:sp>
        <p:nvSpPr>
          <p:cNvPr id="16" name="TextBox 16"/>
          <p:cNvSpPr txBox="1"/>
          <p:nvPr/>
        </p:nvSpPr>
        <p:spPr>
          <a:xfrm>
            <a:off x="2291111" y="5543449"/>
            <a:ext cx="8915400" cy="962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本课题与绿色化工研究紧密相连，共同致力于推动化工产业的可持续发展。绿色化工研究为本课题提供了理论支持和技术指导，本课题则为绿色化工研究提供实际应用案例和验证平台。</a:t>
            </a:r>
          </a:p>
        </p:txBody>
      </p:sp>
      <p:sp>
        <p:nvSpPr>
          <p:cNvPr id="17" name="AutoShape 17"/>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与其他研究的区别和联系</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514623" y="1744442"/>
            <a:ext cx="950685" cy="826132"/>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46458" y="1867338"/>
            <a:ext cx="3087014" cy="580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075" b="1">
                <a:solidFill>
                  <a:srgbClr val="FFFFFF"/>
                </a:solidFill>
                <a:latin typeface="Arial"/>
                <a:ea typeface="Arial"/>
                <a:cs typeface="Arial"/>
              </a:rPr>
              <a:t>04</a:t>
            </a:r>
          </a:p>
        </p:txBody>
      </p:sp>
      <p:sp>
        <p:nvSpPr>
          <p:cNvPr id="4" name="TextBox 4"/>
          <p:cNvSpPr txBox="1"/>
          <p:nvPr/>
        </p:nvSpPr>
        <p:spPr>
          <a:xfrm>
            <a:off x="1391305" y="2643681"/>
            <a:ext cx="8975750"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3"/>
                </a:solidFill>
                <a:latin typeface="Arial"/>
                <a:ea typeface="Arial"/>
                <a:cs typeface="Arial"/>
              </a:rPr>
              <a:t>课题预期成果与效益</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rot="16200000">
            <a:off x="2007200" y="2256367"/>
            <a:ext cx="2931584" cy="2931584"/>
          </a:xfrm>
          <a:custGeom>
            <a:rect l="l" t="t" r="r" b="b"/>
            <a:pathLst>
              <a:path w="21600" h="21600">
                <a:moveTo>
                  <a:pt x="2950" y="15226"/>
                </a:moveTo>
                <a:cubicBezTo>
                  <a:pt x="2188" y="13875"/>
                  <a:pt x="1788" y="12351"/>
                  <a:pt x="1788" y="10800"/>
                </a:cubicBezTo>
                <a:cubicBezTo>
                  <a:pt x="1788" y="5822"/>
                  <a:pt x="5822" y="1788"/>
                  <a:pt x="10800" y="1788"/>
                </a:cubicBezTo>
                <a:cubicBezTo>
                  <a:pt x="15777" y="1788"/>
                  <a:pt x="19812" y="5822"/>
                  <a:pt x="19812" y="10800"/>
                </a:cubicBezTo>
                <a:cubicBezTo>
                  <a:pt x="19811" y="12351"/>
                  <a:pt x="19411" y="13875"/>
                  <a:pt x="18649" y="15226"/>
                </a:cubicBezTo>
                <a:lnTo>
                  <a:pt x="20207" y="16105"/>
                </a:lnTo>
                <a:cubicBezTo>
                  <a:pt x="21120" y="14486"/>
                  <a:pt x="21600" y="12658"/>
                  <a:pt x="21600" y="10800"/>
                </a:cubicBezTo>
                <a:cubicBezTo>
                  <a:pt x="21600" y="4835"/>
                  <a:pt x="16764" y="0"/>
                  <a:pt x="10800" y="0"/>
                </a:cubicBezTo>
                <a:cubicBezTo>
                  <a:pt x="4835" y="0"/>
                  <a:pt x="0" y="4835"/>
                  <a:pt x="0" y="10800"/>
                </a:cubicBezTo>
                <a:cubicBezTo>
                  <a:pt x="-1" y="12658"/>
                  <a:pt x="479" y="14486"/>
                  <a:pt x="1392" y="16105"/>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rot="16426183">
            <a:off x="2243210" y="2494492"/>
            <a:ext cx="2432049" cy="2434167"/>
          </a:xfrm>
          <a:custGeom>
            <a:rect l="l" t="t" r="r" b="b"/>
            <a:pathLst>
              <a:path w="21600" h="21600">
                <a:moveTo>
                  <a:pt x="2643" y="7715"/>
                </a:moveTo>
                <a:cubicBezTo>
                  <a:pt x="3926" y="4323"/>
                  <a:pt x="7173" y="2080"/>
                  <a:pt x="10799" y="2080"/>
                </a:cubicBezTo>
                <a:cubicBezTo>
                  <a:pt x="14426" y="2080"/>
                  <a:pt x="17673" y="4323"/>
                  <a:pt x="18956" y="7715"/>
                </a:cubicBezTo>
                <a:lnTo>
                  <a:pt x="20901" y="6979"/>
                </a:lnTo>
                <a:cubicBezTo>
                  <a:pt x="19313" y="2779"/>
                  <a:pt x="15290" y="-1"/>
                  <a:pt x="10800" y="-1"/>
                </a:cubicBezTo>
                <a:cubicBezTo>
                  <a:pt x="6309" y="-1"/>
                  <a:pt x="2286" y="2779"/>
                  <a:pt x="698" y="6979"/>
                </a:cubicBez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5400000">
            <a:off x="1752143" y="2015067"/>
            <a:ext cx="3414183" cy="3414184"/>
          </a:xfrm>
          <a:custGeom>
            <a:rect l="l" t="t" r="r" b="b"/>
            <a:pathLst>
              <a:path w="21600" h="21600">
                <a:moveTo>
                  <a:pt x="6106" y="18536"/>
                </a:moveTo>
                <a:cubicBezTo>
                  <a:pt x="3402" y="16896"/>
                  <a:pt x="1751" y="13962"/>
                  <a:pt x="1751" y="10800"/>
                </a:cubicBezTo>
                <a:cubicBezTo>
                  <a:pt x="1751" y="5802"/>
                  <a:pt x="5802" y="1751"/>
                  <a:pt x="10800" y="1751"/>
                </a:cubicBezTo>
                <a:cubicBezTo>
                  <a:pt x="15797" y="1751"/>
                  <a:pt x="19849" y="5802"/>
                  <a:pt x="19849" y="10800"/>
                </a:cubicBezTo>
                <a:cubicBezTo>
                  <a:pt x="19848" y="13962"/>
                  <a:pt x="18197" y="16896"/>
                  <a:pt x="15493" y="18536"/>
                </a:cubicBezTo>
                <a:lnTo>
                  <a:pt x="16401" y="20033"/>
                </a:lnTo>
                <a:cubicBezTo>
                  <a:pt x="19628" y="18075"/>
                  <a:pt x="21600" y="14574"/>
                  <a:pt x="21600" y="10800"/>
                </a:cubicBezTo>
                <a:cubicBezTo>
                  <a:pt x="21600" y="4835"/>
                  <a:pt x="16764" y="0"/>
                  <a:pt x="10800" y="0"/>
                </a:cubicBezTo>
                <a:cubicBezTo>
                  <a:pt x="4835" y="0"/>
                  <a:pt x="0" y="4835"/>
                  <a:pt x="0" y="10800"/>
                </a:cubicBezTo>
                <a:cubicBezTo>
                  <a:pt x="-1" y="14574"/>
                  <a:pt x="1971" y="18075"/>
                  <a:pt x="5198" y="20033"/>
                </a:cubicBezTo>
                <a:lnTo>
                  <a:pt x="6106" y="18536"/>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510528" y="1542295"/>
            <a:ext cx="480060" cy="382734"/>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511480" y="3223760"/>
            <a:ext cx="478346" cy="399410"/>
            <a:chOff x="6511480" y="3223760"/>
            <a:chExt cx="478346" cy="399410"/>
          </a:xfrm>
        </p:grpSpPr>
        <p:sp>
          <p:nvSpPr>
            <p:cNvPr id="7" name="AutoShape 7"/>
            <p:cNvSpPr/>
            <p:nvPr/>
          </p:nvSpPr>
          <p:spPr>
            <a:xfrm>
              <a:off x="6511480" y="3223760"/>
              <a:ext cx="478346" cy="39941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511480" y="4805669"/>
            <a:ext cx="478346" cy="413650"/>
            <a:chOff x="6511480" y="4805669"/>
            <a:chExt cx="478346" cy="413650"/>
          </a:xfrm>
        </p:grpSpPr>
        <p:sp>
          <p:nvSpPr>
            <p:cNvPr id="9" name="AutoShape 9"/>
            <p:cNvSpPr/>
            <p:nvPr/>
          </p:nvSpPr>
          <p:spPr>
            <a:xfrm>
              <a:off x="6511480" y="4805669"/>
              <a:ext cx="478346" cy="413650"/>
            </a:xfrm>
            <a:prstGeom prst="rect">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0" name="Freeform 10"/>
          <p:cNvSpPr/>
          <p:nvPr/>
        </p:nvSpPr>
        <p:spPr>
          <a:xfrm>
            <a:off x="2802998" y="2871591"/>
            <a:ext cx="1701137" cy="1701137"/>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预期成果</a:t>
              </a:r>
            </a:p>
          </p:txBody>
        </p:sp>
      </p:grpSp>
      <p:grpSp>
        <p:nvGrpSpPr>
          <p:cNvPr id="33" name="Group 33"/>
          <p:cNvGrpSpPr/>
          <p:nvPr/>
        </p:nvGrpSpPr>
        <p:grpSpPr>
          <a:xfrm>
            <a:off x="6384512" y="2015068"/>
            <a:ext cx="5082159" cy="1071601"/>
            <a:chOff x="6384512" y="2015068"/>
            <a:chExt cx="5082159" cy="1071601"/>
          </a:xfrm>
        </p:grpSpPr>
        <p:sp>
          <p:nvSpPr>
            <p:cNvPr id="34" name="TextBox 34"/>
            <p:cNvSpPr txBox="1"/>
            <p:nvPr/>
          </p:nvSpPr>
          <p:spPr>
            <a:xfrm>
              <a:off x="6384512" y="2015068"/>
              <a:ext cx="5082159" cy="1071601"/>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通过本课题的研究，预期能够成功研制出一种高效、环保、低成本的新型催化剂，以满足当前化工领域对催化剂性能的迫切需求。</a:t>
              </a:r>
            </a:p>
          </p:txBody>
        </p:sp>
      </p:grpSp>
      <p:grpSp>
        <p:nvGrpSpPr>
          <p:cNvPr id="35" name="Group 35"/>
          <p:cNvGrpSpPr/>
          <p:nvPr/>
        </p:nvGrpSpPr>
        <p:grpSpPr>
          <a:xfrm>
            <a:off x="7116604" y="3155950"/>
            <a:ext cx="4476083" cy="490334"/>
            <a:chOff x="7116604" y="3155950"/>
            <a:chExt cx="4476083" cy="490334"/>
          </a:xfrm>
        </p:grpSpPr>
        <p:sp>
          <p:nvSpPr>
            <p:cNvPr id="36" name="TextBox 36"/>
            <p:cNvSpPr txBox="1"/>
            <p:nvPr/>
          </p:nvSpPr>
          <p:spPr>
            <a:xfrm>
              <a:off x="7116604" y="3155950"/>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催化剂性能评价与优化</a:t>
              </a:r>
            </a:p>
          </p:txBody>
        </p:sp>
      </p:grpSp>
      <p:grpSp>
        <p:nvGrpSpPr>
          <p:cNvPr id="37" name="Group 37"/>
          <p:cNvGrpSpPr/>
          <p:nvPr/>
        </p:nvGrpSpPr>
        <p:grpSpPr>
          <a:xfrm>
            <a:off x="6510528" y="3652633"/>
            <a:ext cx="5082159" cy="1071601"/>
            <a:chOff x="6510528" y="3652633"/>
            <a:chExt cx="5082159" cy="1071601"/>
          </a:xfrm>
        </p:grpSpPr>
        <p:sp>
          <p:nvSpPr>
            <p:cNvPr id="38" name="TextBox 38"/>
            <p:cNvSpPr txBox="1"/>
            <p:nvPr/>
          </p:nvSpPr>
          <p:spPr>
            <a:xfrm>
              <a:off x="6510528" y="3652633"/>
              <a:ext cx="5082159" cy="1071601"/>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建立催化剂性能评价体系，对所研制的催化剂进行活性、选择性、稳定性等关键性能指标的全面评价，并根据评价结果对催化剂配方及制备工艺进行优化。</a:t>
              </a:r>
            </a:p>
          </p:txBody>
        </p:sp>
      </p:grpSp>
      <p:grpSp>
        <p:nvGrpSpPr>
          <p:cNvPr id="39" name="Group 39"/>
          <p:cNvGrpSpPr/>
          <p:nvPr/>
        </p:nvGrpSpPr>
        <p:grpSpPr>
          <a:xfrm>
            <a:off x="7116604" y="4743284"/>
            <a:ext cx="4476083" cy="490334"/>
            <a:chOff x="7116604" y="4743284"/>
            <a:chExt cx="4476083" cy="490334"/>
          </a:xfrm>
        </p:grpSpPr>
        <p:sp>
          <p:nvSpPr>
            <p:cNvPr id="40" name="TextBox 40"/>
            <p:cNvSpPr txBox="1"/>
            <p:nvPr/>
          </p:nvSpPr>
          <p:spPr>
            <a:xfrm>
              <a:off x="7116604" y="4743284"/>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工业化应用可行性分析</a:t>
              </a:r>
            </a:p>
          </p:txBody>
        </p:sp>
      </p:grpSp>
      <p:grpSp>
        <p:nvGrpSpPr>
          <p:cNvPr id="41" name="Group 41"/>
          <p:cNvGrpSpPr/>
          <p:nvPr/>
        </p:nvGrpSpPr>
        <p:grpSpPr>
          <a:xfrm>
            <a:off x="6510528" y="5239966"/>
            <a:ext cx="5082159" cy="1071601"/>
            <a:chOff x="6510528" y="5239966"/>
            <a:chExt cx="5082159" cy="1071601"/>
          </a:xfrm>
        </p:grpSpPr>
        <p:sp>
          <p:nvSpPr>
            <p:cNvPr id="42" name="TextBox 42"/>
            <p:cNvSpPr txBox="1"/>
            <p:nvPr/>
          </p:nvSpPr>
          <p:spPr>
            <a:xfrm>
              <a:off x="6510528" y="5239966"/>
              <a:ext cx="5082159" cy="1071601"/>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通过对催化剂的中试放大试验及工业化应用模拟，评估其在工业生产中的可行性，为后续的工业化应用提供有力支持。</a:t>
              </a:r>
            </a:p>
          </p:txBody>
        </p:sp>
      </p:grpSp>
      <p:grpSp>
        <p:nvGrpSpPr>
          <p:cNvPr id="43" name="Group 43"/>
          <p:cNvGrpSpPr/>
          <p:nvPr/>
        </p:nvGrpSpPr>
        <p:grpSpPr>
          <a:xfrm>
            <a:off x="7116604" y="1472796"/>
            <a:ext cx="4476083" cy="490334"/>
            <a:chOff x="7116604" y="1472796"/>
            <a:chExt cx="4476083" cy="490334"/>
          </a:xfrm>
        </p:grpSpPr>
        <p:sp>
          <p:nvSpPr>
            <p:cNvPr id="44" name="TextBox 44"/>
            <p:cNvSpPr txBox="1"/>
            <p:nvPr/>
          </p:nvSpPr>
          <p:spPr>
            <a:xfrm>
              <a:off x="7116604" y="1472796"/>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新型催化剂的研制</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stretch>
            <a:fillRect/>
          </a:stretch>
        </a:blipFill>
      </p:bgPr>
    </p:bg>
    <p:spTree>
      <p:nvGrpSpPr>
        <p:cNvPr id="1" name=""/>
        <p:cNvGrpSpPr/>
        <p:nvPr/>
      </p:nvGrpSpPr>
      <p:grpSpPr>
        <a:xfrm>
          <a:off x="0" y="0"/>
          <a:ext cx="0" cy="0"/>
        </a:xfrm>
      </p:grpSpPr>
      <p:grpSp>
        <p:nvGrpSpPr>
          <p:cNvPr id="2" name="Group 2"/>
          <p:cNvGrpSpPr/>
          <p:nvPr/>
        </p:nvGrpSpPr>
        <p:grpSpPr>
          <a:xfrm>
            <a:off x="1103852" y="4838783"/>
            <a:ext cx="10266726" cy="1333500"/>
            <a:chOff x="1103852" y="4838783"/>
            <a:chExt cx="10266726" cy="1333500"/>
          </a:xfrm>
        </p:grpSpPr>
        <p:sp>
          <p:nvSpPr>
            <p:cNvPr id="3" name="AutoShape 3"/>
            <p:cNvSpPr/>
            <p:nvPr/>
          </p:nvSpPr>
          <p:spPr>
            <a:xfrm>
              <a:off x="2377205" y="4838783"/>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10800000">
              <a:off x="1103852"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10800000">
              <a:off x="9159730"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31730" y="3081147"/>
            <a:ext cx="10266726" cy="1333500"/>
            <a:chOff x="1031730" y="3081147"/>
            <a:chExt cx="10266726" cy="1333500"/>
          </a:xfrm>
        </p:grpSpPr>
        <p:sp>
          <p:nvSpPr>
            <p:cNvPr id="7" name="AutoShape 7"/>
            <p:cNvSpPr/>
            <p:nvPr/>
          </p:nvSpPr>
          <p:spPr>
            <a:xfrm>
              <a:off x="2305083" y="3081147"/>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1031730"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10800000">
              <a:off x="9087608"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1103852" y="1348302"/>
            <a:ext cx="10266726" cy="1333500"/>
            <a:chOff x="1103852" y="1348302"/>
            <a:chExt cx="10266726" cy="1333500"/>
          </a:xfrm>
        </p:grpSpPr>
        <p:sp>
          <p:nvSpPr>
            <p:cNvPr id="11" name="AutoShape 11"/>
            <p:cNvSpPr/>
            <p:nvPr/>
          </p:nvSpPr>
          <p:spPr>
            <a:xfrm>
              <a:off x="2377205" y="1348302"/>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rot="10800000">
              <a:off x="1103852"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10800000">
              <a:off x="9159730"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997333" y="3400044"/>
            <a:ext cx="685705" cy="695706"/>
            <a:chOff x="9997333" y="3400044"/>
            <a:chExt cx="685705" cy="695706"/>
          </a:xfrm>
        </p:grpSpPr>
        <p:sp>
          <p:nvSpPr>
            <p:cNvPr id="15" name="Freeform 15"/>
            <p:cNvSpPr/>
            <p:nvPr/>
          </p:nvSpPr>
          <p:spPr>
            <a:xfrm>
              <a:off x="10034290" y="3847243"/>
              <a:ext cx="87725" cy="163068"/>
            </a:xfrm>
            <a:custGeom>
              <a:rect l="l" t="t" r="r" b="b"/>
              <a:pathLst>
                <a:path w="118" h="218">
                  <a:moveTo>
                    <a:pt x="0" y="183"/>
                  </a:moveTo>
                  <a:cubicBezTo>
                    <a:pt x="0" y="200"/>
                    <a:pt x="8" y="217"/>
                    <a:pt x="25" y="217"/>
                  </a:cubicBezTo>
                  <a:cubicBezTo>
                    <a:pt x="84" y="217"/>
                    <a:pt x="84" y="217"/>
                    <a:pt x="84" y="217"/>
                  </a:cubicBezTo>
                  <a:cubicBezTo>
                    <a:pt x="100" y="217"/>
                    <a:pt x="117" y="200"/>
                    <a:pt x="117" y="183"/>
                  </a:cubicBezTo>
                  <a:cubicBezTo>
                    <a:pt x="117" y="0"/>
                    <a:pt x="117" y="0"/>
                    <a:pt x="117" y="0"/>
                  </a:cubicBezTo>
                  <a:cubicBezTo>
                    <a:pt x="17" y="91"/>
                    <a:pt x="17" y="91"/>
                    <a:pt x="17" y="91"/>
                  </a:cubicBezTo>
                  <a:cubicBezTo>
                    <a:pt x="0" y="75"/>
                    <a:pt x="0" y="75"/>
                    <a:pt x="0" y="75"/>
                  </a:cubicBezTo>
                  <a:lnTo>
                    <a:pt x="0" y="183"/>
                  </a:lnTo>
                  <a:close/>
                  <a:moveTo>
                    <a:pt x="0" y="183"/>
                  </a:moveTo>
                  <a:lnTo>
                    <a:pt x="0" y="18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0177260" y="3757422"/>
              <a:ext cx="87725" cy="252984"/>
            </a:xfrm>
            <a:custGeom>
              <a:rect l="l" t="t" r="r" b="b"/>
              <a:pathLst>
                <a:path w="118" h="336">
                  <a:moveTo>
                    <a:pt x="0" y="301"/>
                  </a:moveTo>
                  <a:cubicBezTo>
                    <a:pt x="0" y="318"/>
                    <a:pt x="17" y="335"/>
                    <a:pt x="34" y="335"/>
                  </a:cubicBezTo>
                  <a:cubicBezTo>
                    <a:pt x="84" y="335"/>
                    <a:pt x="84" y="335"/>
                    <a:pt x="84" y="335"/>
                  </a:cubicBezTo>
                  <a:cubicBezTo>
                    <a:pt x="101" y="335"/>
                    <a:pt x="117" y="318"/>
                    <a:pt x="117" y="301"/>
                  </a:cubicBezTo>
                  <a:cubicBezTo>
                    <a:pt x="117" y="76"/>
                    <a:pt x="117" y="76"/>
                    <a:pt x="117" y="76"/>
                  </a:cubicBezTo>
                  <a:cubicBezTo>
                    <a:pt x="42" y="0"/>
                    <a:pt x="42" y="0"/>
                    <a:pt x="42" y="0"/>
                  </a:cubicBezTo>
                  <a:cubicBezTo>
                    <a:pt x="0" y="42"/>
                    <a:pt x="0" y="42"/>
                    <a:pt x="0" y="42"/>
                  </a:cubicBezTo>
                  <a:lnTo>
                    <a:pt x="0" y="301"/>
                  </a:lnTo>
                  <a:close/>
                  <a:moveTo>
                    <a:pt x="0" y="301"/>
                  </a:moveTo>
                  <a:lnTo>
                    <a:pt x="0" y="30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0320231" y="3757422"/>
              <a:ext cx="87725" cy="252984"/>
            </a:xfrm>
            <a:custGeom>
              <a:rect l="l" t="t" r="r" b="b"/>
              <a:pathLst>
                <a:path w="118" h="336">
                  <a:moveTo>
                    <a:pt x="92" y="335"/>
                  </a:moveTo>
                  <a:cubicBezTo>
                    <a:pt x="108" y="335"/>
                    <a:pt x="117" y="318"/>
                    <a:pt x="117" y="301"/>
                  </a:cubicBezTo>
                  <a:cubicBezTo>
                    <a:pt x="117" y="0"/>
                    <a:pt x="117" y="0"/>
                    <a:pt x="117" y="0"/>
                  </a:cubicBezTo>
                  <a:cubicBezTo>
                    <a:pt x="0" y="118"/>
                    <a:pt x="0" y="118"/>
                    <a:pt x="0" y="118"/>
                  </a:cubicBezTo>
                  <a:cubicBezTo>
                    <a:pt x="0" y="301"/>
                    <a:pt x="0" y="301"/>
                    <a:pt x="0" y="301"/>
                  </a:cubicBezTo>
                  <a:cubicBezTo>
                    <a:pt x="0" y="318"/>
                    <a:pt x="16" y="335"/>
                    <a:pt x="33" y="335"/>
                  </a:cubicBezTo>
                  <a:lnTo>
                    <a:pt x="92" y="335"/>
                  </a:lnTo>
                  <a:close/>
                  <a:moveTo>
                    <a:pt x="92" y="335"/>
                  </a:moveTo>
                  <a:lnTo>
                    <a:pt x="92" y="3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459962" y="3670840"/>
              <a:ext cx="94202" cy="342805"/>
            </a:xfrm>
            <a:custGeom>
              <a:rect l="l" t="t" r="r" b="b"/>
              <a:pathLst>
                <a:path w="125" h="452">
                  <a:moveTo>
                    <a:pt x="0" y="41"/>
                  </a:moveTo>
                  <a:cubicBezTo>
                    <a:pt x="0" y="417"/>
                    <a:pt x="0" y="417"/>
                    <a:pt x="0" y="417"/>
                  </a:cubicBezTo>
                  <a:cubicBezTo>
                    <a:pt x="0" y="434"/>
                    <a:pt x="17" y="451"/>
                    <a:pt x="33" y="451"/>
                  </a:cubicBezTo>
                  <a:cubicBezTo>
                    <a:pt x="92" y="451"/>
                    <a:pt x="92" y="451"/>
                    <a:pt x="92" y="451"/>
                  </a:cubicBezTo>
                  <a:cubicBezTo>
                    <a:pt x="109" y="451"/>
                    <a:pt x="125" y="434"/>
                    <a:pt x="125" y="417"/>
                  </a:cubicBezTo>
                  <a:cubicBezTo>
                    <a:pt x="125" y="66"/>
                    <a:pt x="125" y="66"/>
                    <a:pt x="125" y="66"/>
                  </a:cubicBezTo>
                  <a:cubicBezTo>
                    <a:pt x="50" y="0"/>
                    <a:pt x="50" y="0"/>
                    <a:pt x="50" y="0"/>
                  </a:cubicBezTo>
                  <a:lnTo>
                    <a:pt x="0" y="41"/>
                  </a:lnTo>
                  <a:close/>
                  <a:moveTo>
                    <a:pt x="0" y="41"/>
                  </a:moveTo>
                  <a:lnTo>
                    <a:pt x="0" y="4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0011525" y="3517678"/>
              <a:ext cx="536162" cy="342805"/>
            </a:xfrm>
            <a:custGeom>
              <a:rect l="l" t="t" r="r" b="b"/>
              <a:pathLst>
                <a:path w="728" h="452">
                  <a:moveTo>
                    <a:pt x="234" y="284"/>
                  </a:moveTo>
                  <a:cubicBezTo>
                    <a:pt x="250" y="267"/>
                    <a:pt x="276" y="267"/>
                    <a:pt x="292" y="284"/>
                  </a:cubicBezTo>
                  <a:cubicBezTo>
                    <a:pt x="359" y="351"/>
                    <a:pt x="359" y="351"/>
                    <a:pt x="359" y="351"/>
                  </a:cubicBezTo>
                  <a:cubicBezTo>
                    <a:pt x="376" y="368"/>
                    <a:pt x="384" y="368"/>
                    <a:pt x="401" y="368"/>
                  </a:cubicBezTo>
                  <a:cubicBezTo>
                    <a:pt x="418" y="368"/>
                    <a:pt x="426" y="368"/>
                    <a:pt x="434" y="351"/>
                  </a:cubicBezTo>
                  <a:cubicBezTo>
                    <a:pt x="660" y="134"/>
                    <a:pt x="660" y="134"/>
                    <a:pt x="660" y="134"/>
                  </a:cubicBezTo>
                  <a:cubicBezTo>
                    <a:pt x="694" y="167"/>
                    <a:pt x="694" y="167"/>
                    <a:pt x="694" y="167"/>
                  </a:cubicBezTo>
                  <a:cubicBezTo>
                    <a:pt x="702" y="175"/>
                    <a:pt x="710" y="175"/>
                    <a:pt x="710" y="175"/>
                  </a:cubicBezTo>
                  <a:cubicBezTo>
                    <a:pt x="719" y="175"/>
                    <a:pt x="727" y="167"/>
                    <a:pt x="727" y="159"/>
                  </a:cubicBezTo>
                  <a:cubicBezTo>
                    <a:pt x="727" y="33"/>
                    <a:pt x="727" y="33"/>
                    <a:pt x="727" y="33"/>
                  </a:cubicBezTo>
                  <a:cubicBezTo>
                    <a:pt x="727" y="25"/>
                    <a:pt x="727" y="16"/>
                    <a:pt x="719" y="8"/>
                  </a:cubicBezTo>
                  <a:cubicBezTo>
                    <a:pt x="710" y="0"/>
                    <a:pt x="702" y="0"/>
                    <a:pt x="694" y="0"/>
                  </a:cubicBezTo>
                  <a:cubicBezTo>
                    <a:pt x="568" y="0"/>
                    <a:pt x="568" y="0"/>
                    <a:pt x="568" y="0"/>
                  </a:cubicBezTo>
                  <a:cubicBezTo>
                    <a:pt x="560" y="0"/>
                    <a:pt x="551" y="0"/>
                    <a:pt x="551" y="8"/>
                  </a:cubicBezTo>
                  <a:cubicBezTo>
                    <a:pt x="543" y="16"/>
                    <a:pt x="551" y="25"/>
                    <a:pt x="551" y="33"/>
                  </a:cubicBezTo>
                  <a:cubicBezTo>
                    <a:pt x="585" y="58"/>
                    <a:pt x="585" y="58"/>
                    <a:pt x="585" y="58"/>
                  </a:cubicBezTo>
                  <a:cubicBezTo>
                    <a:pt x="426" y="217"/>
                    <a:pt x="426" y="217"/>
                    <a:pt x="426" y="217"/>
                  </a:cubicBezTo>
                  <a:cubicBezTo>
                    <a:pt x="426" y="225"/>
                    <a:pt x="409" y="225"/>
                    <a:pt x="401" y="225"/>
                  </a:cubicBezTo>
                  <a:cubicBezTo>
                    <a:pt x="393" y="225"/>
                    <a:pt x="376" y="225"/>
                    <a:pt x="368" y="217"/>
                  </a:cubicBezTo>
                  <a:cubicBezTo>
                    <a:pt x="292" y="142"/>
                    <a:pt x="292" y="142"/>
                    <a:pt x="292" y="142"/>
                  </a:cubicBezTo>
                  <a:cubicBezTo>
                    <a:pt x="276" y="125"/>
                    <a:pt x="250" y="125"/>
                    <a:pt x="234" y="142"/>
                  </a:cubicBezTo>
                  <a:cubicBezTo>
                    <a:pt x="8" y="359"/>
                    <a:pt x="8" y="359"/>
                    <a:pt x="8" y="359"/>
                  </a:cubicBezTo>
                  <a:cubicBezTo>
                    <a:pt x="0" y="368"/>
                    <a:pt x="0" y="384"/>
                    <a:pt x="0" y="393"/>
                  </a:cubicBezTo>
                  <a:cubicBezTo>
                    <a:pt x="0" y="410"/>
                    <a:pt x="0" y="418"/>
                    <a:pt x="8" y="426"/>
                  </a:cubicBezTo>
                  <a:cubicBezTo>
                    <a:pt x="25" y="435"/>
                    <a:pt x="25" y="435"/>
                    <a:pt x="25" y="435"/>
                  </a:cubicBezTo>
                  <a:cubicBezTo>
                    <a:pt x="41" y="451"/>
                    <a:pt x="67" y="451"/>
                    <a:pt x="83" y="435"/>
                  </a:cubicBezTo>
                  <a:lnTo>
                    <a:pt x="234" y="284"/>
                  </a:lnTo>
                  <a:close/>
                  <a:moveTo>
                    <a:pt x="234" y="284"/>
                  </a:moveTo>
                  <a:lnTo>
                    <a:pt x="234" y="28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9997333" y="3400044"/>
              <a:ext cx="685705" cy="695706"/>
            </a:xfrm>
            <a:custGeom>
              <a:rect l="l" t="t" r="r" b="b"/>
              <a:pathLst>
                <a:path w="929" h="921">
                  <a:moveTo>
                    <a:pt x="887" y="0"/>
                  </a:moveTo>
                  <a:cubicBezTo>
                    <a:pt x="862" y="0"/>
                    <a:pt x="836" y="26"/>
                    <a:pt x="836" y="50"/>
                  </a:cubicBezTo>
                  <a:cubicBezTo>
                    <a:pt x="836" y="837"/>
                    <a:pt x="836" y="837"/>
                    <a:pt x="836" y="837"/>
                  </a:cubicBezTo>
                  <a:cubicBezTo>
                    <a:pt x="51" y="837"/>
                    <a:pt x="51" y="837"/>
                    <a:pt x="51" y="837"/>
                  </a:cubicBezTo>
                  <a:cubicBezTo>
                    <a:pt x="26" y="837"/>
                    <a:pt x="0" y="853"/>
                    <a:pt x="0" y="878"/>
                  </a:cubicBezTo>
                  <a:cubicBezTo>
                    <a:pt x="0" y="903"/>
                    <a:pt x="26" y="920"/>
                    <a:pt x="51" y="920"/>
                  </a:cubicBezTo>
                  <a:cubicBezTo>
                    <a:pt x="887" y="920"/>
                    <a:pt x="887" y="920"/>
                    <a:pt x="887" y="920"/>
                  </a:cubicBezTo>
                  <a:cubicBezTo>
                    <a:pt x="912" y="920"/>
                    <a:pt x="928" y="903"/>
                    <a:pt x="928" y="878"/>
                  </a:cubicBezTo>
                  <a:cubicBezTo>
                    <a:pt x="928" y="50"/>
                    <a:pt x="928" y="50"/>
                    <a:pt x="928" y="50"/>
                  </a:cubicBezTo>
                  <a:cubicBezTo>
                    <a:pt x="928" y="26"/>
                    <a:pt x="903" y="0"/>
                    <a:pt x="887" y="0"/>
                  </a:cubicBezTo>
                  <a:close/>
                  <a:moveTo>
                    <a:pt x="887" y="0"/>
                  </a:moveTo>
                  <a:lnTo>
                    <a:pt x="887"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Freeform 21"/>
          <p:cNvSpPr/>
          <p:nvPr/>
        </p:nvSpPr>
        <p:spPr>
          <a:xfrm>
            <a:off x="1935480" y="1646434"/>
            <a:ext cx="719895" cy="555403"/>
          </a:xfrm>
          <a:custGeom>
            <a:rect l="l" t="t" r="r" b="b"/>
            <a:pathLst>
              <a:path w="67" h="60">
                <a:moveTo>
                  <a:pt x="53" y="2"/>
                </a:moveTo>
                <a:cubicBezTo>
                  <a:pt x="53" y="1"/>
                  <a:pt x="52" y="0"/>
                  <a:pt x="51" y="0"/>
                </a:cubicBezTo>
                <a:cubicBezTo>
                  <a:pt x="46" y="0"/>
                  <a:pt x="46" y="0"/>
                  <a:pt x="46" y="0"/>
                </a:cubicBezTo>
                <a:cubicBezTo>
                  <a:pt x="45" y="0"/>
                  <a:pt x="44" y="1"/>
                  <a:pt x="44" y="2"/>
                </a:cubicBezTo>
                <a:cubicBezTo>
                  <a:pt x="44" y="5"/>
                  <a:pt x="44" y="5"/>
                  <a:pt x="44" y="5"/>
                </a:cubicBezTo>
                <a:cubicBezTo>
                  <a:pt x="53" y="14"/>
                  <a:pt x="53" y="14"/>
                  <a:pt x="53" y="14"/>
                </a:cubicBezTo>
                <a:lnTo>
                  <a:pt x="53" y="2"/>
                </a:lnTo>
                <a:close/>
                <a:moveTo>
                  <a:pt x="66" y="31"/>
                </a:moveTo>
                <a:cubicBezTo>
                  <a:pt x="36" y="2"/>
                  <a:pt x="36" y="2"/>
                  <a:pt x="36" y="2"/>
                </a:cubicBezTo>
                <a:cubicBezTo>
                  <a:pt x="35" y="0"/>
                  <a:pt x="33" y="0"/>
                  <a:pt x="31" y="2"/>
                </a:cubicBezTo>
                <a:cubicBezTo>
                  <a:pt x="2" y="31"/>
                  <a:pt x="2" y="31"/>
                  <a:pt x="2" y="31"/>
                </a:cubicBezTo>
                <a:cubicBezTo>
                  <a:pt x="0" y="33"/>
                  <a:pt x="0" y="35"/>
                  <a:pt x="2" y="36"/>
                </a:cubicBezTo>
                <a:cubicBezTo>
                  <a:pt x="2" y="37"/>
                  <a:pt x="3" y="37"/>
                  <a:pt x="4" y="37"/>
                </a:cubicBezTo>
                <a:cubicBezTo>
                  <a:pt x="5" y="37"/>
                  <a:pt x="6" y="37"/>
                  <a:pt x="7" y="36"/>
                </a:cubicBezTo>
                <a:cubicBezTo>
                  <a:pt x="34" y="9"/>
                  <a:pt x="34" y="9"/>
                  <a:pt x="34" y="9"/>
                </a:cubicBezTo>
                <a:cubicBezTo>
                  <a:pt x="61" y="36"/>
                  <a:pt x="61" y="36"/>
                  <a:pt x="61" y="36"/>
                </a:cubicBezTo>
                <a:cubicBezTo>
                  <a:pt x="62" y="38"/>
                  <a:pt x="65" y="38"/>
                  <a:pt x="66" y="36"/>
                </a:cubicBezTo>
                <a:cubicBezTo>
                  <a:pt x="67" y="35"/>
                  <a:pt x="67" y="33"/>
                  <a:pt x="66" y="31"/>
                </a:cubicBezTo>
                <a:close/>
                <a:moveTo>
                  <a:pt x="9" y="37"/>
                </a:moveTo>
                <a:cubicBezTo>
                  <a:pt x="9" y="57"/>
                  <a:pt x="9" y="57"/>
                  <a:pt x="9" y="57"/>
                </a:cubicBezTo>
                <a:cubicBezTo>
                  <a:pt x="9" y="59"/>
                  <a:pt x="11" y="60"/>
                  <a:pt x="13" y="60"/>
                </a:cubicBezTo>
                <a:cubicBezTo>
                  <a:pt x="28" y="60"/>
                  <a:pt x="28" y="60"/>
                  <a:pt x="28" y="60"/>
                </a:cubicBezTo>
                <a:cubicBezTo>
                  <a:pt x="28" y="42"/>
                  <a:pt x="28" y="42"/>
                  <a:pt x="28" y="42"/>
                </a:cubicBezTo>
                <a:cubicBezTo>
                  <a:pt x="28" y="42"/>
                  <a:pt x="29" y="41"/>
                  <a:pt x="29" y="41"/>
                </a:cubicBezTo>
                <a:cubicBezTo>
                  <a:pt x="38" y="41"/>
                  <a:pt x="38" y="41"/>
                  <a:pt x="38" y="41"/>
                </a:cubicBezTo>
                <a:cubicBezTo>
                  <a:pt x="39" y="41"/>
                  <a:pt x="39" y="42"/>
                  <a:pt x="39" y="42"/>
                </a:cubicBezTo>
                <a:cubicBezTo>
                  <a:pt x="39" y="60"/>
                  <a:pt x="39" y="60"/>
                  <a:pt x="39" y="60"/>
                </a:cubicBezTo>
                <a:cubicBezTo>
                  <a:pt x="55" y="60"/>
                  <a:pt x="55" y="60"/>
                  <a:pt x="55" y="60"/>
                </a:cubicBezTo>
                <a:cubicBezTo>
                  <a:pt x="57" y="60"/>
                  <a:pt x="58" y="59"/>
                  <a:pt x="58" y="57"/>
                </a:cubicBezTo>
                <a:cubicBezTo>
                  <a:pt x="58" y="38"/>
                  <a:pt x="58" y="38"/>
                  <a:pt x="58" y="38"/>
                </a:cubicBezTo>
                <a:cubicBezTo>
                  <a:pt x="34" y="13"/>
                  <a:pt x="34" y="13"/>
                  <a:pt x="34" y="13"/>
                </a:cubicBezTo>
                <a:lnTo>
                  <a:pt x="9" y="3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1975414" y="5261363"/>
            <a:ext cx="613870" cy="6138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社会效益</a:t>
              </a:r>
            </a:p>
          </p:txBody>
        </p:sp>
      </p:grpSp>
      <p:sp>
        <p:nvSpPr>
          <p:cNvPr id="45" name="TextBox 45"/>
          <p:cNvSpPr txBox="1"/>
          <p:nvPr/>
        </p:nvSpPr>
        <p:spPr>
          <a:xfrm>
            <a:off x="3314700" y="5303594"/>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通过参与本课题的研究，有助于培养一批具备创新精神和实践能力的化工人才，为我国化工领域的持续发展提供人才保障。</a:t>
            </a:r>
          </a:p>
        </p:txBody>
      </p:sp>
      <p:sp>
        <p:nvSpPr>
          <p:cNvPr id="46" name="TextBox 46"/>
          <p:cNvSpPr txBox="1"/>
          <p:nvPr/>
        </p:nvSpPr>
        <p:spPr>
          <a:xfrm>
            <a:off x="3314700" y="4838783"/>
            <a:ext cx="7382690" cy="490334"/>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培养化工创新人才</a:t>
            </a:r>
          </a:p>
        </p:txBody>
      </p:sp>
      <p:sp>
        <p:nvSpPr>
          <p:cNvPr id="47" name="TextBox 47"/>
          <p:cNvSpPr txBox="1"/>
          <p:nvPr/>
        </p:nvSpPr>
        <p:spPr>
          <a:xfrm>
            <a:off x="3456760" y="1771107"/>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新型催化剂的研制及应用将有助于提高化工生产的效率、降低能耗和减少环境污染，从而推动化工领域的技术进步和产业升级。</a:t>
            </a:r>
          </a:p>
        </p:txBody>
      </p:sp>
      <p:sp>
        <p:nvSpPr>
          <p:cNvPr id="48" name="TextBox 48"/>
          <p:cNvSpPr txBox="1"/>
          <p:nvPr/>
        </p:nvSpPr>
        <p:spPr>
          <a:xfrm>
            <a:off x="3456760" y="1395927"/>
            <a:ext cx="7293402"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推动化工领域技术进步</a:t>
            </a:r>
          </a:p>
        </p:txBody>
      </p:sp>
      <p:sp>
        <p:nvSpPr>
          <p:cNvPr id="49" name="TextBox 49"/>
          <p:cNvSpPr txBox="1"/>
          <p:nvPr/>
        </p:nvSpPr>
        <p:spPr>
          <a:xfrm>
            <a:off x="1704918" y="3545958"/>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本课题所研制的催化剂注重环保性能，其广泛应用将有助于减少化工生产过程中的污染物排放，促进绿色化工的发展。</a:t>
            </a:r>
          </a:p>
        </p:txBody>
      </p:sp>
      <p:sp>
        <p:nvSpPr>
          <p:cNvPr id="50" name="TextBox 50"/>
          <p:cNvSpPr txBox="1"/>
          <p:nvPr/>
        </p:nvSpPr>
        <p:spPr>
          <a:xfrm>
            <a:off x="1704918" y="3081147"/>
            <a:ext cx="7382690" cy="490334"/>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促进绿色化工发展</a:t>
            </a: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5771" r="15771"/>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新型催化剂的应用将有望降低化工生产过程中的原料消耗和能源消耗，从而降低生产成本，提高企业的经济效益。</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降低生产成本</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通过优化催化剂性能，提高产品的品质和产量，增加产品的附加值，进而提升企业的市场竞争力。</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增加产品附加值</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凭借新型催化剂的优异性能，企业有望开发出新的应用领域和市场，拓展市场份额，实现更大的经济效益。</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拓展市场份额</a:t>
            </a:r>
          </a:p>
        </p:txBody>
      </p:sp>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经济效益</a:t>
            </a: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https://d.book118.com/595110240120011110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5FF"/>
      </a:lt1>
      <a:dk2>
        <a:srgbClr val="062F00"/>
      </a:dk2>
      <a:lt2>
        <a:srgbClr val="FFFFFF"/>
      </a:lt2>
      <a:accent1>
        <a:srgbClr val="AF79DE"/>
      </a:accent1>
      <a:accent2>
        <a:srgbClr val="BC95E8"/>
      </a:accent2>
      <a:accent3>
        <a:srgbClr val="816BB7"/>
      </a:accent3>
      <a:accent4>
        <a:srgbClr val="618CD0"/>
      </a:accent4>
      <a:accent5>
        <a:srgbClr val="76A1E5"/>
      </a:accent5>
      <a:accent6>
        <a:srgbClr val="FEE088"/>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118</Paragraphs>
  <Slides>19</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19</vt:i4>
      </vt:variant>
    </vt:vector>
  </HeadingPairs>
  <TitlesOfParts>
    <vt:vector baseType="lpstr" size="23">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2024-09-15T13:09:49.771</cp:lastPrinted>
  <dcterms:created xsi:type="dcterms:W3CDTF">2024-09-15T05:09:49Z</dcterms:created>
  <dcterms:modified xsi:type="dcterms:W3CDTF">2024-09-15T05:09:52Z</dcterms:modified>
</cp:coreProperties>
</file>