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UHSGGT+USMCBH+ArialMT"/>
      <p:regular r:id="rId16"/>
    </p:embeddedFont>
    <p:embeddedFont>
      <p:font typeface="NRITBL+MS-UIGothic"/>
      <p:regular r:id="rId17"/>
    </p:embeddedFont>
    <p:embeddedFont>
      <p:font typeface="MTGOIM+KVDQDD+MicrosoftYaHei-Bold"/>
      <p:regular r:id="rId18"/>
    </p:embeddedFont>
    <p:embeddedFont>
      <p:font typeface="QFHTVO+QSHPUL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11C16-D4F7-40B9-AD87-4D7793952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D65A0-3028-450F-AF72-BA085F4AB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82FDD-A878-4FD6-83F2-366D7BBA2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15F43-5C1F-48EA-8F9C-F2442262F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7737CF-F985-45BC-8740-436DA8BE1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3F1A78-A47F-4FD1-BAA0-1AC846B09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313FE1-4FBC-409B-9421-5F7474484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8F5B5-7DC3-49F3-9968-CAB0C74EE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FBD2C-39DE-4217-BAB1-9DB48ED55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ABCD2-CB60-459A-8679-E1E4B2724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C5D60-8D51-49A0-9F36-72D35D87A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12103403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40729" y="229508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HSGGT+USMCBH+ArialMT"/>
                <a:cs typeface="UHSGGT+USMCBH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2400">
                <a:solidFill>
                  <a:srgbClr val="FFFFFF"/>
                </a:solidFill>
                <a:latin typeface="NRITBL+MS-UIGothic"/>
                <a:cs typeface="NRITBL+MS-UIGothic"/>
              </a:rPr>
              <a:t>星基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FFFFFF"/>
                </a:solidFill>
                <a:latin typeface="NRITBL+MS-UIGothic"/>
                <a:cs typeface="NRITBL+MS-UIGothic"/>
              </a:rPr>
              <a:t>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NRITBL+MS-UIGothic"/>
                <a:cs typeface="NRITBL+MS-UIGothic"/>
              </a:rPr>
              <a:t>天体的定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3AEF2"/>
                </a:solidFill>
                <a:latin typeface="NRITBL+MS-UIGothic"/>
                <a:cs typeface="NRITBL+MS-UIGothic"/>
              </a:rPr>
              <a:t>与分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5775" y="177879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MTGOIM+KVDQDD+MicrosoftYaHei-Bold"/>
                <a:cs typeface="MTGOIM+KVDQD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675244" y="177879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MTGOIM+KVDQDD+MicrosoftYaHei-Bold"/>
                <a:cs typeface="MTGOIM+KVDQD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5775" y="271208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75244" y="271208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43AEF2"/>
                </a:solidFill>
                <a:latin typeface="NRITBL+MS-UIGothic"/>
                <a:cs typeface="NRITBL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83590" y="5493861"/>
            <a:ext cx="5081170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NRITBL+MS-UIGothic"/>
                <a:cs typeface="NRITBL+MS-UIGothic"/>
              </a:rPr>
              <a:t>天体是指在宇宙空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间</a:t>
            </a:r>
            <a:r>
              <a:rPr sz="1200">
                <a:solidFill>
                  <a:srgbClr val="1C7EBD"/>
                </a:solidFill>
                <a:latin typeface="NRITBL+MS-UIGothic"/>
                <a:cs typeface="NRITBL+MS-UIGothic"/>
              </a:rPr>
              <a:t>中，除地球以外的所有物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质实</a:t>
            </a:r>
            <a:r>
              <a:rPr sz="1200">
                <a:solidFill>
                  <a:srgbClr val="1C7EBD"/>
                </a:solidFill>
                <a:latin typeface="NRITBL+MS-UIGothic"/>
                <a:cs typeface="NRITBL+MS-UIGothic"/>
              </a:rPr>
              <a:t>体，包括恒星、行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NRITBL+MS-UIGothic"/>
                <a:cs typeface="NRITBL+MS-UIGothic"/>
              </a:rPr>
              <a:t>星、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卫</a:t>
            </a:r>
            <a:r>
              <a:rPr sz="1200">
                <a:solidFill>
                  <a:srgbClr val="1C7EBD"/>
                </a:solidFill>
                <a:latin typeface="NRITBL+MS-UIGothic"/>
                <a:cs typeface="NRITBL+MS-UIGothic"/>
              </a:rPr>
              <a:t>星、小行星、彗星、星云、星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团</a:t>
            </a:r>
            <a:r>
              <a:rPr sz="1200">
                <a:solidFill>
                  <a:srgbClr val="1C7EBD"/>
                </a:solidFill>
                <a:latin typeface="NRITBL+MS-UIGothic"/>
                <a:cs typeface="NRITBL+MS-UIGothic"/>
              </a:rPr>
              <a:t>和星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际尘</a:t>
            </a:r>
            <a:r>
              <a:rPr sz="1200">
                <a:solidFill>
                  <a:srgbClr val="1C7EBD"/>
                </a:solidFill>
                <a:latin typeface="NRITBL+MS-UIGothic"/>
                <a:cs typeface="NRITBL+MS-UIGothic"/>
              </a:rPr>
              <a:t>埃等。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15455" y="5493861"/>
            <a:ext cx="5256430" cy="929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NRITBL+MS-UIGothic"/>
                <a:cs typeface="NRITBL+MS-UIGothic"/>
              </a:rPr>
              <a:t>天体是宇宙中的基本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单</a:t>
            </a:r>
            <a:r>
              <a:rPr sz="1200">
                <a:solidFill>
                  <a:srgbClr val="1C7EBD"/>
                </a:solidFill>
                <a:latin typeface="NRITBL+MS-UIGothic"/>
                <a:cs typeface="NRITBL+MS-UIGothic"/>
              </a:rPr>
              <a:t>元，它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们</a:t>
            </a:r>
            <a:r>
              <a:rPr sz="1200">
                <a:solidFill>
                  <a:srgbClr val="1C7EBD"/>
                </a:solidFill>
                <a:latin typeface="NRITBL+MS-UIGothic"/>
                <a:cs typeface="NRITBL+MS-UIGothic"/>
              </a:rPr>
              <a:t>按照不同的特征和性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200">
                <a:solidFill>
                  <a:srgbClr val="1C7EBD"/>
                </a:solidFill>
                <a:latin typeface="NRITBL+MS-UIGothic"/>
                <a:cs typeface="NRITBL+MS-UIGothic"/>
              </a:rPr>
              <a:t>被分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类</a:t>
            </a:r>
            <a:r>
              <a:rPr sz="1200">
                <a:solidFill>
                  <a:srgbClr val="1C7EBD"/>
                </a:solidFill>
                <a:latin typeface="NRITBL+MS-UIGothic"/>
                <a:cs typeface="NRITBL+MS-UIGothic"/>
              </a:rPr>
              <a:t>。例如，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NRITBL+MS-UIGothic"/>
                <a:cs typeface="NRITBL+MS-UIGothic"/>
              </a:rPr>
              <a:t>恒星是由气体和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尘</a:t>
            </a:r>
            <a:r>
              <a:rPr sz="1200">
                <a:solidFill>
                  <a:srgbClr val="1C7EBD"/>
                </a:solidFill>
                <a:latin typeface="NRITBL+MS-UIGothic"/>
                <a:cs typeface="NRITBL+MS-UIGothic"/>
              </a:rPr>
              <a:t>埃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组</a:t>
            </a:r>
            <a:r>
              <a:rPr sz="1200">
                <a:solidFill>
                  <a:srgbClr val="1C7EBD"/>
                </a:solidFill>
                <a:latin typeface="NRITBL+MS-UIGothic"/>
                <a:cs typeface="NRITBL+MS-UIGothic"/>
              </a:rPr>
              <a:t>成的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1C7EBD"/>
                </a:solidFill>
                <a:latin typeface="NRITBL+MS-UIGothic"/>
                <a:cs typeface="NRITBL+MS-UIGothic"/>
              </a:rPr>
              <a:t>光天体，行星是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围绕</a:t>
            </a:r>
            <a:r>
              <a:rPr sz="1200">
                <a:solidFill>
                  <a:srgbClr val="1C7EBD"/>
                </a:solidFill>
                <a:latin typeface="NRITBL+MS-UIGothic"/>
                <a:cs typeface="NRITBL+MS-UIGothic"/>
              </a:rPr>
              <a:t>恒星运行的天体，</a:t>
            </a:r>
          </a:p>
          <a:p>
            <a:pPr marL="0" marR="0">
              <a:lnSpc>
                <a:spcPts val="1200"/>
              </a:lnSpc>
              <a:spcBef>
                <a:spcPts val="909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卫</a:t>
            </a:r>
            <a:r>
              <a:rPr sz="1200">
                <a:solidFill>
                  <a:srgbClr val="1C7EBD"/>
                </a:solidFill>
                <a:latin typeface="NRITBL+MS-UIGothic"/>
                <a:cs typeface="NRITBL+MS-UIGothic"/>
              </a:rPr>
              <a:t>星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则</a:t>
            </a:r>
            <a:r>
              <a:rPr sz="1200">
                <a:solidFill>
                  <a:srgbClr val="1C7EBD"/>
                </a:solidFill>
                <a:latin typeface="NRITBL+MS-UIGothic"/>
                <a:cs typeface="NRITBL+MS-UIGothic"/>
              </a:rPr>
              <a:t>是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围绕</a:t>
            </a:r>
            <a:r>
              <a:rPr sz="1200">
                <a:solidFill>
                  <a:srgbClr val="1C7EBD"/>
                </a:solidFill>
                <a:latin typeface="NRITBL+MS-UIGothic"/>
                <a:cs typeface="NRITBL+MS-UIGothic"/>
              </a:rPr>
              <a:t>行星运行的天体。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NRITBL+MS-UIGothic"/>
                <a:cs typeface="NRITBL+MS-UIGothic"/>
              </a:rPr>
              <a:t>天体的形成与演化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NRITBL+MS-UIGothic"/>
                <a:cs typeface="NRITBL+MS-UIGothic"/>
              </a:rPr>
              <a:t>天体的形成与演化是一个复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1C7EBD"/>
                </a:solidFill>
                <a:latin typeface="NRITBL+MS-UIGothic"/>
                <a:cs typeface="NRITBL+MS-UIGothic"/>
              </a:rPr>
              <a:t>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1C7EBD"/>
                </a:solidFill>
                <a:latin typeface="NRITBL+MS-UIGothic"/>
                <a:cs typeface="NRITBL+MS-UIGothic"/>
              </a:rPr>
              <a:t>程，涉及到引力的作用、物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1C7EBD"/>
                </a:solidFill>
                <a:latin typeface="NRITBL+MS-UIGothic"/>
                <a:cs typeface="NRITBL+MS-UIGothic"/>
              </a:rPr>
              <a:t>的凝聚和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1C7EBD"/>
                </a:solidFill>
                <a:latin typeface="NRITBL+MS-UIGothic"/>
                <a:cs typeface="NRITBL+MS-UIGothic"/>
              </a:rPr>
              <a:t>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1C7EBD"/>
                </a:solidFill>
                <a:latin typeface="NRITBL+MS-UIGothic"/>
                <a:cs typeface="NRITBL+MS-UIGothic"/>
              </a:rPr>
              <a:t>等物理机制。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3AEF2"/>
                </a:solidFill>
                <a:latin typeface="NRITBL+MS-UIGothic"/>
                <a:cs typeface="NRITB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NRITBL+MS-UIGothic"/>
                <a:cs typeface="NRITBL+MS-UIGothic"/>
              </a:rPr>
              <a:t>天体的形成始于宇宙早期的气体和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1C7EBD"/>
                </a:solidFill>
                <a:latin typeface="NRITBL+MS-UIGothic"/>
                <a:cs typeface="NRITBL+MS-UIGothic"/>
              </a:rPr>
              <a:t>埃云，在引力的作用下逐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1C7EBD"/>
                </a:solidFill>
                <a:latin typeface="NRITBL+MS-UIGothic"/>
                <a:cs typeface="NRITBL+MS-UIGothic"/>
              </a:rPr>
              <a:t>凝聚成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团块</a:t>
            </a:r>
            <a:r>
              <a:rPr sz="1500">
                <a:solidFill>
                  <a:srgbClr val="1C7EBD"/>
                </a:solidFill>
                <a:latin typeface="NRITBL+MS-UIGothic"/>
                <a:cs typeface="NRITBL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NRITBL+MS-UIGothic"/>
                <a:cs typeface="NRITBL+MS-UIGothic"/>
              </a:rPr>
              <a:t>并通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1C7EBD"/>
                </a:solidFill>
                <a:latin typeface="NRITBL+MS-UIGothic"/>
                <a:cs typeface="NRITBL+MS-UIGothic"/>
              </a:rPr>
              <a:t>核聚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1C7EBD"/>
                </a:solidFill>
                <a:latin typeface="NRITBL+MS-UIGothic"/>
                <a:cs typeface="NRITBL+MS-UIGothic"/>
              </a:rPr>
              <a:t>等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1C7EBD"/>
                </a:solidFill>
                <a:latin typeface="NRITBL+MS-UIGothic"/>
                <a:cs typeface="NRITBL+MS-UIGothic"/>
              </a:rPr>
              <a:t>程演化成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1C7EBD"/>
                </a:solidFill>
                <a:latin typeface="NRITBL+MS-UIGothic"/>
                <a:cs typeface="NRITBL+MS-UIGothic"/>
              </a:rPr>
              <a:t>我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1C7EBD"/>
                </a:solidFill>
                <a:latin typeface="NRITBL+MS-UIGothic"/>
                <a:cs typeface="NRITBL+MS-UIGothic"/>
              </a:rPr>
              <a:t>所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1C7EBD"/>
                </a:solidFill>
                <a:latin typeface="NRITBL+MS-UIGothic"/>
                <a:cs typeface="NRITBL+MS-UIGothic"/>
              </a:rPr>
              <a:t>的各种天体。恒星演化成白矮星、中子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NRITBL+MS-UIGothic"/>
                <a:cs typeface="NRITBL+MS-UIGothic"/>
              </a:rPr>
              <a:t>星或黑洞，行星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1C7EBD"/>
                </a:solidFill>
                <a:latin typeface="NRITBL+MS-UIGothic"/>
                <a:cs typeface="NRITBL+MS-UIGothic"/>
              </a:rPr>
              <a:t>随着所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环绕</a:t>
            </a:r>
            <a:r>
              <a:rPr sz="1500">
                <a:solidFill>
                  <a:srgbClr val="1C7EBD"/>
                </a:solidFill>
                <a:latin typeface="NRITBL+MS-UIGothic"/>
                <a:cs typeface="NRITBL+MS-UIGothic"/>
              </a:rPr>
              <a:t>恒星的演化而演化。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NRITBL+MS-UIGothic"/>
                <a:cs typeface="NRITBL+MS-UIGothic"/>
              </a:rPr>
              <a:t>天体的物理特性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890676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RITBL+MS-UIGothic"/>
                <a:cs typeface="NRITBL+MS-UIGothic"/>
              </a:rPr>
              <a:t>天体的物理特性包括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NRITBL+MS-UIGothic"/>
                <a:cs typeface="NRITBL+MS-UIGothic"/>
              </a:rPr>
              <a:t>量、大小、自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NRITBL+MS-UIGothic"/>
                <a:cs typeface="NRITBL+MS-UIGothic"/>
              </a:rPr>
              <a:t>和公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NRITBL+MS-UIGothic"/>
                <a:cs typeface="NRITBL+MS-UIGothic"/>
              </a:rPr>
              <a:t>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NRITBL+MS-UIGothic"/>
                <a:cs typeface="NRITBL+MS-UIGothic"/>
              </a:rPr>
              <a:t>些特性决定了天体的运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动规</a:t>
            </a:r>
            <a:r>
              <a:rPr sz="1500">
                <a:solidFill>
                  <a:srgbClr val="FFFFFF"/>
                </a:solidFill>
                <a:latin typeface="NRITBL+MS-UIGothic"/>
                <a:cs typeface="NRITBL+MS-UIGothic"/>
              </a:rPr>
              <a:t>律和演化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NRITBL+MS-UIGothic"/>
                <a:cs typeface="NRITBL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3AEF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3AEF2"/>
                </a:solidFill>
                <a:latin typeface="NRITBL+MS-UIGothic"/>
                <a:cs typeface="NRITB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A5C91"/>
                </a:solidFill>
                <a:latin typeface="NRITBL+MS-UIGothic"/>
                <a:cs typeface="NRITBL+MS-UIGothic"/>
              </a:rPr>
              <a:t>天体的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A5C91"/>
                </a:solidFill>
                <a:latin typeface="NRITBL+MS-UIGothic"/>
                <a:cs typeface="NRITBL+MS-UIGothic"/>
              </a:rPr>
              <a:t>量是决定其引力和运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A5C91"/>
                </a:solidFill>
                <a:latin typeface="NRITBL+MS-UIGothic"/>
                <a:cs typeface="NRITBL+MS-UIGothic"/>
              </a:rPr>
              <a:t>状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A5C91"/>
                </a:solidFill>
                <a:latin typeface="NRITBL+MS-UIGothic"/>
                <a:cs typeface="NRITBL+MS-UIGothic"/>
              </a:rPr>
              <a:t>的重要因素，大小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A5C91"/>
                </a:solidFill>
                <a:latin typeface="NRITBL+MS-UIGothic"/>
                <a:cs typeface="NRITBL+MS-UIGothic"/>
              </a:rPr>
              <a:t>影响了天体的外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A5C91"/>
                </a:solidFill>
                <a:latin typeface="NRITBL+MS-UIGothic"/>
                <a:cs typeface="NRITBL+MS-UIGothic"/>
              </a:rPr>
              <a:t>和内部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A5C91"/>
                </a:solidFill>
                <a:latin typeface="NRITBL+MS-UIGothic"/>
                <a:cs typeface="NRITBL+MS-UIGothic"/>
              </a:rPr>
              <a:t>构。此外，天体的自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A5C91"/>
                </a:solidFill>
                <a:latin typeface="NRITBL+MS-UIGothic"/>
                <a:cs typeface="NRITBL+MS-UIGothic"/>
              </a:rPr>
              <a:t>和公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A5C91"/>
                </a:solidFill>
                <a:latin typeface="NRITBL+MS-UIGothic"/>
                <a:cs typeface="NRITBL+MS-UIGothic"/>
              </a:rPr>
              <a:t>也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A5C91"/>
                </a:solidFill>
                <a:latin typeface="NRITBL+MS-UIGothic"/>
                <a:cs typeface="NRITBL+MS-UIGothic"/>
              </a:rPr>
              <a:t>其形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A5C91"/>
                </a:solidFill>
                <a:latin typeface="NRITBL+MS-UIGothic"/>
                <a:cs typeface="NRITBL+MS-UIGothic"/>
              </a:rPr>
              <a:t>和演化有重要影响。例如，恒星的自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A5C91"/>
                </a:solidFill>
                <a:latin typeface="NRITBL+MS-UIGothic"/>
                <a:cs typeface="NRITBL+MS-UIGothic"/>
              </a:rPr>
              <a:t>会影响其磁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A5C91"/>
                </a:solidFill>
                <a:latin typeface="NRITBL+MS-UIGothic"/>
                <a:cs typeface="NRITBL+MS-UIGothic"/>
              </a:rPr>
              <a:t>和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0A5C91"/>
                </a:solidFill>
                <a:latin typeface="NRITBL+MS-UIGothic"/>
                <a:cs typeface="NRITBL+MS-UIGothic"/>
              </a:rPr>
              <a:t>射特性，行星的公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转则</a:t>
            </a:r>
            <a:r>
              <a:rPr sz="1500">
                <a:solidFill>
                  <a:srgbClr val="0A5C91"/>
                </a:solidFill>
                <a:latin typeface="NRITBL+MS-UIGothic"/>
                <a:cs typeface="NRITBL+MS-UIGothic"/>
              </a:rPr>
              <a:t>决定了其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轨</a:t>
            </a:r>
            <a:r>
              <a:rPr sz="1500">
                <a:solidFill>
                  <a:srgbClr val="0A5C91"/>
                </a:solidFill>
                <a:latin typeface="NRITBL+MS-UIGothic"/>
                <a:cs typeface="NRITBL+MS-UIGothic"/>
              </a:rPr>
              <a:t>道特性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A5C91"/>
                </a:solidFill>
                <a:latin typeface="NRITBL+MS-UIGothic"/>
                <a:cs typeface="NRITBL+MS-UIGothic"/>
              </a:rPr>
              <a:t>和与所</a:t>
            </a:r>
            <a:r>
              <a:rPr sz="1500">
                <a:solidFill>
                  <a:srgbClr val="0A5C91"/>
                </a:solidFill>
                <a:latin typeface="SimSun"/>
                <a:cs typeface="SimSun"/>
              </a:rPr>
              <a:t>环绕</a:t>
            </a:r>
            <a:r>
              <a:rPr sz="1500">
                <a:solidFill>
                  <a:srgbClr val="0A5C91"/>
                </a:solidFill>
                <a:latin typeface="NRITBL+MS-UIGothic"/>
                <a:cs typeface="NRITBL+MS-UIGothic"/>
              </a:rPr>
              <a:t>恒星的关系。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卫</a:t>
            </a:r>
            <a:r>
              <a:rPr sz="3000">
                <a:solidFill>
                  <a:srgbClr val="43AEF2"/>
                </a:solidFill>
                <a:latin typeface="NRITBL+MS-UIGothic"/>
                <a:cs typeface="NRITBL+MS-UIGothic"/>
              </a:rPr>
              <a:t>星的定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3AEF2"/>
                </a:solidFill>
                <a:latin typeface="NRITBL+MS-UIGothic"/>
                <a:cs typeface="NRITBL+MS-UIGothic"/>
              </a:rPr>
              <a:t>与分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94875" y="1736887"/>
            <a:ext cx="1493589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FFF"/>
                </a:solidFill>
                <a:latin typeface="QFHTVO+QSHPUL+MicrosoftYaHei"/>
                <a:cs typeface="QFHTVO+QSHPUL+MicrosoftYaHei"/>
              </a:rPr>
              <a:t>02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47770" y="2741771"/>
            <a:ext cx="22195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200">
                <a:solidFill>
                  <a:srgbClr val="FFFFFF"/>
                </a:solidFill>
                <a:latin typeface="NRITBL+MS-UIGothic"/>
                <a:cs typeface="NRITBL+MS-UIGothic"/>
              </a:rPr>
              <a:t>星是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围绕</a:t>
            </a:r>
            <a:r>
              <a:rPr sz="1200">
                <a:solidFill>
                  <a:srgbClr val="FFFFFF"/>
                </a:solidFill>
                <a:latin typeface="NRITBL+MS-UIGothic"/>
                <a:cs typeface="NRITBL+MS-UIGothic"/>
              </a:rPr>
              <a:t>行星运行的天体，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919969" y="275018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NRITBL+MS-UIGothic"/>
                <a:cs typeface="NRITBL+MS-UIGothic"/>
              </a:rPr>
              <a:t>分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747770" y="3016091"/>
            <a:ext cx="2278379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NRITBL+MS-UIGothic"/>
                <a:cs typeface="NRITBL+MS-UIGothic"/>
              </a:rPr>
              <a:t>根据其运行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轨</a:t>
            </a:r>
            <a:r>
              <a:rPr sz="1200">
                <a:solidFill>
                  <a:srgbClr val="FFFFFF"/>
                </a:solidFill>
                <a:latin typeface="NRITBL+MS-UIGothic"/>
                <a:cs typeface="NRITBL+MS-UIGothic"/>
              </a:rPr>
              <a:t>道可分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FFFFFF"/>
                </a:solidFill>
                <a:latin typeface="NRITBL+MS-UIGothic"/>
                <a:cs typeface="NRITBL+MS-UIGothic"/>
              </a:rPr>
              <a:t>天然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卫</a:t>
            </a:r>
          </a:p>
          <a:p>
            <a:pPr marL="4572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NRITBL+MS-UIGothic"/>
                <a:cs typeface="NRITBL+MS-UIGothic"/>
              </a:rPr>
              <a:t>星和人造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200">
                <a:solidFill>
                  <a:srgbClr val="FFFFFF"/>
                </a:solidFill>
                <a:latin typeface="NRITBL+MS-UIGothic"/>
                <a:cs typeface="NRITBL+MS-UIGothic"/>
              </a:rPr>
              <a:t>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43710" y="4412142"/>
            <a:ext cx="1493589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FFF"/>
                </a:solidFill>
                <a:latin typeface="QFHTVO+QSHPUL+MicrosoftYaHei"/>
                <a:cs typeface="QFHTVO+QSHPUL+MicrosoftYaHei"/>
              </a:rPr>
              <a:t>01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868170" y="5394321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NRITBL+MS-UIGothic"/>
                <a:cs typeface="NRITBL+MS-UIGothic"/>
              </a:rPr>
              <a:t>定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294754" y="5389086"/>
            <a:ext cx="2482382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620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NRITBL+MS-UIGothic"/>
                <a:cs typeface="NRITBL+MS-UIGothic"/>
              </a:rPr>
              <a:t>根据功能和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200">
                <a:solidFill>
                  <a:srgbClr val="FFFFFF"/>
                </a:solidFill>
                <a:latin typeface="NRITBL+MS-UIGothic"/>
                <a:cs typeface="NRITBL+MS-UIGothic"/>
              </a:rPr>
              <a:t>用，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200">
                <a:solidFill>
                  <a:srgbClr val="FFFFFF"/>
                </a:solidFill>
                <a:latin typeface="NRITBL+MS-UIGothic"/>
                <a:cs typeface="NRITBL+MS-UIGothic"/>
              </a:rPr>
              <a:t>星可分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FFFFFF"/>
                </a:solidFill>
                <a:latin typeface="NRITBL+MS-UIGothic"/>
                <a:cs typeface="NRITBL+MS-UIGothic"/>
              </a:rPr>
              <a:t>通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NRITBL+MS-UIGothic"/>
                <a:cs typeface="NRITBL+MS-UIGothic"/>
              </a:rPr>
              <a:t>信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200">
                <a:solidFill>
                  <a:srgbClr val="FFFFFF"/>
                </a:solidFill>
                <a:latin typeface="NRITBL+MS-UIGothic"/>
                <a:cs typeface="NRITBL+MS-UIGothic"/>
              </a:rPr>
              <a:t>星、气象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200">
                <a:solidFill>
                  <a:srgbClr val="FFFFFF"/>
                </a:solidFill>
                <a:latin typeface="NRITBL+MS-UIGothic"/>
                <a:cs typeface="NRITBL+MS-UIGothic"/>
              </a:rPr>
              <a:t>星、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200">
                <a:solidFill>
                  <a:srgbClr val="FFFFFF"/>
                </a:solidFill>
                <a:latin typeface="NRITBL+MS-UIGothic"/>
                <a:cs typeface="NRITBL+MS-UIGothic"/>
              </a:rPr>
              <a:t>航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200">
                <a:solidFill>
                  <a:srgbClr val="FFFFFF"/>
                </a:solidFill>
                <a:latin typeface="NRITBL+MS-UIGothic"/>
                <a:cs typeface="NRITBL+MS-UIGothic"/>
              </a:rPr>
              <a:t>星等。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卫</a:t>
            </a:r>
            <a:r>
              <a:rPr sz="3000">
                <a:solidFill>
                  <a:srgbClr val="43AEF2"/>
                </a:solidFill>
                <a:latin typeface="NRITBL+MS-UIGothic"/>
                <a:cs typeface="NRITBL+MS-UIGothic"/>
              </a:rPr>
              <a:t>星的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轨</a:t>
            </a:r>
            <a:r>
              <a:rPr sz="3000">
                <a:solidFill>
                  <a:srgbClr val="43AEF2"/>
                </a:solidFill>
                <a:latin typeface="NRITBL+MS-UIGothic"/>
                <a:cs typeface="NRITBL+MS-UIGothic"/>
              </a:rPr>
              <a:t>道与运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轨</a:t>
            </a:r>
            <a:r>
              <a:rPr sz="1550">
                <a:solidFill>
                  <a:srgbClr val="43AEF2"/>
                </a:solidFill>
                <a:latin typeface="NRITBL+MS-UIGothic"/>
                <a:cs typeface="NRITBL+MS-UIGothic"/>
              </a:rPr>
              <a:t>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1C7EBD"/>
                </a:solidFill>
                <a:latin typeface="NRITBL+MS-UIGothic"/>
                <a:cs typeface="NRITBL+MS-UIGothic"/>
              </a:rPr>
              <a:t>星在行星周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1C7EBD"/>
                </a:solidFill>
                <a:latin typeface="NRITBL+MS-UIGothic"/>
                <a:cs typeface="NRITBL+MS-UIGothic"/>
              </a:rPr>
              <a:t>运行的路径，可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NRITBL+MS-UIGothic"/>
                <a:cs typeface="NRITBL+MS-UIGothic"/>
              </a:rPr>
              <a:t>分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为圆</a:t>
            </a:r>
            <a:r>
              <a:rPr sz="1350">
                <a:solidFill>
                  <a:srgbClr val="1C7EBD"/>
                </a:solidFill>
                <a:latin typeface="NRITBL+MS-UIGothic"/>
                <a:cs typeface="NRITBL+MS-UIGothic"/>
              </a:rPr>
              <a:t>形、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椭圆</a:t>
            </a:r>
            <a:r>
              <a:rPr sz="1350">
                <a:solidFill>
                  <a:srgbClr val="1C7EBD"/>
                </a:solidFill>
                <a:latin typeface="NRITBL+MS-UIGothic"/>
                <a:cs typeface="NRITBL+MS-UIGothic"/>
              </a:rPr>
              <a:t>形、抛物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1C7EBD"/>
                </a:solidFill>
                <a:latin typeface="NRITBL+MS-UIGothic"/>
                <a:cs typeface="NRITBL+MS-UIGothic"/>
              </a:rPr>
              <a:t>形和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NRITBL+MS-UIGothic"/>
                <a:cs typeface="NRITBL+MS-UIGothic"/>
              </a:rPr>
              <a:t>双曲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1C7EBD"/>
                </a:solidFill>
                <a:latin typeface="NRITBL+MS-UIGothic"/>
                <a:cs typeface="NRITBL+MS-UIGothic"/>
              </a:rPr>
              <a:t>形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轨</a:t>
            </a:r>
            <a:r>
              <a:rPr sz="1350">
                <a:solidFill>
                  <a:srgbClr val="1C7EBD"/>
                </a:solidFill>
                <a:latin typeface="NRITBL+MS-UIGothic"/>
                <a:cs typeface="NRITBL+MS-UIGothic"/>
              </a:rPr>
              <a:t>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NRITBL+MS-UIGothic"/>
                <a:cs typeface="NRITBL+MS-UIGothic"/>
              </a:rPr>
              <a:t>运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1C7EBD"/>
                </a:solidFill>
                <a:latin typeface="NRITBL+MS-UIGothic"/>
                <a:cs typeface="NRITBL+MS-UIGothic"/>
              </a:rPr>
              <a:t>星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绕</a:t>
            </a:r>
            <a:r>
              <a:rPr sz="1350">
                <a:solidFill>
                  <a:srgbClr val="1C7EBD"/>
                </a:solidFill>
                <a:latin typeface="NRITBL+MS-UIGothic"/>
                <a:cs typeface="NRITBL+MS-UIGothic"/>
              </a:rPr>
              <a:t>行星运行，受到万有引力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NRITBL+MS-UIGothic"/>
                <a:cs typeface="NRITBL+MS-UIGothic"/>
              </a:rPr>
              <a:t>和离心力的作用，保持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1C7EBD"/>
                </a:solidFill>
                <a:latin typeface="NRITBL+MS-UIGothic"/>
                <a:cs typeface="NRITBL+MS-UIGothic"/>
              </a:rPr>
              <a:t>定的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NRITBL+MS-UIGothic"/>
                <a:cs typeface="NRITBL+MS-UIGothic"/>
              </a:rPr>
              <a:t>道运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1C7EBD"/>
                </a:solidFill>
                <a:latin typeface="NRITBL+MS-UIGothic"/>
                <a:cs typeface="NRITB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卫</a:t>
            </a:r>
            <a:r>
              <a:rPr sz="3000">
                <a:solidFill>
                  <a:srgbClr val="43AEF2"/>
                </a:solidFill>
                <a:latin typeface="NRITBL+MS-UIGothic"/>
                <a:cs typeface="NRITBL+MS-UIGothic"/>
              </a:rPr>
              <a:t>星的功能与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43AEF2"/>
                </a:solidFill>
                <a:latin typeface="NRITBL+MS-UIGothic"/>
                <a:cs typeface="NRITBL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NRITBL+MS-UIGothic"/>
                <a:cs typeface="NRITBL+MS-UIGothic"/>
              </a:rPr>
              <a:t>功能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690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NRITBL+MS-UIGothic"/>
                <a:cs typeface="NRITBL+MS-UIGothic"/>
              </a:rPr>
              <a:t>通信、气象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观测</a:t>
            </a:r>
            <a:r>
              <a:rPr sz="1350">
                <a:solidFill>
                  <a:srgbClr val="1C7EBD"/>
                </a:solidFill>
                <a:latin typeface="NRITBL+MS-UIGothic"/>
                <a:cs typeface="NRITBL+MS-UIGothic"/>
              </a:rPr>
              <a:t>、地球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观测</a:t>
            </a:r>
            <a:r>
              <a:rPr sz="1350">
                <a:solidFill>
                  <a:srgbClr val="1C7EBD"/>
                </a:solidFill>
                <a:latin typeface="NRITBL+MS-UIGothic"/>
                <a:cs typeface="NRITBL+MS-UIGothic"/>
              </a:rPr>
              <a:t>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1C7EBD"/>
                </a:solidFill>
                <a:latin typeface="NRITBL+MS-UIGothic"/>
                <a:cs typeface="NRITBL+MS-UIGothic"/>
              </a:rPr>
              <a:t>航等。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50">
                <a:solidFill>
                  <a:srgbClr val="FFFFFF"/>
                </a:solidFill>
                <a:latin typeface="NRITBL+MS-UIGothic"/>
                <a:cs typeface="NRITBL+MS-UIGothic"/>
              </a:rPr>
              <a:t>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56096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FFFFFF"/>
                </a:solidFill>
                <a:latin typeface="NRITBL+MS-UIGothic"/>
                <a:cs typeface="NRITBL+MS-UIGothic"/>
              </a:rPr>
              <a:t>星通信用于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电话</a:t>
            </a:r>
            <a:r>
              <a:rPr sz="1350">
                <a:solidFill>
                  <a:srgbClr val="FFFFFF"/>
                </a:solidFill>
                <a:latin typeface="NRITBL+MS-UIGothic"/>
                <a:cs typeface="NRITBL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FFFFFF"/>
                </a:solidFill>
                <a:latin typeface="NRITBL+MS-UIGothic"/>
                <a:cs typeface="NRITBL+MS-UIGothic"/>
              </a:rPr>
              <a:t>信号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FFFFFF"/>
                </a:solidFill>
                <a:latin typeface="NRITBL+MS-UIGothic"/>
                <a:cs typeface="NRITBL+MS-UIGothic"/>
              </a:rPr>
              <a:t>；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RITBL+MS-UIGothic"/>
                <a:cs typeface="NRITBL+MS-UIGothic"/>
              </a:rPr>
              <a:t>气象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FFFFFF"/>
                </a:solidFill>
                <a:latin typeface="NRITBL+MS-UIGothic"/>
                <a:cs typeface="NRITBL+MS-UIGothic"/>
              </a:rPr>
              <a:t>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观测</a:t>
            </a:r>
            <a:r>
              <a:rPr sz="1350">
                <a:solidFill>
                  <a:srgbClr val="FFFFFF"/>
                </a:solidFill>
                <a:latin typeface="NRITBL+MS-UIGothic"/>
                <a:cs typeface="NRITBL+MS-UIGothic"/>
              </a:rPr>
              <a:t>气象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NRITBL+MS-UIGothic"/>
                <a:cs typeface="NRITBL+MS-UIGothic"/>
              </a:rPr>
              <a:t>化；地球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观测卫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RITBL+MS-UIGothic"/>
                <a:cs typeface="NRITBL+MS-UIGothic"/>
              </a:rPr>
              <a:t>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监测环</a:t>
            </a:r>
            <a:r>
              <a:rPr sz="1350">
                <a:solidFill>
                  <a:srgbClr val="FFFFFF"/>
                </a:solidFill>
                <a:latin typeface="NRITBL+MS-UIGothic"/>
                <a:cs typeface="NRITBL+MS-UIGothic"/>
              </a:rPr>
              <a:t>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NRITBL+MS-UIGothic"/>
                <a:cs typeface="NRITBL+MS-UIGothic"/>
              </a:rPr>
              <a:t>化；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NRITBL+MS-UIGothic"/>
                <a:cs typeface="NRITBL+MS-UIGothic"/>
              </a:rPr>
              <a:t>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FFFFFF"/>
                </a:solidFill>
                <a:latin typeface="NRITBL+MS-UIGothic"/>
                <a:cs typeface="NRITBL+MS-UIGothic"/>
              </a:rPr>
              <a:t>星提供定位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RITBL+MS-UIGothic"/>
                <a:cs typeface="NRITBL+MS-UIGothic"/>
              </a:rPr>
              <a:t>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NRITBL+MS-UIGothic"/>
                <a:cs typeface="NRITB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https://d.book118.com/595121034033011100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UHSGGT+USMCBH+ArialMT</vt:lpstr>
      <vt:lpstr>Times New Roman</vt:lpstr>
      <vt:lpstr>SimSun</vt:lpstr>
      <vt:lpstr>NRITBL+MS-UIGothic</vt:lpstr>
      <vt:lpstr>MTGOIM+KVDQDD+MicrosoftYaHei-Bold</vt:lpstr>
      <vt:lpstr>QFHTVO+QSHPUL+MicrosoftYaHei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2024-09-07T22:31:41.376</cp:lastPrinted>
  <dcterms:created xsi:type="dcterms:W3CDTF">2024-09-07T14:31:41Z</dcterms:created>
  <dcterms:modified xsi:type="dcterms:W3CDTF">2024-09-07T14:31:42Z</dcterms:modified>
</cp:coreProperties>
</file>