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CF0712A-BD86-4696-AB65-FDDABD0884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81A33C-29FC-4E62-97FE-35B5A7E74F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801A2CB-33A4-4C86-B80E-01B23BFB5F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992C4F3-D10B-4837-974D-717630B60E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57AEA0A-6B20-498E-8065-930BCB0E824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7DBF1E3-379A-42CD-84D0-1AE7FDDFEDA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7D6FF36-8096-4F0F-87EB-031462A5B91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3DDE39-FBB2-4AB9-8959-0D3DE74C98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05FA6F-CED0-44B8-8F97-267828CB1D8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32C2FC-6556-4C00-92C5-D2F7C8D4D0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9522B7-BC89-42D9-90E4-A60CD2F0BF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a:p>
        </p:txBody>
      </p:sp>
      <p:sp>
        <p:nvSpPr>
          <p:cNvPr id="4" name="Date Placeholder 3"/>
          <p:cNvSpPr>
            <a:spLocks noGrp="1"/>
          </p:cNvSpPr>
          <p:nvPr>
            <p:ph type="dt" sz="half" idx="10"/>
          </p:nvPr>
        </p:nvSpPr>
        <p:spPr/>
        <p:txBody>
          <a:bodyPr/>
          <a:lstStyle/>
          <a:p>
            <a:fld id="{C764DE79-268F-4C1A-8933-263129D2AF90}" type="datetimeFigureOut">
              <a:rPr lang="en-US"/>
              <a:t>3/11/2024</a:t>
            </a:fld>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366540473"/>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p:txBody>
          <a:bodyPr/>
          <a:lstStyle/>
          <a:p>
            <a:fld id="{C764DE79-268F-4C1A-8933-263129D2AF90}" type="datetimeFigureOut">
              <a:rPr lang="en-US"/>
              <a:t>3/11/2024</a:t>
            </a:fld>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227611127"/>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a:t>3/11/2024</a:t>
            </a:fld>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2503125424"/>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5" name="Date Placeholder 4"/>
          <p:cNvSpPr>
            <a:spLocks noGrp="1"/>
          </p:cNvSpPr>
          <p:nvPr>
            <p:ph type="dt" sz="half" idx="10"/>
          </p:nvPr>
        </p:nvSpPr>
        <p:spPr/>
        <p:txBody>
          <a:bodyPr/>
          <a:lstStyle/>
          <a:p>
            <a:fld id="{C764DE79-268F-4C1A-8933-263129D2AF90}" type="datetimeFigureOut">
              <a:rPr lang="en-US"/>
              <a:t>3/11/2024</a:t>
            </a:fld>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3238006180"/>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b="1"/>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7" name="Date Placeholder 6"/>
          <p:cNvSpPr>
            <a:spLocks noGrp="1"/>
          </p:cNvSpPr>
          <p:nvPr>
            <p:ph type="dt" sz="half" idx="10"/>
          </p:nvPr>
        </p:nvSpPr>
        <p:spPr/>
        <p:txBody>
          <a:bodyPr/>
          <a:lstStyle/>
          <a:p>
            <a:fld id="{C764DE79-268F-4C1A-8933-263129D2AF90}" type="datetimeFigureOut">
              <a:rPr lang="en-US"/>
              <a:t>3/11/2024</a:t>
            </a:fld>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202238888"/>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Date Placeholder 2"/>
          <p:cNvSpPr>
            <a:spLocks noGrp="1"/>
          </p:cNvSpPr>
          <p:nvPr>
            <p:ph type="dt" sz="half" idx="10"/>
          </p:nvPr>
        </p:nvSpPr>
        <p:spPr/>
        <p:txBody>
          <a:bodyPr/>
          <a:lstStyle/>
          <a:p>
            <a:fld id="{C764DE79-268F-4C1A-8933-263129D2AF90}" type="datetimeFigureOut">
              <a:rPr lang="en-US"/>
              <a:t>3/11/2024</a:t>
            </a:fld>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3475195762"/>
      </p:ext>
    </p:extLst>
  </p:cSld>
  <p:clrMapOvr>
    <a:masterClrMapping/>
  </p:clrMapOvr>
  <mc:AlternateContent>
    <mc:Choice xmlns:p15="http://schemas.microsoft.com/office/powerpoint/2012/main" Requires="p15">
      <p:transition spd="slow">
        <p15:prstTrans prst="peelOff"/>
      </p:transition>
    </mc:Choice>
    <mc:Fallback>
      <p:transition spd="slow">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C764DE79-268F-4C1A-8933-263129D2AF90}" type="datetimeFigureOut">
              <a:rPr lang="en-US"/>
              <a:t>3/11/2024</a:t>
            </a:fld>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1425140328"/>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a:t>3/11/2024</a:t>
            </a:fld>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3273802945"/>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a:t>3/11/2024</a:t>
            </a:fld>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658012945"/>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p:txBody>
          <a:bodyPr/>
          <a:lstStyle/>
          <a:p>
            <a:fld id="{C764DE79-268F-4C1A-8933-263129D2AF90}" type="datetimeFigureOut">
              <a:rPr lang="en-US"/>
              <a:t>3/11/2024</a:t>
            </a:fld>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2167241172"/>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p:txBody>
          <a:bodyPr/>
          <a:lstStyle/>
          <a:p>
            <a:fld id="{C764DE79-268F-4C1A-8933-263129D2AF90}" type="datetimeFigureOut">
              <a:rPr lang="en-US"/>
              <a:t>3/11/2024</a:t>
            </a:fld>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p>
        </p:txBody>
      </p:sp>
    </p:spTree>
    <p:extLst>
      <p:ext uri="{BB962C8B-B14F-4D97-AF65-F5344CB8AC3E}">
        <p14:creationId xmlns:p14="http://schemas.microsoft.com/office/powerpoint/2010/main" val="1464176378"/>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标题和内容">
    <p:bg>
      <p:bgPr>
        <a:blipFill dpi="0" rotWithShape="1">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3607854986"/>
      </p:ext>
    </p:extLst>
  </p:cSld>
  <p:clrMapOvr>
    <a:masterClrMapping/>
  </p:clrMapOvr>
  <mc:AlternateContent>
    <mc:Choice xmlns:p15="http://schemas.microsoft.com/office/powerpoint/2012/main" Requires="p15">
      <p:transition spd="slow">
        <p15:prstTrans prst="peelOff"/>
      </p:transition>
    </mc:Choice>
    <mc:Fallback>
      <p:transition spd="slow">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标题和内容">
    <p:bg>
      <p:bgPr>
        <a:gradFill flip="none" rotWithShape="1">
          <a:gsLst>
            <a:gs pos="26000">
              <a:srgbClr val="EBECF0"/>
            </a:gs>
            <a:gs pos="0">
              <a:srgbClr val="D7D9E1"/>
            </a:gs>
            <a:gs pos="100000">
              <a:schemeClr val="bg1"/>
            </a:gs>
          </a:gsLst>
          <a:lin ang="5400000" scaled="1"/>
        </a:gradFill>
        <a:effectLst/>
      </p:bgPr>
    </p:bg>
    <p:spTree>
      <p:nvGrpSpPr>
        <p:cNvPr id="1" name=""/>
        <p:cNvGrpSpPr/>
        <p:nvPr/>
      </p:nvGrpSpPr>
      <p:grpSpPr>
        <a:xfrm>
          <a:off x="0" y="0"/>
          <a:ext cx="0" cy="0"/>
        </a:xfrm>
      </p:grpSpPr>
    </p:spTree>
  </p:cSld>
  <p:clrMapOvr>
    <a:masterClrMapping/>
  </p:clrMapOvr>
  <mc:AlternateContent>
    <mc:Choice xmlns:p15="http://schemas.microsoft.com/office/powerpoint/2012/main" Requires="p15">
      <p:transition spd="slow">
        <p15:prstTrans prst="peelOff"/>
      </p:transition>
    </mc:Choice>
    <mc:Fallback>
      <p:transition spd="slow">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标题幻灯片">
    <p:spTree>
      <p:nvGrpSpPr>
        <p:cNvPr id="1" name=""/>
        <p:cNvGrpSpPr/>
        <p:nvPr/>
      </p:nvGrpSpPr>
      <p:grpSpPr>
        <a:xfrm>
          <a:off x="0" y="0"/>
          <a:ext cx="0" cy="0"/>
        </a:xfrm>
      </p:grpSpPr>
    </p:spTree>
  </p:cSld>
  <p:clrMapOvr>
    <a:masterClrMapping/>
  </p:clrMapOvr>
  <mc:AlternateContent>
    <mc:Choice xmlns:p15="http://schemas.microsoft.com/office/powerpoint/2012/main" Requires="p15">
      <p:transition spd="slow">
        <p15:prstTrans prst="peelOff"/>
      </p:transition>
    </mc:Choice>
    <mc:Fallback>
      <p:transition spd="slow">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64DE79-268F-4C1A-8933-263129D2AF90}" type="datetimeFigureOut">
              <a:rPr lang="en-US"/>
              <a:t>3/11/2024</a:t>
            </a:fl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8F63A3B-78C7-47BE-AE5E-E10140E04643}" type="slidenum">
              <a:rPr lang="en-US"/>
              <a:t>‹#›</a:t>
            </a:fld>
          </a:p>
        </p:txBody>
      </p:sp>
      <p:sp>
        <p:nvSpPr>
          <p:cNvPr id="7" name="矩形 6"/>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5114643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mc:AlternateContent>
    <mc:Choice xmlns:p15="http://schemas.microsoft.com/office/powerpoint/2012/main" Requires="p15">
      <p:transition spd="slow">
        <p15:prstTrans prst="peelOff"/>
      </p:transition>
    </mc:Choice>
    <mc:Fallback>
      <p:transition spd="slow">
        <p:fade/>
      </p:transition>
    </mc:Fallback>
  </mc:AlternateConten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2.emf" /><Relationship Id="rId3" Type="http://schemas.openxmlformats.org/officeDocument/2006/relationships/image" Target="../media/image3.emf" /><Relationship Id="rId4" Type="http://schemas.openxmlformats.org/officeDocument/2006/relationships/image" Target="../media/image4.emf" /><Relationship Id="rId5" Type="http://schemas.openxmlformats.org/officeDocument/2006/relationships/image" Target="../media/image5.emf"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6.png" /><Relationship Id="rId3" Type="http://schemas.openxmlformats.org/officeDocument/2006/relationships/image" Target="../media/image2.emf" /><Relationship Id="rId4" Type="http://schemas.openxmlformats.org/officeDocument/2006/relationships/image" Target="../media/image3.emf"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2.emf" /><Relationship Id="rId3" Type="http://schemas.openxmlformats.org/officeDocument/2006/relationships/image" Target="../media/image3.emf"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6.png" /><Relationship Id="rId3" Type="http://schemas.openxmlformats.org/officeDocument/2006/relationships/image" Target="../media/image2.emf" /><Relationship Id="rId4" Type="http://schemas.openxmlformats.org/officeDocument/2006/relationships/image" Target="../media/image3.emf" /><Relationship Id="rId5" Type="http://schemas.openxmlformats.org/officeDocument/2006/relationships/image" Target="../media/image7.png" /><Relationship Id="rId6" Type="http://schemas.openxmlformats.org/officeDocument/2006/relationships/image" Target="../media/image8.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2.emf" /><Relationship Id="rId3" Type="http://schemas.openxmlformats.org/officeDocument/2006/relationships/image" Target="../media/image3.emf"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6.png" /><Relationship Id="rId3" Type="http://schemas.openxmlformats.org/officeDocument/2006/relationships/image" Target="../media/image2.emf" /><Relationship Id="rId4" Type="http://schemas.openxmlformats.org/officeDocument/2006/relationships/image" Target="../media/image3.emf"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2.emf" /><Relationship Id="rId3" Type="http://schemas.openxmlformats.org/officeDocument/2006/relationships/image" Target="../media/image3.emf"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6.png" /><Relationship Id="rId3" Type="http://schemas.openxmlformats.org/officeDocument/2006/relationships/image" Target="../media/image2.emf" /><Relationship Id="rId4" Type="http://schemas.openxmlformats.org/officeDocument/2006/relationships/image" Target="../media/image3.emf"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2.emf" /><Relationship Id="rId3" Type="http://schemas.openxmlformats.org/officeDocument/2006/relationships/image" Target="../media/image3.emf"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6.png" /><Relationship Id="rId3" Type="http://schemas.openxmlformats.org/officeDocument/2006/relationships/image" Target="../media/image2.emf" /><Relationship Id="rId4" Type="http://schemas.openxmlformats.org/officeDocument/2006/relationships/image" Target="../media/image3.emf" /><Relationship Id="rId5" Type="http://schemas.openxmlformats.org/officeDocument/2006/relationships/image" Target="../media/image9.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2.emf" /><Relationship Id="rId3" Type="http://schemas.openxmlformats.org/officeDocument/2006/relationships/image" Target="../media/image3.emf"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5202121334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7248128" y="1508787"/>
            <a:ext cx="5179051" cy="5604933"/>
          </a:xfrm>
          <a:prstGeom prst="rect">
            <a:avLst/>
          </a:prstGeom>
        </p:spPr>
      </p:pic>
      <p:pic>
        <p:nvPicPr>
          <p:cNvPr id="3" name="图片 2"/>
          <p:cNvPicPr>
            <a:picLocks noChangeAspect="1"/>
          </p:cNvPicPr>
          <p:nvPr/>
        </p:nvPicPr>
        <p:blipFill>
          <a:blip r:embed="rId3"/>
          <a:stretch>
            <a:fillRect/>
          </a:stretch>
        </p:blipFill>
        <p:spPr>
          <a:xfrm>
            <a:off x="-144693" y="0"/>
            <a:ext cx="4942101" cy="5080000"/>
          </a:xfrm>
          <a:prstGeom prst="rect">
            <a:avLst/>
          </a:prstGeom>
        </p:spPr>
      </p:pic>
      <p:pic>
        <p:nvPicPr>
          <p:cNvPr id="4" name="图片 3"/>
          <p:cNvPicPr>
            <a:picLocks noChangeAspect="1"/>
          </p:cNvPicPr>
          <p:nvPr/>
        </p:nvPicPr>
        <p:blipFill>
          <a:blip r:embed="rId4"/>
          <a:stretch>
            <a:fillRect/>
          </a:stretch>
        </p:blipFill>
        <p:spPr>
          <a:xfrm>
            <a:off x="-624746" y="5752272"/>
            <a:ext cx="2221793" cy="1371569"/>
          </a:xfrm>
          <a:prstGeom prst="rect">
            <a:avLst/>
          </a:prstGeom>
        </p:spPr>
      </p:pic>
      <p:pic>
        <p:nvPicPr>
          <p:cNvPr id="6" name="图片 5"/>
          <p:cNvPicPr>
            <a:picLocks noChangeAspect="1"/>
          </p:cNvPicPr>
          <p:nvPr/>
        </p:nvPicPr>
        <p:blipFill>
          <a:blip r:embed="rId5"/>
          <a:stretch>
            <a:fillRect/>
          </a:stretch>
        </p:blipFill>
        <p:spPr>
          <a:xfrm>
            <a:off x="9793465" y="-294772"/>
            <a:ext cx="2436635" cy="1474379"/>
          </a:xfrm>
          <a:prstGeom prst="rect">
            <a:avLst/>
          </a:prstGeom>
        </p:spPr>
      </p:pic>
      <p:sp>
        <p:nvSpPr>
          <p:cNvPr id="12" name="TextBox 11"/>
          <p:cNvSpPr txBox="1"/>
          <p:nvPr/>
        </p:nvSpPr>
        <p:spPr>
          <a:xfrm>
            <a:off x="4374302" y="1788745"/>
            <a:ext cx="3296377" cy="959920"/>
          </a:xfrm>
          <a:prstGeom prst="rect">
            <a:avLst/>
          </a:prstGeom>
          <a:noFill/>
        </p:spPr>
        <p:txBody>
          <a:bodyPr wrap="square" rtlCol="0">
            <a:prstTxWarp prst="textPlain">
              <a:avLst/>
            </a:prstTxWarp>
            <a:normAutofit fontScale="32500" lnSpcReduction="100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9600">
                <a:solidFill>
                  <a:srgbClr val="DE89B8"/>
                </a:solidFill>
                <a:latin typeface="宋体"/>
                <a:cs typeface="+mn-ea"/>
                <a:sym typeface="宋体"/>
              </a:rPr>
              <a:t>GWG20汽车制造与试验技术2班</a:t>
            </a:r>
          </a:p>
        </p:txBody>
      </p:sp>
      <p:sp>
        <p:nvSpPr>
          <p:cNvPr id="13" name="TextBox 7"/>
          <p:cNvSpPr>
            <a:spLocks noChangeArrowheads="1"/>
          </p:cNvSpPr>
          <p:nvPr/>
        </p:nvSpPr>
        <p:spPr>
          <a:xfrm>
            <a:off x="2409691" y="2836589"/>
            <a:ext cx="7496959" cy="1915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fontScale="97500" lnSpcReduction="200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8000" b="1">
                <a:solidFill>
                  <a:srgbClr val="5C7FC8"/>
                </a:solidFill>
                <a:latin typeface="宋体"/>
                <a:ea typeface="+mn-ea"/>
                <a:cs typeface="+mn-ea"/>
                <a:sym typeface="宋体"/>
              </a:rPr>
              <a:t>大学生职业生涯规划</a:t>
            </a:r>
          </a:p>
        </p:txBody>
      </p:sp>
    </p:spTree>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rLst="">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dur="100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rLst="">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1" dur="50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4" dur="50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500"/>
                            </p:stCondLst>
                            <p:childTnLst>
                              <p:par>
                                <p:cTn id="26" presetID="14" presetClass="entr" presetSubtype="10" dur="500" fill="hold" grpId="0" nodeType="afterEffect">
                                  <p:stCondLst>
                                    <p:cond delay="500"/>
                                  </p:stCondLst>
                                  <p:childTnLst>
                                    <p:set>
                                      <p:cBhvr>
                                        <p:cTn id="27" dur="1" fill="hold">
                                          <p:stCondLst>
                                            <p:cond delay="0"/>
                                          </p:stCondLst>
                                        </p:cTn>
                                        <p:tgtEl>
                                          <p:spTgt spid="12"/>
                                        </p:tgtEl>
                                        <p:attrNameLst>
                                          <p:attrName>style.visibility</p:attrName>
                                        </p:attrNameLst>
                                      </p:cBhvr>
                                      <p:to>
                                        <p:strVal val="visible"/>
                                      </p:to>
                                    </p:set>
                                    <p:animEffect transition="in" filter="randombar(horizontal)" prLst="">
                                      <p:cBhvr>
                                        <p:cTn id="28" dur="500"/>
                                        <p:tgtEl>
                                          <p:spTgt spid="12"/>
                                        </p:tgtEl>
                                      </p:cBhvr>
                                    </p:animEffect>
                                  </p:childTnLst>
                                </p:cTn>
                              </p:par>
                            </p:childTnLst>
                          </p:cTn>
                        </p:par>
                        <p:par>
                          <p:cTn id="29" fill="hold" nodeType="afterGroup">
                            <p:stCondLst>
                              <p:cond delay="1500"/>
                            </p:stCondLst>
                            <p:childTnLst>
                              <p:par>
                                <p:cTn id="30" presetID="56" presetClass="entr" presetSubtype="0" dur="1000" fill="hold" grpId="1" nodeType="afterEffect">
                                  <p:stCondLst>
                                    <p:cond delay="1000"/>
                                  </p:stCondLst>
                                  <p:iterate type="lt">
                                    <p:tmPct val="10000"/>
                                  </p:iterate>
                                  <p:childTnLst>
                                    <p:set>
                                      <p:cBhvr>
                                        <p:cTn id="31" dur="1" fill="hold">
                                          <p:stCondLst>
                                            <p:cond delay="0"/>
                                          </p:stCondLst>
                                        </p:cTn>
                                        <p:tgtEl>
                                          <p:spTgt spid="13"/>
                                        </p:tgtEl>
                                        <p:attrNameLst>
                                          <p:attrName>style.visibility</p:attrName>
                                        </p:attrNameLst>
                                      </p:cBhvr>
                                      <p:to>
                                        <p:strVal val="visible"/>
                                      </p:to>
                                    </p:set>
                                    <p:anim by="(-#ppt_w*2)" calcmode="lin" valueType="num">
                                      <p:cBhvr rctx="PPT">
                                        <p:cTn id="32" dur="500" autoRev="1" fill="hold">
                                          <p:stCondLst>
                                            <p:cond delay="0"/>
                                          </p:stCondLst>
                                        </p:cTn>
                                        <p:tgtEl>
                                          <p:spTgt spid="13"/>
                                        </p:tgtEl>
                                        <p:attrNameLst>
                                          <p:attrName>ppt_w</p:attrName>
                                        </p:attrNameLst>
                                      </p:cBhvr>
                                    </p:anim>
                                    <p:anim by="(#ppt_w*0.50)" calcmode="lin" valueType="num">
                                      <p:cBhvr>
                                        <p:cTn id="33" dur="500" decel="50000" autoRev="1" fill="hold">
                                          <p:stCondLst>
                                            <p:cond delay="0"/>
                                          </p:stCondLst>
                                        </p:cTn>
                                        <p:tgtEl>
                                          <p:spTgt spid="13"/>
                                        </p:tgtEl>
                                        <p:attrNameLst>
                                          <p:attrName>ppt_x</p:attrName>
                                        </p:attrNameLst>
                                      </p:cBhvr>
                                    </p:anim>
                                    <p:anim from="(-#ppt_h/2)" to="(#ppt_y)" calcmode="lin" valueType="num">
                                      <p:cBhvr>
                                        <p:cTn id="34" dur="1000" fill="hold">
                                          <p:stCondLst>
                                            <p:cond delay="0"/>
                                          </p:stCondLst>
                                        </p:cTn>
                                        <p:tgtEl>
                                          <p:spTgt spid="13"/>
                                        </p:tgtEl>
                                        <p:attrNameLst>
                                          <p:attrName>ppt_y</p:attrName>
                                        </p:attrNameLst>
                                      </p:cBhvr>
                                    </p:anim>
                                    <p:animRot by="0">
                                      <p:cBhvr>
                                        <p:cTn id="35" dur="1000" fill="hold">
                                          <p:stCondLst>
                                            <p:cond delay="0"/>
                                          </p:stCondLst>
                                        </p:cTn>
                                        <p:tgtEl>
                                          <p:spTgt spid="13"/>
                                        </p:tgtEl>
                                        <p:attrNameLst>
                                          <p:attrName>r</p:attrName>
                                        </p:attrNameLst>
                                      </p:cBhvr>
                                    </p:animRot>
                                  </p:childTnLst>
                                </p:cTn>
                              </p:par>
                            </p:childTnLst>
                          </p:cTn>
                        </p:par>
                        <p:par>
                          <p:cTn id="36" fill="hold" nodeType="afterGroup">
                            <p:stCondLst>
                              <p:cond delay="3500"/>
                            </p:stCondLst>
                            <p:childTnLst>
                              <p:par>
                                <p:cTn id="37" presetID="36" presetClass="emph" presetSubtype="0" dur="500" fill="hold" grpId="2" nodeType="afterEffect">
                                  <p:stCondLst>
                                    <p:cond delay="2000"/>
                                  </p:stCondLst>
                                  <p:iterate type="lt">
                                    <p:tmPct val="10000"/>
                                  </p:iterate>
                                  <p:childTnLst>
                                    <p:animScale>
                                      <p:cBhvr>
                                        <p:cTn id="38" dur="250" autoRev="1" fill="hold">
                                          <p:stCondLst>
                                            <p:cond delay="0"/>
                                          </p:stCondLst>
                                        </p:cTn>
                                        <p:tgtEl>
                                          <p:spTgt spid="13"/>
                                        </p:tgtEl>
                                      </p:cBhvr>
                                      <p:to x="80000" y="100000"/>
                                    </p:animScale>
                                    <p:anim by="(#ppt_w*0.10)" calcmode="lin" valueType="num">
                                      <p:cBhvr>
                                        <p:cTn id="39" dur="250" autoRev="1" fill="hold">
                                          <p:stCondLst>
                                            <p:cond delay="0"/>
                                          </p:stCondLst>
                                        </p:cTn>
                                        <p:tgtEl>
                                          <p:spTgt spid="13"/>
                                        </p:tgtEl>
                                        <p:attrNameLst>
                                          <p:attrName>ppt_x</p:attrName>
                                        </p:attrNameLst>
                                      </p:cBhvr>
                                    </p:anim>
                                    <p:anim by="(-#ppt_w*0.10)" calcmode="lin" valueType="num">
                                      <p:cBhvr>
                                        <p:cTn id="40" dur="250" autoRev="1" fill="hold">
                                          <p:stCondLst>
                                            <p:cond delay="0"/>
                                          </p:stCondLst>
                                        </p:cTn>
                                        <p:tgtEl>
                                          <p:spTgt spid="13"/>
                                        </p:tgtEl>
                                        <p:attrNameLst>
                                          <p:attrName>ppt_y</p:attrName>
                                        </p:attrNameLst>
                                      </p:cBhvr>
                                    </p:anim>
                                    <p:animRot by="-480000">
                                      <p:cBhvr>
                                        <p:cTn id="41" dur="250" autoRev="1"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1"/>
      <p:bldP spid="13" grpId="2"/>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3" name="New picture"/>
          <p:cNvPicPr/>
          <p:nvPr/>
        </p:nvPicPr>
        <p:blipFill>
          <a:blip r:embed="rId2"/>
          <a:stretch>
            <a:fillRect/>
          </a:stretch>
        </p:blipFill>
        <p:spPr>
          <a:xfrm>
            <a:off x="0" y="0"/>
            <a:ext cx="12191999" cy="6858000"/>
          </a:xfrm>
          <a:prstGeom prst="rect">
            <a:avLst/>
          </a:prstGeom>
          <a:ln>
            <a:noFill/>
          </a:ln>
        </p:spPr>
      </p:pic>
      <p:pic>
        <p:nvPicPr>
          <p:cNvPr id="44" name="New picture"/>
          <p:cNvPicPr/>
          <p:nvPr/>
        </p:nvPicPr>
        <p:blipFill>
          <a:blip r:embed="rId3"/>
          <a:stretch>
            <a:fillRect/>
          </a:stretch>
        </p:blipFill>
        <p:spPr>
          <a:xfrm>
            <a:off x="8931949" y="3321549"/>
            <a:ext cx="3404742" cy="3684720"/>
          </a:xfrm>
          <a:prstGeom prst="rect">
            <a:avLst/>
          </a:prstGeom>
          <a:ln>
            <a:noFill/>
          </a:ln>
        </p:spPr>
      </p:pic>
      <p:pic>
        <p:nvPicPr>
          <p:cNvPr id="45" name="New picture"/>
          <p:cNvPicPr/>
          <p:nvPr/>
        </p:nvPicPr>
        <p:blipFill>
          <a:blip r:embed="rId4"/>
          <a:stretch>
            <a:fillRect/>
          </a:stretch>
        </p:blipFill>
        <p:spPr>
          <a:xfrm>
            <a:off x="-135175" y="0"/>
            <a:ext cx="2565331" cy="2636912"/>
          </a:xfrm>
          <a:prstGeom prst="rect">
            <a:avLst/>
          </a:prstGeom>
          <a:ln>
            <a:noFill/>
          </a:ln>
        </p:spPr>
      </p:pic>
      <p:sp>
        <p:nvSpPr>
          <p:cNvPr id="46" name="TextBox 86"/>
          <p:cNvSpPr txBox="1"/>
          <p:nvPr/>
        </p:nvSpPr>
        <p:spPr>
          <a:xfrm>
            <a:off x="1991544" y="155330"/>
            <a:ext cx="9793088" cy="615553"/>
          </a:xfrm>
          <a:prstGeom prst="rect">
            <a:avLst/>
          </a:prstGeom>
          <a:noFill/>
        </p:spPr>
        <p:txBody>
          <a:bodyPr wrap="square" rtlCol="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latin typeface="宋体"/>
                <a:ea typeface="+mn-ea"/>
                <a:cs typeface="+mn-ea"/>
                <a:sym typeface="宋体"/>
              </a:rPr>
              <a:t>-</a:t>
            </a:r>
          </a:p>
        </p:txBody>
      </p:sp>
      <p:sp>
        <p:nvSpPr>
          <p:cNvPr id="21" name="矩形 20"/>
          <p:cNvSpPr/>
          <p:nvPr/>
        </p:nvSpPr>
        <p:spPr>
          <a:xfrm>
            <a:off x="1301114" y="2316479"/>
            <a:ext cx="2826748" cy="661852"/>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9pPr>
          </a:lstStyle>
          <a:p>
            <a:pPr algn="ctr" defTabSz="855980"/>
            <a:r>
              <a:rPr lang="zh-CN" altLang="zh-CN" sz="1920" b="1" i="0">
                <a:solidFill>
                  <a:prstClr val="white"/>
                </a:solidFill>
                <a:latin typeface="宋体"/>
                <a:ea typeface="微软雅黑" panose="020b0503020204020204" pitchFamily="34" charset="-122"/>
                <a:sym typeface="宋体"/>
              </a:rPr>
              <a:t>引言</a:t>
            </a:r>
          </a:p>
        </p:txBody>
      </p:sp>
      <p:sp>
        <p:nvSpPr>
          <p:cNvPr id="22" name="矩形 21"/>
          <p:cNvSpPr/>
          <p:nvPr/>
        </p:nvSpPr>
        <p:spPr>
          <a:xfrm>
            <a:off x="4639764" y="2316479"/>
            <a:ext cx="2826748" cy="661852"/>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9pPr>
          </a:lstStyle>
          <a:p>
            <a:pPr algn="ctr" defTabSz="855980"/>
            <a:r>
              <a:rPr lang="zh-CN" altLang="zh-CN" sz="1920" b="1" i="0">
                <a:solidFill>
                  <a:prstClr val="white"/>
                </a:solidFill>
                <a:latin typeface="宋体"/>
                <a:ea typeface="微软雅黑" panose="020b0503020204020204" pitchFamily="34" charset="-122"/>
                <a:sym typeface="宋体"/>
              </a:rPr>
              <a:t>自我认知</a:t>
            </a:r>
          </a:p>
        </p:txBody>
      </p:sp>
      <p:sp>
        <p:nvSpPr>
          <p:cNvPr id="23" name="矩形 22"/>
          <p:cNvSpPr/>
          <p:nvPr/>
        </p:nvSpPr>
        <p:spPr>
          <a:xfrm>
            <a:off x="7978412" y="2316479"/>
            <a:ext cx="2826748" cy="661852"/>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9pPr>
          </a:lstStyle>
          <a:p>
            <a:pPr algn="ctr" defTabSz="855980"/>
            <a:r>
              <a:rPr lang="zh-CN" altLang="zh-CN" sz="1920" b="1" i="0">
                <a:solidFill>
                  <a:prstClr val="white"/>
                </a:solidFill>
                <a:latin typeface="宋体"/>
                <a:ea typeface="微软雅黑" panose="020b0503020204020204" pitchFamily="34" charset="-122"/>
                <a:sym typeface="宋体"/>
              </a:rPr>
              <a:t>行业分析</a:t>
            </a:r>
          </a:p>
        </p:txBody>
      </p:sp>
      <p:sp>
        <p:nvSpPr>
          <p:cNvPr id="25" name="矩形 24"/>
          <p:cNvSpPr/>
          <p:nvPr/>
        </p:nvSpPr>
        <p:spPr>
          <a:xfrm>
            <a:off x="1301114" y="3447506"/>
            <a:ext cx="2826748" cy="661852"/>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9pPr>
          </a:lstStyle>
          <a:p>
            <a:pPr algn="ctr" defTabSz="855980"/>
            <a:r>
              <a:rPr lang="zh-CN" altLang="zh-CN" sz="1920" b="1" i="0">
                <a:solidFill>
                  <a:prstClr val="white"/>
                </a:solidFill>
                <a:latin typeface="宋体"/>
                <a:ea typeface="微软雅黑" panose="020b0503020204020204" pitchFamily="34" charset="-122"/>
                <a:sym typeface="宋体"/>
              </a:rPr>
              <a:t>职业目标</a:t>
            </a:r>
          </a:p>
        </p:txBody>
      </p:sp>
      <p:sp>
        <p:nvSpPr>
          <p:cNvPr id="26" name="矩形 25"/>
          <p:cNvSpPr/>
          <p:nvPr/>
        </p:nvSpPr>
        <p:spPr>
          <a:xfrm>
            <a:off x="4639764" y="3447506"/>
            <a:ext cx="2826748" cy="661852"/>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9pPr>
          </a:lstStyle>
          <a:p>
            <a:pPr algn="ctr" defTabSz="855980"/>
            <a:r>
              <a:rPr lang="zh-CN" altLang="zh-CN" sz="1920" b="1" i="0">
                <a:solidFill>
                  <a:prstClr val="white"/>
                </a:solidFill>
                <a:latin typeface="宋体"/>
                <a:ea typeface="微软雅黑" panose="020b0503020204020204" pitchFamily="34" charset="-122"/>
                <a:sym typeface="宋体"/>
              </a:rPr>
              <a:t>路径规划</a:t>
            </a:r>
          </a:p>
        </p:txBody>
      </p:sp>
      <p:sp>
        <p:nvSpPr>
          <p:cNvPr id="28" name="矩形 27"/>
          <p:cNvSpPr/>
          <p:nvPr/>
        </p:nvSpPr>
        <p:spPr>
          <a:xfrm>
            <a:off x="7978412" y="3447506"/>
            <a:ext cx="2826748" cy="661852"/>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9pPr>
          </a:lstStyle>
          <a:p>
            <a:pPr algn="ctr" defTabSz="855980"/>
            <a:r>
              <a:rPr lang="zh-CN" altLang="zh-CN" sz="1920" b="1" i="0">
                <a:solidFill>
                  <a:prstClr val="white"/>
                </a:solidFill>
                <a:latin typeface="宋体"/>
                <a:ea typeface="微软雅黑" panose="020b0503020204020204" pitchFamily="34" charset="-122"/>
                <a:sym typeface="宋体"/>
              </a:rPr>
              <a:t>实施计划</a:t>
            </a:r>
          </a:p>
        </p:txBody>
      </p:sp>
      <p:sp>
        <p:nvSpPr>
          <p:cNvPr id="32" name="矩形 31"/>
          <p:cNvSpPr/>
          <p:nvPr/>
        </p:nvSpPr>
        <p:spPr>
          <a:xfrm>
            <a:off x="1301114" y="4578531"/>
            <a:ext cx="2826748" cy="661852"/>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9pPr>
          </a:lstStyle>
          <a:p>
            <a:pPr algn="ctr" defTabSz="855980"/>
            <a:r>
              <a:rPr lang="zh-CN" altLang="zh-CN" sz="1920" b="1" i="0">
                <a:solidFill>
                  <a:prstClr val="white"/>
                </a:solidFill>
                <a:latin typeface="宋体"/>
                <a:ea typeface="微软雅黑" panose="020b0503020204020204" pitchFamily="34" charset="-122"/>
                <a:sym typeface="宋体"/>
              </a:rPr>
              <a:t>评估与调整</a:t>
            </a:r>
          </a:p>
        </p:txBody>
      </p:sp>
      <p:sp>
        <p:nvSpPr>
          <p:cNvPr id="34" name="矩形 33"/>
          <p:cNvSpPr/>
          <p:nvPr/>
        </p:nvSpPr>
        <p:spPr>
          <a:xfrm>
            <a:off x="4639764" y="4578531"/>
            <a:ext cx="2826748" cy="661852"/>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9pPr>
          </a:lstStyle>
          <a:p>
            <a:pPr algn="ctr" defTabSz="855980"/>
            <a:r>
              <a:rPr lang="zh-CN" altLang="zh-CN" sz="1920" b="1" i="0">
                <a:solidFill>
                  <a:prstClr val="white"/>
                </a:solidFill>
                <a:latin typeface="宋体"/>
                <a:ea typeface="微软雅黑" panose="020b0503020204020204" pitchFamily="34" charset="-122"/>
                <a:sym typeface="宋体"/>
              </a:rPr>
              <a:t>结语</a:t>
            </a:r>
          </a:p>
        </p:txBody>
      </p:sp>
      <p:sp>
        <p:nvSpPr>
          <p:cNvPr id="36" name="矩形 35"/>
          <p:cNvSpPr/>
          <p:nvPr/>
        </p:nvSpPr>
        <p:spPr>
          <a:xfrm>
            <a:off x="7978412" y="4578531"/>
            <a:ext cx="2826748" cy="661852"/>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rgbClr val="FFFFFF"/>
                </a:solidFill>
                <a:uLnTx/>
                <a:uFillTx/>
                <a:latin typeface="等线" panose="020f0502020204030204"/>
                <a:ea typeface="Arial"/>
                <a:cs typeface="+mn-cs"/>
              </a:defRPr>
            </a:lvl9pPr>
          </a:lstStyle>
          <a:p>
            <a:pPr algn="ctr" defTabSz="855980"/>
            <a:r>
              <a:rPr lang="zh-CN" altLang="zh-CN" sz="1920" b="1" i="0">
                <a:solidFill>
                  <a:prstClr val="white"/>
                </a:solidFill>
                <a:latin typeface="宋体"/>
                <a:ea typeface="微软雅黑" panose="020b0503020204020204" pitchFamily="34" charset="-122"/>
                <a:sym typeface="宋体"/>
              </a:rPr>
              <a:t>建议与展望</a:t>
            </a:r>
          </a:p>
        </p:txBody>
      </p:sp>
      <p:sp>
        <p:nvSpPr>
          <p:cNvPr id="40" name="文本框 39"/>
          <p:cNvSpPr txBox="1"/>
          <p:nvPr/>
        </p:nvSpPr>
        <p:spPr>
          <a:xfrm>
            <a:off x="3564374" y="832114"/>
            <a:ext cx="5063253" cy="5810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55980">
              <a:lnSpc>
                <a:spcPct val="150000"/>
              </a:lnSpc>
            </a:pPr>
            <a:r>
              <a:rPr lang="zh-CN" altLang="en-US" sz="2400">
                <a:solidFill>
                  <a:prstClr val="black"/>
                </a:solidFill>
                <a:latin typeface="宋体"/>
                <a:ea typeface="微软雅黑" panose="020b0503020204020204" pitchFamily="34" charset="-122"/>
                <a:sym typeface="宋体"/>
              </a:rPr>
              <a:t>目录</a:t>
            </a:r>
          </a:p>
        </p:txBody>
      </p:sp>
      <p:cxnSp>
        <p:nvCxnSpPr>
          <p:cNvPr id="42" name="直接连接符 41"/>
          <p:cNvCxnSpPr/>
          <p:nvPr/>
        </p:nvCxnSpPr>
        <p:spPr>
          <a:xfrm>
            <a:off x="3381281" y="1665299"/>
            <a:ext cx="5429438" cy="0"/>
          </a:xfrm>
          <a:prstGeom prst="line">
            <a:avLst/>
          </a:prstGeom>
          <a:ln w="76200" cmpd="thickThi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435946"/>
      </p:ext>
    </p:extLst>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9" name="组合 8"/>
          <p:cNvGrpSpPr/>
          <p:nvPr/>
        </p:nvGrpSpPr>
        <p:grpSpPr>
          <a:xfrm>
            <a:off x="5238902" y="1764897"/>
            <a:ext cx="1714197" cy="2098073"/>
            <a:chOff x="3929176" y="1395682"/>
            <a:chExt cx="1285648" cy="1573555"/>
          </a:xfrm>
        </p:grpSpPr>
        <p:sp>
          <p:nvSpPr>
            <p:cNvPr id="11" name="Oval 25"/>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endParaRPr/>
            </a:p>
          </p:txBody>
        </p:sp>
        <p:sp>
          <p:nvSpPr>
            <p:cNvPr id="12" name="TextBox 2"/>
            <p:cNvSpPr txBox="1"/>
            <p:nvPr/>
          </p:nvSpPr>
          <p:spPr>
            <a:xfrm>
              <a:off x="4185572" y="1713469"/>
              <a:ext cx="1029252" cy="1255768"/>
            </a:xfrm>
            <a:prstGeom prst="rect">
              <a:avLst/>
            </a:prstGeom>
            <a:noFill/>
          </p:spPr>
          <p:txBody>
            <a:bodyPr wrap="square" lIns="0" tIns="0" rIns="0" bIns="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8800" b="1">
                  <a:solidFill>
                    <a:schemeClr val="bg1"/>
                  </a:solidFill>
                  <a:latin typeface="宋体"/>
                  <a:ea typeface="+mj-ea"/>
                  <a:cs typeface="+mn-ea"/>
                  <a:sym typeface="宋体"/>
                </a:rPr>
                <a:t>1</a:t>
              </a:r>
            </a:p>
          </p:txBody>
        </p:sp>
      </p:grpSp>
      <p:sp>
        <p:nvSpPr>
          <p:cNvPr id="14" name="TextBox 46"/>
          <p:cNvSpPr txBox="1"/>
          <p:nvPr/>
        </p:nvSpPr>
        <p:spPr>
          <a:xfrm>
            <a:off x="1199456" y="3627508"/>
            <a:ext cx="10134949" cy="1041720"/>
          </a:xfrm>
          <a:prstGeom prst="rect">
            <a:avLst/>
          </a:prstGeom>
          <a:noFill/>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333" b="1">
                <a:solidFill>
                  <a:schemeClr val="tx1">
                    <a:lumMod val="75000"/>
                    <a:lumOff val="25000"/>
                  </a:schemeClr>
                </a:solidFill>
                <a:latin typeface="宋体"/>
                <a:ea typeface="+mn-ea"/>
                <a:cs typeface="+mn-ea"/>
                <a:sym typeface="宋体"/>
              </a:rPr>
              <a:t>引言</a:t>
            </a:r>
          </a:p>
        </p:txBody>
      </p:sp>
      <p:pic>
        <p:nvPicPr>
          <p:cNvPr id="8" name="图片 7"/>
          <p:cNvPicPr>
            <a:picLocks noChangeAspect="1"/>
          </p:cNvPicPr>
          <p:nvPr/>
        </p:nvPicPr>
        <p:blipFill>
          <a:blip r:embed="rId2"/>
          <a:stretch>
            <a:fillRect/>
          </a:stretch>
        </p:blipFill>
        <p:spPr>
          <a:xfrm>
            <a:off x="7248128" y="1508787"/>
            <a:ext cx="5179051" cy="5604933"/>
          </a:xfrm>
          <a:prstGeom prst="rect">
            <a:avLst/>
          </a:prstGeom>
        </p:spPr>
      </p:pic>
      <p:pic>
        <p:nvPicPr>
          <p:cNvPr id="10" name="图片 9"/>
          <p:cNvPicPr>
            <a:picLocks noChangeAspect="1"/>
          </p:cNvPicPr>
          <p:nvPr/>
        </p:nvPicPr>
        <p:blipFill>
          <a:blip r:embed="rId3"/>
          <a:stretch>
            <a:fillRect/>
          </a:stretch>
        </p:blipFill>
        <p:spPr>
          <a:xfrm>
            <a:off x="-144693" y="0"/>
            <a:ext cx="4942101" cy="5080000"/>
          </a:xfrm>
          <a:prstGeom prst="rect">
            <a:avLst/>
          </a:prstGeom>
        </p:spPr>
      </p:pic>
    </p:spTree>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rLst="">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dur="1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rLst="">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53" presetClass="entr" presetSubtype="0" dur="50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rLst="">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5" name="New picture"/>
          <p:cNvPicPr/>
          <p:nvPr/>
        </p:nvPicPr>
        <p:blipFill>
          <a:blip r:embed="rId2"/>
          <a:stretch>
            <a:fillRect/>
          </a:stretch>
        </p:blipFill>
        <p:spPr>
          <a:xfrm>
            <a:off x="0" y="0"/>
            <a:ext cx="12191999" cy="6858000"/>
          </a:xfrm>
          <a:prstGeom prst="rect">
            <a:avLst/>
          </a:prstGeom>
          <a:ln>
            <a:noFill/>
          </a:ln>
        </p:spPr>
      </p:pic>
      <p:pic>
        <p:nvPicPr>
          <p:cNvPr id="36" name="New picture"/>
          <p:cNvPicPr/>
          <p:nvPr/>
        </p:nvPicPr>
        <p:blipFill>
          <a:blip r:embed="rId3"/>
          <a:stretch>
            <a:fillRect/>
          </a:stretch>
        </p:blipFill>
        <p:spPr>
          <a:xfrm>
            <a:off x="8931949" y="3321549"/>
            <a:ext cx="3404742" cy="3684720"/>
          </a:xfrm>
          <a:prstGeom prst="rect">
            <a:avLst/>
          </a:prstGeom>
          <a:ln>
            <a:noFill/>
          </a:ln>
        </p:spPr>
      </p:pic>
      <p:pic>
        <p:nvPicPr>
          <p:cNvPr id="37" name="New picture"/>
          <p:cNvPicPr/>
          <p:nvPr/>
        </p:nvPicPr>
        <p:blipFill>
          <a:blip r:embed="rId4"/>
          <a:stretch>
            <a:fillRect/>
          </a:stretch>
        </p:blipFill>
        <p:spPr>
          <a:xfrm>
            <a:off x="-135175" y="0"/>
            <a:ext cx="2565331" cy="2636912"/>
          </a:xfrm>
          <a:prstGeom prst="rect">
            <a:avLst/>
          </a:prstGeom>
          <a:ln>
            <a:noFill/>
          </a:ln>
        </p:spPr>
      </p:pic>
      <p:sp>
        <p:nvSpPr>
          <p:cNvPr id="38" name="TextBox 86"/>
          <p:cNvSpPr txBox="1"/>
          <p:nvPr/>
        </p:nvSpPr>
        <p:spPr>
          <a:xfrm>
            <a:off x="1991544" y="155330"/>
            <a:ext cx="9793088" cy="615553"/>
          </a:xfrm>
          <a:prstGeom prst="rect">
            <a:avLst/>
          </a:prstGeom>
          <a:noFill/>
        </p:spPr>
        <p:txBody>
          <a:bodyPr wrap="square" rtlCol="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latin typeface="宋体"/>
                <a:ea typeface="+mn-ea"/>
                <a:cs typeface="+mn-ea"/>
                <a:sym typeface="宋体"/>
              </a:rPr>
              <a:t>引言</a:t>
            </a:r>
          </a:p>
        </p:txBody>
      </p:sp>
      <p:grpSp>
        <p:nvGrpSpPr>
          <p:cNvPr id="2" name="Group 2"/>
          <p:cNvGrpSpPr/>
          <p:nvPr/>
        </p:nvGrpSpPr>
        <p:grpSpPr>
          <a:xfrm rot="1938628">
            <a:off x="5325201" y="1865657"/>
            <a:ext cx="1719427" cy="2042823"/>
            <a:chExt cx="3438854" cy="4085646"/>
          </a:xfrm>
        </p:grpSpPr>
        <p:sp>
          <p:nvSpPr>
            <p:cNvPr id="3" name="Freeform 3"/>
            <p:cNvSpPr/>
            <p:nvPr/>
          </p:nvSpPr>
          <p:spPr>
            <a:xfrm>
              <a:off x="-508" y="-635"/>
              <a:ext cx="3438906" cy="4085717"/>
            </a:xfrm>
            <a:custGeom>
              <a:rect l="l" t="t" r="r" b="b"/>
              <a:pathLst>
                <a:path w="3438905" h="4085716">
                  <a:moveTo>
                    <a:pt x="2737104" y="4085717"/>
                  </a:moveTo>
                  <a:lnTo>
                    <a:pt x="0" y="3543554"/>
                  </a:lnTo>
                  <a:lnTo>
                    <a:pt x="701802" y="0"/>
                  </a:lnTo>
                  <a:cubicBezTo>
                    <a:pt x="1670304" y="366268"/>
                    <a:pt x="2582672" y="546989"/>
                    <a:pt x="3438906" y="542036"/>
                  </a:cubicBezTo>
                  <a:cubicBezTo>
                    <a:pt x="2690622" y="1639443"/>
                    <a:pt x="2350643" y="2817876"/>
                    <a:pt x="2737104" y="4085590"/>
                  </a:cubicBezTo>
                  <a:close/>
                </a:path>
              </a:pathLst>
            </a:custGeom>
            <a:solidFill>
              <a:srgbClr val="E4E4E4"/>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 name="Group 4"/>
          <p:cNvGrpSpPr/>
          <p:nvPr/>
        </p:nvGrpSpPr>
        <p:grpSpPr>
          <a:xfrm rot="-1938628">
            <a:off x="4259002" y="4840677"/>
            <a:ext cx="972261" cy="1155127"/>
            <a:chExt cx="1944522" cy="2310254"/>
          </a:xfrm>
        </p:grpSpPr>
        <p:sp>
          <p:nvSpPr>
            <p:cNvPr id="5" name="Freeform 5"/>
            <p:cNvSpPr/>
            <p:nvPr/>
          </p:nvSpPr>
          <p:spPr>
            <a:xfrm>
              <a:off x="254" y="-381"/>
              <a:ext cx="1944624" cy="2310257"/>
            </a:xfrm>
            <a:custGeom>
              <a:rect l="l" t="t" r="r" b="b"/>
              <a:pathLst>
                <a:path w="1944624" h="2310257">
                  <a:moveTo>
                    <a:pt x="396875" y="2310257"/>
                  </a:moveTo>
                  <a:lnTo>
                    <a:pt x="1944624" y="2003679"/>
                  </a:lnTo>
                  <a:lnTo>
                    <a:pt x="1547749" y="0"/>
                  </a:lnTo>
                  <a:cubicBezTo>
                    <a:pt x="1000125" y="207137"/>
                    <a:pt x="484251" y="309372"/>
                    <a:pt x="0" y="306578"/>
                  </a:cubicBezTo>
                  <a:cubicBezTo>
                    <a:pt x="423164" y="927100"/>
                    <a:pt x="615315" y="1593469"/>
                    <a:pt x="396875" y="2310257"/>
                  </a:cubicBezTo>
                  <a:close/>
                </a:path>
              </a:pathLst>
            </a:custGeom>
            <a:solidFill>
              <a:srgbClr val="E4E4E4">
                <a:alpha val="69804"/>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rot="1938628">
            <a:off x="604882" y="1836765"/>
            <a:ext cx="932454" cy="1107833"/>
            <a:chExt cx="1864908" cy="2215666"/>
          </a:xfrm>
        </p:grpSpPr>
        <p:sp>
          <p:nvSpPr>
            <p:cNvPr id="7" name="Freeform 7"/>
            <p:cNvSpPr/>
            <p:nvPr/>
          </p:nvSpPr>
          <p:spPr>
            <a:xfrm>
              <a:off x="-254" y="-254"/>
              <a:ext cx="1864868" cy="2215642"/>
            </a:xfrm>
            <a:custGeom>
              <a:rect l="l" t="t" r="r" b="b"/>
              <a:pathLst>
                <a:path w="1864868" h="2215642">
                  <a:moveTo>
                    <a:pt x="1484376" y="2215642"/>
                  </a:moveTo>
                  <a:lnTo>
                    <a:pt x="0" y="1921637"/>
                  </a:lnTo>
                  <a:lnTo>
                    <a:pt x="380619" y="0"/>
                  </a:lnTo>
                  <a:cubicBezTo>
                    <a:pt x="905764" y="198628"/>
                    <a:pt x="1400556" y="296545"/>
                    <a:pt x="1864868" y="293878"/>
                  </a:cubicBezTo>
                  <a:cubicBezTo>
                    <a:pt x="1459103" y="889000"/>
                    <a:pt x="1274699" y="1528064"/>
                    <a:pt x="1484249" y="2215515"/>
                  </a:cubicBezTo>
                  <a:close/>
                </a:path>
              </a:pathLst>
            </a:custGeom>
            <a:solidFill>
              <a:srgbClr val="E4E4E4">
                <a:alpha val="5294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 name="Group 8"/>
          <p:cNvGrpSpPr/>
          <p:nvPr/>
        </p:nvGrpSpPr>
        <p:grpSpPr>
          <a:xfrm>
            <a:off x="1071109" y="2209833"/>
            <a:ext cx="4049807" cy="3606799"/>
            <a:chExt cx="6384867" cy="5686426"/>
          </a:xfrm>
        </p:grpSpPr>
        <p:sp>
          <p:nvSpPr>
            <p:cNvPr id="9" name="Freeform 9"/>
            <p:cNvSpPr/>
            <p:nvPr/>
          </p:nvSpPr>
          <p:spPr>
            <a:xfrm>
              <a:off x="0" y="0"/>
              <a:ext cx="6384866" cy="5686425"/>
            </a:xfrm>
            <a:custGeom>
              <a:rect l="l" t="t" r="r" b="b"/>
              <a:pathLst>
                <a:path w="6384866" h="5686425">
                  <a:moveTo>
                    <a:pt x="0" y="402717"/>
                  </a:moveTo>
                  <a:cubicBezTo>
                    <a:pt x="0" y="180340"/>
                    <a:pt x="260158" y="0"/>
                    <a:pt x="580959" y="0"/>
                  </a:cubicBezTo>
                  <a:lnTo>
                    <a:pt x="5803908" y="0"/>
                  </a:lnTo>
                  <a:cubicBezTo>
                    <a:pt x="6124708" y="0"/>
                    <a:pt x="6384866" y="180340"/>
                    <a:pt x="6384866" y="402717"/>
                  </a:cubicBezTo>
                  <a:lnTo>
                    <a:pt x="6384866" y="5283708"/>
                  </a:lnTo>
                  <a:cubicBezTo>
                    <a:pt x="6384866" y="5506085"/>
                    <a:pt x="6124709" y="5686425"/>
                    <a:pt x="5803908" y="5686425"/>
                  </a:cubicBezTo>
                  <a:lnTo>
                    <a:pt x="580959" y="5686425"/>
                  </a:lnTo>
                  <a:cubicBezTo>
                    <a:pt x="260158" y="5686425"/>
                    <a:pt x="0" y="5506085"/>
                    <a:pt x="0" y="5283708"/>
                  </a:cubicBezTo>
                  <a:close/>
                </a:path>
              </a:pathLst>
            </a:custGeom>
            <a:solidFill>
              <a:srgbClr val="383838"/>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2" name="Group 22"/>
          <p:cNvGrpSpPr/>
          <p:nvPr/>
        </p:nvGrpSpPr>
        <p:grpSpPr>
          <a:xfrm rot="1938628">
            <a:off x="11290357" y="4288012"/>
            <a:ext cx="561140" cy="666681"/>
            <a:chExt cx="1122280" cy="1333362"/>
          </a:xfrm>
        </p:grpSpPr>
        <p:sp>
          <p:nvSpPr>
            <p:cNvPr id="23" name="Freeform 23"/>
            <p:cNvSpPr/>
            <p:nvPr/>
          </p:nvSpPr>
          <p:spPr>
            <a:xfrm>
              <a:off x="-127" y="-127"/>
              <a:ext cx="1122299" cy="1333246"/>
            </a:xfrm>
            <a:custGeom>
              <a:rect l="l" t="t" r="r" b="b"/>
              <a:pathLst>
                <a:path w="1122299" h="1333246">
                  <a:moveTo>
                    <a:pt x="893191" y="1333246"/>
                  </a:moveTo>
                  <a:lnTo>
                    <a:pt x="0" y="1156335"/>
                  </a:lnTo>
                  <a:lnTo>
                    <a:pt x="228981" y="0"/>
                  </a:lnTo>
                  <a:cubicBezTo>
                    <a:pt x="545084" y="119507"/>
                    <a:pt x="842772" y="178435"/>
                    <a:pt x="1122299" y="176911"/>
                  </a:cubicBezTo>
                  <a:cubicBezTo>
                    <a:pt x="878078" y="535051"/>
                    <a:pt x="767080" y="919607"/>
                    <a:pt x="893191" y="1333246"/>
                  </a:cubicBezTo>
                  <a:close/>
                </a:path>
              </a:pathLst>
            </a:custGeom>
            <a:solidFill>
              <a:srgbClr val="E4E4E4"/>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6" name="AutoShape 26"/>
          <p:cNvSpPr/>
          <p:nvPr/>
        </p:nvSpPr>
        <p:spPr>
          <a:xfrm>
            <a:off x="988153" y="3121672"/>
            <a:ext cx="1627319" cy="0"/>
          </a:xfrm>
          <a:prstGeom prst="line">
            <a:avLst/>
          </a:prstGeom>
          <a:ln w="9525" cap="rnd">
            <a:solidFill>
              <a:srgbClr val="FFFFFF"/>
            </a:solidFill>
            <a:prstDash val="solid"/>
            <a:headEnd type="none" w="sm" len="sm"/>
            <a:tailEnd type="none" w="sm" len="s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TextBox 27"/>
          <p:cNvSpPr txBox="1"/>
          <p:nvPr/>
        </p:nvSpPr>
        <p:spPr>
          <a:xfrm>
            <a:off x="1470716" y="2292386"/>
            <a:ext cx="1438303" cy="772932"/>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6080"/>
              </a:lnSpc>
            </a:pPr>
            <a:r>
              <a:rPr lang="zh-CN" altLang="zh-CN" sz="5067">
                <a:solidFill>
                  <a:srgbClr val="FFFFFF"/>
                </a:solidFill>
                <a:latin typeface="宋体"/>
                <a:sym typeface="宋体"/>
              </a:rPr>
              <a:t>1</a:t>
            </a:r>
          </a:p>
        </p:txBody>
      </p:sp>
      <p:sp>
        <p:nvSpPr>
          <p:cNvPr id="28" name="TextBox 28"/>
          <p:cNvSpPr txBox="1"/>
          <p:nvPr/>
        </p:nvSpPr>
        <p:spPr>
          <a:xfrm>
            <a:off x="1245955" y="3295103"/>
            <a:ext cx="3775284" cy="2286743"/>
          </a:xfrm>
          <a:prstGeom prst="rect">
            <a:avLst/>
          </a:prstGeom>
        </p:spPr>
        <p:txBody>
          <a:bodyPr lIns="0" tIns="0" rIns="0" bIns="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840"/>
              </a:lnSpc>
            </a:pPr>
            <a:r>
              <a:rPr lang="zh-CN" altLang="zh-CN" sz="3200">
                <a:solidFill>
                  <a:srgbClr val="FFFFFF"/>
                </a:solidFill>
                <a:latin typeface="宋体"/>
                <a:ea typeface="思源黑体-粗体" panose="020b0400000000000000" charset="-122"/>
                <a:sym typeface="宋体"/>
              </a:rPr>
              <a:t>在面对职业生涯的各种选择时，一个明确的规划至关重要</a:t>
            </a:r>
          </a:p>
        </p:txBody>
      </p:sp>
      <p:sp>
        <p:nvSpPr>
          <p:cNvPr id="29" name="Freeform 29"/>
          <p:cNvSpPr/>
          <p:nvPr/>
        </p:nvSpPr>
        <p:spPr>
          <a:xfrm>
            <a:off x="3190181" y="2334778"/>
            <a:ext cx="835380" cy="835380"/>
          </a:xfrm>
          <a:custGeom>
            <a:rect l="l" t="t" r="r" b="b"/>
            <a:pathLst>
              <a:path w="1253070" h="1253070">
                <a:moveTo>
                  <a:pt x="0" y="0"/>
                </a:moveTo>
                <a:lnTo>
                  <a:pt x="1253070" y="0"/>
                </a:lnTo>
                <a:lnTo>
                  <a:pt x="1253070" y="1253070"/>
                </a:lnTo>
                <a:lnTo>
                  <a:pt x="0" y="1253070"/>
                </a:lnTo>
                <a:lnTo>
                  <a:pt x="0" y="0"/>
                </a:lnTo>
                <a:close/>
              </a:path>
            </a:pathLst>
          </a:custGeom>
          <a:blipFill>
            <a:blip r:embed="rId5"/>
            <a:stretch>
              <a:fillRect r="-1097" b="-1097"/>
            </a:stretch>
          </a:blip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30" name="Group 30"/>
          <p:cNvGrpSpPr/>
          <p:nvPr/>
        </p:nvGrpSpPr>
        <p:grpSpPr>
          <a:xfrm>
            <a:off x="6462295" y="2209836"/>
            <a:ext cx="4049807" cy="3606799"/>
            <a:chExt cx="6384867" cy="5686426"/>
          </a:xfrm>
        </p:grpSpPr>
        <p:sp>
          <p:nvSpPr>
            <p:cNvPr id="31" name="Freeform 31"/>
            <p:cNvSpPr/>
            <p:nvPr/>
          </p:nvSpPr>
          <p:spPr>
            <a:xfrm>
              <a:off x="0" y="0"/>
              <a:ext cx="6384866" cy="5686425"/>
            </a:xfrm>
            <a:custGeom>
              <a:rect l="l" t="t" r="r" b="b"/>
              <a:pathLst>
                <a:path w="6384866" h="5686425">
                  <a:moveTo>
                    <a:pt x="0" y="402717"/>
                  </a:moveTo>
                  <a:cubicBezTo>
                    <a:pt x="0" y="180340"/>
                    <a:pt x="260158" y="0"/>
                    <a:pt x="580959" y="0"/>
                  </a:cubicBezTo>
                  <a:lnTo>
                    <a:pt x="5803908" y="0"/>
                  </a:lnTo>
                  <a:cubicBezTo>
                    <a:pt x="6124708" y="0"/>
                    <a:pt x="6384866" y="180340"/>
                    <a:pt x="6384866" y="402717"/>
                  </a:cubicBezTo>
                  <a:lnTo>
                    <a:pt x="6384866" y="5283708"/>
                  </a:lnTo>
                  <a:cubicBezTo>
                    <a:pt x="6384866" y="5506085"/>
                    <a:pt x="6124709" y="5686425"/>
                    <a:pt x="5803908" y="5686425"/>
                  </a:cubicBezTo>
                  <a:lnTo>
                    <a:pt x="580959" y="5686425"/>
                  </a:lnTo>
                  <a:cubicBezTo>
                    <a:pt x="260158" y="5686425"/>
                    <a:pt x="0" y="5506085"/>
                    <a:pt x="0" y="5283708"/>
                  </a:cubicBezTo>
                  <a:close/>
                </a:path>
              </a:pathLst>
            </a:custGeom>
            <a:solidFill>
              <a:srgbClr val="383838"/>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32" name="TextBox 32"/>
          <p:cNvSpPr txBox="1"/>
          <p:nvPr/>
        </p:nvSpPr>
        <p:spPr>
          <a:xfrm>
            <a:off x="6599557" y="3295103"/>
            <a:ext cx="3775284" cy="2413001"/>
          </a:xfrm>
          <a:prstGeom prst="rect">
            <a:avLst/>
          </a:prstGeom>
        </p:spPr>
        <p:txBody>
          <a:bodyPr lIns="0" tIns="0" rIns="0" bIns="0" rtlCol="0" anchor="ctr">
            <a:normAutofit fontScale="650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840"/>
              </a:lnSpc>
            </a:pPr>
            <a:r>
              <a:rPr lang="zh-CN" sz="3200">
                <a:solidFill>
                  <a:srgbClr val="FFFFFF"/>
                </a:solidFill>
                <a:latin typeface="宋体"/>
                <a:ea typeface="思源黑体-粗体" panose="020b0400000000000000" charset="-122"/>
                <a:sym typeface="宋体"/>
              </a:rPr>
              <a:t>尤其是对于汽车专业的大学生，随着汽车行业的快速发展，制定一个合理的职业生涯规划可以帮助他们在未来的竞争中占据优势</a:t>
            </a:r>
          </a:p>
        </p:txBody>
      </p:sp>
      <p:sp>
        <p:nvSpPr>
          <p:cNvPr id="33" name="TextBox 33"/>
          <p:cNvSpPr txBox="1"/>
          <p:nvPr/>
        </p:nvSpPr>
        <p:spPr>
          <a:xfrm>
            <a:off x="6881214" y="2401809"/>
            <a:ext cx="1438303" cy="772932"/>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6080"/>
              </a:lnSpc>
            </a:pPr>
            <a:r>
              <a:rPr lang="zh-CN" sz="5067">
                <a:solidFill>
                  <a:srgbClr val="FFFFFF"/>
                </a:solidFill>
                <a:latin typeface="宋体"/>
                <a:sym typeface="宋体"/>
              </a:rPr>
              <a:t>2</a:t>
            </a:r>
          </a:p>
        </p:txBody>
      </p:sp>
      <p:sp>
        <p:nvSpPr>
          <p:cNvPr id="34" name="Freeform 34"/>
          <p:cNvSpPr/>
          <p:nvPr/>
        </p:nvSpPr>
        <p:spPr>
          <a:xfrm>
            <a:off x="8598198" y="2393785"/>
            <a:ext cx="835380" cy="784395"/>
          </a:xfrm>
          <a:custGeom>
            <a:rect l="l" t="t" r="r" b="b"/>
            <a:pathLst>
              <a:path w="1253070" h="1176592">
                <a:moveTo>
                  <a:pt x="0" y="0"/>
                </a:moveTo>
                <a:lnTo>
                  <a:pt x="1253070" y="0"/>
                </a:lnTo>
                <a:lnTo>
                  <a:pt x="1253070" y="1176593"/>
                </a:lnTo>
                <a:lnTo>
                  <a:pt x="0" y="1176593"/>
                </a:lnTo>
                <a:lnTo>
                  <a:pt x="0" y="0"/>
                </a:lnTo>
                <a:close/>
              </a:path>
            </a:pathLst>
          </a:custGeom>
          <a:blipFill>
            <a:blip r:embed="rId6"/>
            <a:stretch>
              <a:fillRect r="-1192" b="-1192"/>
            </a:stretch>
          </a:blip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2779470919"/>
      </p:ext>
    </p:extLst>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9" name="组合 8"/>
          <p:cNvGrpSpPr/>
          <p:nvPr/>
        </p:nvGrpSpPr>
        <p:grpSpPr>
          <a:xfrm>
            <a:off x="5238902" y="1764897"/>
            <a:ext cx="1714197" cy="2098073"/>
            <a:chOff x="3929176" y="1395682"/>
            <a:chExt cx="1285648" cy="1573555"/>
          </a:xfrm>
        </p:grpSpPr>
        <p:sp>
          <p:nvSpPr>
            <p:cNvPr id="11" name="Oval 25"/>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endParaRPr/>
            </a:p>
          </p:txBody>
        </p:sp>
        <p:sp>
          <p:nvSpPr>
            <p:cNvPr id="12" name="TextBox 2"/>
            <p:cNvSpPr txBox="1"/>
            <p:nvPr/>
          </p:nvSpPr>
          <p:spPr>
            <a:xfrm>
              <a:off x="4185572" y="1713469"/>
              <a:ext cx="1029252" cy="1255768"/>
            </a:xfrm>
            <a:prstGeom prst="rect">
              <a:avLst/>
            </a:prstGeom>
            <a:noFill/>
          </p:spPr>
          <p:txBody>
            <a:bodyPr wrap="square" lIns="0" tIns="0" rIns="0" bIns="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8800" b="1">
                  <a:solidFill>
                    <a:schemeClr val="bg1"/>
                  </a:solidFill>
                  <a:latin typeface="宋体"/>
                  <a:ea typeface="+mj-ea"/>
                  <a:cs typeface="+mn-ea"/>
                  <a:sym typeface="宋体"/>
                </a:rPr>
                <a:t>2</a:t>
              </a:r>
            </a:p>
          </p:txBody>
        </p:sp>
      </p:grpSp>
      <p:sp>
        <p:nvSpPr>
          <p:cNvPr id="14" name="TextBox 46"/>
          <p:cNvSpPr txBox="1"/>
          <p:nvPr/>
        </p:nvSpPr>
        <p:spPr>
          <a:xfrm>
            <a:off x="1199456" y="3627508"/>
            <a:ext cx="10134949" cy="1041720"/>
          </a:xfrm>
          <a:prstGeom prst="rect">
            <a:avLst/>
          </a:prstGeom>
          <a:noFill/>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333" b="1">
                <a:solidFill>
                  <a:schemeClr val="tx1">
                    <a:lumMod val="75000"/>
                    <a:lumOff val="25000"/>
                  </a:schemeClr>
                </a:solidFill>
                <a:latin typeface="宋体"/>
                <a:ea typeface="+mn-ea"/>
                <a:cs typeface="+mn-ea"/>
                <a:sym typeface="宋体"/>
              </a:rPr>
              <a:t>自我认知</a:t>
            </a:r>
          </a:p>
        </p:txBody>
      </p:sp>
      <p:pic>
        <p:nvPicPr>
          <p:cNvPr id="8" name="图片 7"/>
          <p:cNvPicPr>
            <a:picLocks noChangeAspect="1"/>
          </p:cNvPicPr>
          <p:nvPr/>
        </p:nvPicPr>
        <p:blipFill>
          <a:blip r:embed="rId2"/>
          <a:stretch>
            <a:fillRect/>
          </a:stretch>
        </p:blipFill>
        <p:spPr>
          <a:xfrm>
            <a:off x="7248128" y="1508787"/>
            <a:ext cx="5179051" cy="5604933"/>
          </a:xfrm>
          <a:prstGeom prst="rect">
            <a:avLst/>
          </a:prstGeom>
        </p:spPr>
      </p:pic>
      <p:pic>
        <p:nvPicPr>
          <p:cNvPr id="10" name="图片 9"/>
          <p:cNvPicPr>
            <a:picLocks noChangeAspect="1"/>
          </p:cNvPicPr>
          <p:nvPr/>
        </p:nvPicPr>
        <p:blipFill>
          <a:blip r:embed="rId3"/>
          <a:stretch>
            <a:fillRect/>
          </a:stretch>
        </p:blipFill>
        <p:spPr>
          <a:xfrm>
            <a:off x="-144693" y="0"/>
            <a:ext cx="4942101" cy="5080000"/>
          </a:xfrm>
          <a:prstGeom prst="rect">
            <a:avLst/>
          </a:prstGeom>
        </p:spPr>
      </p:pic>
    </p:spTree>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rLst="">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dur="1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rLst="">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53" presetClass="entr" presetSubtype="0" dur="50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rLst="">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0" name="New picture"/>
          <p:cNvPicPr/>
          <p:nvPr/>
        </p:nvPicPr>
        <p:blipFill>
          <a:blip r:embed="rId2"/>
          <a:stretch>
            <a:fillRect/>
          </a:stretch>
        </p:blipFill>
        <p:spPr>
          <a:xfrm>
            <a:off x="0" y="0"/>
            <a:ext cx="12191999" cy="6858000"/>
          </a:xfrm>
          <a:prstGeom prst="rect">
            <a:avLst/>
          </a:prstGeom>
          <a:ln>
            <a:noFill/>
          </a:ln>
        </p:spPr>
      </p:pic>
      <p:pic>
        <p:nvPicPr>
          <p:cNvPr id="41" name="New picture"/>
          <p:cNvPicPr/>
          <p:nvPr/>
        </p:nvPicPr>
        <p:blipFill>
          <a:blip r:embed="rId3"/>
          <a:stretch>
            <a:fillRect/>
          </a:stretch>
        </p:blipFill>
        <p:spPr>
          <a:xfrm>
            <a:off x="8931949" y="3321549"/>
            <a:ext cx="3404742" cy="3684720"/>
          </a:xfrm>
          <a:prstGeom prst="rect">
            <a:avLst/>
          </a:prstGeom>
          <a:ln>
            <a:noFill/>
          </a:ln>
        </p:spPr>
      </p:pic>
      <p:pic>
        <p:nvPicPr>
          <p:cNvPr id="42" name="New picture"/>
          <p:cNvPicPr/>
          <p:nvPr/>
        </p:nvPicPr>
        <p:blipFill>
          <a:blip r:embed="rId4"/>
          <a:stretch>
            <a:fillRect/>
          </a:stretch>
        </p:blipFill>
        <p:spPr>
          <a:xfrm>
            <a:off x="-135175" y="0"/>
            <a:ext cx="2565331" cy="2636912"/>
          </a:xfrm>
          <a:prstGeom prst="rect">
            <a:avLst/>
          </a:prstGeom>
          <a:ln>
            <a:noFill/>
          </a:ln>
        </p:spPr>
      </p:pic>
      <p:sp>
        <p:nvSpPr>
          <p:cNvPr id="43" name="TextBox 86"/>
          <p:cNvSpPr txBox="1"/>
          <p:nvPr/>
        </p:nvSpPr>
        <p:spPr>
          <a:xfrm>
            <a:off x="1991544" y="155330"/>
            <a:ext cx="9793088" cy="615553"/>
          </a:xfrm>
          <a:prstGeom prst="rect">
            <a:avLst/>
          </a:prstGeom>
          <a:noFill/>
        </p:spPr>
        <p:txBody>
          <a:bodyPr wrap="square" rtlCol="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latin typeface="宋体"/>
                <a:ea typeface="+mn-ea"/>
                <a:cs typeface="+mn-ea"/>
                <a:sym typeface="宋体"/>
              </a:rPr>
              <a:t>自我认知</a:t>
            </a:r>
          </a:p>
        </p:txBody>
      </p:sp>
      <p:sp>
        <p:nvSpPr>
          <p:cNvPr id="24" name="Freeform 5"/>
          <p:cNvSpPr/>
          <p:nvPr/>
        </p:nvSpPr>
        <p:spPr>
          <a:xfrm>
            <a:off x="2136989" y="1642561"/>
            <a:ext cx="7907865" cy="1159456"/>
          </a:xfrm>
          <a:custGeom>
            <a:gdLst>
              <a:gd name="T0" fmla="*/ 3175 w 3442"/>
              <a:gd name="T1" fmla="*/ 0 h 533"/>
              <a:gd name="T2" fmla="*/ 2985 w 3442"/>
              <a:gd name="T3" fmla="*/ 0 h 533"/>
              <a:gd name="T4" fmla="*/ 2871 w 3442"/>
              <a:gd name="T5" fmla="*/ 0 h 533"/>
              <a:gd name="T6" fmla="*/ 2680 w 3442"/>
              <a:gd name="T7" fmla="*/ 0 h 533"/>
              <a:gd name="T8" fmla="*/ 2321 w 3442"/>
              <a:gd name="T9" fmla="*/ 0 h 533"/>
              <a:gd name="T10" fmla="*/ 2017 w 3442"/>
              <a:gd name="T11" fmla="*/ 0 h 533"/>
              <a:gd name="T12" fmla="*/ 1425 w 3442"/>
              <a:gd name="T13" fmla="*/ 0 h 533"/>
              <a:gd name="T14" fmla="*/ 1121 w 3442"/>
              <a:gd name="T15" fmla="*/ 0 h 533"/>
              <a:gd name="T16" fmla="*/ 868 w 3442"/>
              <a:gd name="T17" fmla="*/ 0 h 533"/>
              <a:gd name="T18" fmla="*/ 571 w 3442"/>
              <a:gd name="T19" fmla="*/ 0 h 533"/>
              <a:gd name="T20" fmla="*/ 563 w 3442"/>
              <a:gd name="T21" fmla="*/ 0 h 533"/>
              <a:gd name="T22" fmla="*/ 267 w 3442"/>
              <a:gd name="T23" fmla="*/ 0 h 533"/>
              <a:gd name="T24" fmla="*/ 0 w 3442"/>
              <a:gd name="T25" fmla="*/ 267 h 533"/>
              <a:gd name="T26" fmla="*/ 267 w 3442"/>
              <a:gd name="T27" fmla="*/ 533 h 533"/>
              <a:gd name="T28" fmla="*/ 563 w 3442"/>
              <a:gd name="T29" fmla="*/ 533 h 533"/>
              <a:gd name="T30" fmla="*/ 571 w 3442"/>
              <a:gd name="T31" fmla="*/ 533 h 533"/>
              <a:gd name="T32" fmla="*/ 868 w 3442"/>
              <a:gd name="T33" fmla="*/ 533 h 533"/>
              <a:gd name="T34" fmla="*/ 1121 w 3442"/>
              <a:gd name="T35" fmla="*/ 533 h 533"/>
              <a:gd name="T36" fmla="*/ 1425 w 3442"/>
              <a:gd name="T37" fmla="*/ 533 h 533"/>
              <a:gd name="T38" fmla="*/ 2017 w 3442"/>
              <a:gd name="T39" fmla="*/ 533 h 533"/>
              <a:gd name="T40" fmla="*/ 2321 w 3442"/>
              <a:gd name="T41" fmla="*/ 533 h 533"/>
              <a:gd name="T42" fmla="*/ 2680 w 3442"/>
              <a:gd name="T43" fmla="*/ 533 h 533"/>
              <a:gd name="T44" fmla="*/ 2871 w 3442"/>
              <a:gd name="T45" fmla="*/ 533 h 533"/>
              <a:gd name="T46" fmla="*/ 2985 w 3442"/>
              <a:gd name="T47" fmla="*/ 533 h 533"/>
              <a:gd name="T48" fmla="*/ 3175 w 3442"/>
              <a:gd name="T49" fmla="*/ 533 h 533"/>
              <a:gd name="T50" fmla="*/ 3442 w 3442"/>
              <a:gd name="T51" fmla="*/ 267 h 533"/>
              <a:gd name="T52" fmla="*/ 3175 w 3442"/>
              <a:gd name="T53" fmla="*/ 0 h 5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42" h="533">
                <a:moveTo>
                  <a:pt x="3175" y="0"/>
                </a:moveTo>
                <a:cubicBezTo>
                  <a:pt x="2985" y="0"/>
                  <a:pt x="2985" y="0"/>
                  <a:pt x="2985" y="0"/>
                </a:cubicBezTo>
                <a:cubicBezTo>
                  <a:pt x="2871" y="0"/>
                  <a:pt x="2871" y="0"/>
                  <a:pt x="2871" y="0"/>
                </a:cubicBezTo>
                <a:cubicBezTo>
                  <a:pt x="2680" y="0"/>
                  <a:pt x="2680" y="0"/>
                  <a:pt x="2680" y="0"/>
                </a:cubicBezTo>
                <a:cubicBezTo>
                  <a:pt x="2321" y="0"/>
                  <a:pt x="2321" y="0"/>
                  <a:pt x="2321" y="0"/>
                </a:cubicBezTo>
                <a:cubicBezTo>
                  <a:pt x="2017" y="0"/>
                  <a:pt x="2017" y="0"/>
                  <a:pt x="2017" y="0"/>
                </a:cubicBezTo>
                <a:cubicBezTo>
                  <a:pt x="1425" y="0"/>
                  <a:pt x="1425" y="0"/>
                  <a:pt x="1425" y="0"/>
                </a:cubicBezTo>
                <a:cubicBezTo>
                  <a:pt x="1121" y="0"/>
                  <a:pt x="1121" y="0"/>
                  <a:pt x="1121" y="0"/>
                </a:cubicBezTo>
                <a:cubicBezTo>
                  <a:pt x="868" y="0"/>
                  <a:pt x="868" y="0"/>
                  <a:pt x="868" y="0"/>
                </a:cubicBezTo>
                <a:cubicBezTo>
                  <a:pt x="571" y="0"/>
                  <a:pt x="571" y="0"/>
                  <a:pt x="571" y="0"/>
                </a:cubicBezTo>
                <a:cubicBezTo>
                  <a:pt x="563" y="0"/>
                  <a:pt x="563" y="0"/>
                  <a:pt x="563" y="0"/>
                </a:cubicBezTo>
                <a:cubicBezTo>
                  <a:pt x="267" y="0"/>
                  <a:pt x="267" y="0"/>
                  <a:pt x="267" y="0"/>
                </a:cubicBezTo>
                <a:cubicBezTo>
                  <a:pt x="120" y="0"/>
                  <a:pt x="0" y="120"/>
                  <a:pt x="0" y="267"/>
                </a:cubicBezTo>
                <a:cubicBezTo>
                  <a:pt x="0" y="414"/>
                  <a:pt x="120" y="533"/>
                  <a:pt x="267" y="533"/>
                </a:cubicBezTo>
                <a:cubicBezTo>
                  <a:pt x="563" y="533"/>
                  <a:pt x="563" y="533"/>
                  <a:pt x="563" y="533"/>
                </a:cubicBezTo>
                <a:cubicBezTo>
                  <a:pt x="571" y="533"/>
                  <a:pt x="571" y="533"/>
                  <a:pt x="571" y="533"/>
                </a:cubicBezTo>
                <a:cubicBezTo>
                  <a:pt x="868" y="533"/>
                  <a:pt x="868" y="533"/>
                  <a:pt x="868" y="533"/>
                </a:cubicBezTo>
                <a:cubicBezTo>
                  <a:pt x="1121" y="533"/>
                  <a:pt x="1121" y="533"/>
                  <a:pt x="1121" y="533"/>
                </a:cubicBezTo>
                <a:cubicBezTo>
                  <a:pt x="1425" y="533"/>
                  <a:pt x="1425" y="533"/>
                  <a:pt x="1425" y="533"/>
                </a:cubicBezTo>
                <a:cubicBezTo>
                  <a:pt x="2017" y="533"/>
                  <a:pt x="2017" y="533"/>
                  <a:pt x="2017" y="533"/>
                </a:cubicBezTo>
                <a:cubicBezTo>
                  <a:pt x="2321" y="533"/>
                  <a:pt x="2321" y="533"/>
                  <a:pt x="2321" y="533"/>
                </a:cubicBezTo>
                <a:cubicBezTo>
                  <a:pt x="2680" y="533"/>
                  <a:pt x="2680" y="533"/>
                  <a:pt x="2680" y="533"/>
                </a:cubicBezTo>
                <a:cubicBezTo>
                  <a:pt x="2871" y="533"/>
                  <a:pt x="2871" y="533"/>
                  <a:pt x="2871" y="533"/>
                </a:cubicBezTo>
                <a:cubicBezTo>
                  <a:pt x="2985" y="533"/>
                  <a:pt x="2985" y="533"/>
                  <a:pt x="2985" y="533"/>
                </a:cubicBezTo>
                <a:cubicBezTo>
                  <a:pt x="3175" y="533"/>
                  <a:pt x="3175" y="533"/>
                  <a:pt x="3175" y="533"/>
                </a:cubicBezTo>
                <a:cubicBezTo>
                  <a:pt x="3323" y="533"/>
                  <a:pt x="3442" y="414"/>
                  <a:pt x="3442" y="267"/>
                </a:cubicBezTo>
                <a:cubicBezTo>
                  <a:pt x="3442" y="120"/>
                  <a:pt x="3323" y="0"/>
                  <a:pt x="3175" y="0"/>
                </a:cubicBezTo>
                <a:close/>
              </a:path>
            </a:pathLst>
          </a:custGeom>
          <a:noFill/>
          <a:ln w="25400" cap="flat">
            <a:solidFill>
              <a:srgbClr val="565656"/>
            </a:solidFill>
            <a:miter lim="400000"/>
          </a:ln>
          <a:effectLst>
            <a:outerShdw blurRad="190500" dist="127000" dir="5400000" rotWithShape="0">
              <a:srgbClr val="000000">
                <a:alpha val="20000"/>
              </a:srgbClr>
            </a:outerShdw>
          </a:effec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Rectangle 6"/>
          <p:cNvSpPr>
            <a:spLocks noChangeArrowheads="1"/>
          </p:cNvSpPr>
          <p:nvPr/>
        </p:nvSpPr>
        <p:spPr>
          <a:xfrm>
            <a:off x="2839665" y="1652960"/>
            <a:ext cx="1850503" cy="1159456"/>
          </a:xfrm>
          <a:prstGeom prst="rect">
            <a:avLst/>
          </a:prstGeom>
          <a:solidFill>
            <a:srgbClr val="565656"/>
          </a:solidFill>
          <a:ln>
            <a:solidFill>
              <a:srgbClr val="565656"/>
            </a:solidFill>
          </a:ln>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TextBox 24"/>
          <p:cNvSpPr txBox="1"/>
          <p:nvPr/>
        </p:nvSpPr>
        <p:spPr>
          <a:xfrm>
            <a:off x="3061290" y="1627254"/>
            <a:ext cx="1407251" cy="11899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4800">
                <a:solidFill>
                  <a:schemeClr val="bg1"/>
                </a:solidFill>
                <a:latin typeface="宋体"/>
                <a:ea typeface="汉仪中圆简" panose="02010609000101010101" pitchFamily="49" charset="-122"/>
                <a:sym typeface="宋体"/>
              </a:rPr>
              <a:t>1</a:t>
            </a:r>
          </a:p>
        </p:txBody>
      </p:sp>
      <p:sp>
        <p:nvSpPr>
          <p:cNvPr id="27" name="Subtitle 2"/>
          <p:cNvSpPr txBox="1"/>
          <p:nvPr/>
        </p:nvSpPr>
        <p:spPr>
          <a:xfrm>
            <a:off x="4785360" y="1751000"/>
            <a:ext cx="4904945" cy="932638"/>
          </a:xfrm>
          <a:prstGeom prst="rect">
            <a:avLst/>
          </a:prstGeom>
        </p:spPr>
        <p:txBody>
          <a:bodyPr vert="horz" wrap="square" lIns="108745" tIns="54373" rIns="108745" bIns="54373" rtlCol="0" anchor="ctr">
            <a:spAutoFit/>
          </a:bodyPr>
          <a:lstStyle>
            <a:defPPr>
              <a:defRPr lang="zh-CN"/>
            </a:defPPr>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pPr>
            <a:r>
              <a:rPr lang="zh-CN" altLang="zh-CN" sz="1800">
                <a:latin typeface="宋体"/>
                <a:ea typeface="汉仪中圆简" panose="02010609000101010101" pitchFamily="49" charset="-122"/>
                <a:cs typeface="Open Sans" panose="020b0606030504020204" pitchFamily="34" charset="0"/>
                <a:sym typeface="宋体"/>
              </a:rPr>
              <a:t>首先，对自己进行深入的自我认知是制定职业生涯规划的第一步</a:t>
            </a:r>
          </a:p>
        </p:txBody>
      </p:sp>
      <p:sp>
        <p:nvSpPr>
          <p:cNvPr id="28" name="Freeform 5"/>
          <p:cNvSpPr/>
          <p:nvPr/>
        </p:nvSpPr>
        <p:spPr>
          <a:xfrm>
            <a:off x="2136989" y="3064961"/>
            <a:ext cx="7907865" cy="1159456"/>
          </a:xfrm>
          <a:custGeom>
            <a:gdLst>
              <a:gd name="T0" fmla="*/ 3175 w 3442"/>
              <a:gd name="T1" fmla="*/ 0 h 533"/>
              <a:gd name="T2" fmla="*/ 2985 w 3442"/>
              <a:gd name="T3" fmla="*/ 0 h 533"/>
              <a:gd name="T4" fmla="*/ 2871 w 3442"/>
              <a:gd name="T5" fmla="*/ 0 h 533"/>
              <a:gd name="T6" fmla="*/ 2680 w 3442"/>
              <a:gd name="T7" fmla="*/ 0 h 533"/>
              <a:gd name="T8" fmla="*/ 2321 w 3442"/>
              <a:gd name="T9" fmla="*/ 0 h 533"/>
              <a:gd name="T10" fmla="*/ 2017 w 3442"/>
              <a:gd name="T11" fmla="*/ 0 h 533"/>
              <a:gd name="T12" fmla="*/ 1425 w 3442"/>
              <a:gd name="T13" fmla="*/ 0 h 533"/>
              <a:gd name="T14" fmla="*/ 1121 w 3442"/>
              <a:gd name="T15" fmla="*/ 0 h 533"/>
              <a:gd name="T16" fmla="*/ 868 w 3442"/>
              <a:gd name="T17" fmla="*/ 0 h 533"/>
              <a:gd name="T18" fmla="*/ 571 w 3442"/>
              <a:gd name="T19" fmla="*/ 0 h 533"/>
              <a:gd name="T20" fmla="*/ 563 w 3442"/>
              <a:gd name="T21" fmla="*/ 0 h 533"/>
              <a:gd name="T22" fmla="*/ 267 w 3442"/>
              <a:gd name="T23" fmla="*/ 0 h 533"/>
              <a:gd name="T24" fmla="*/ 0 w 3442"/>
              <a:gd name="T25" fmla="*/ 267 h 533"/>
              <a:gd name="T26" fmla="*/ 267 w 3442"/>
              <a:gd name="T27" fmla="*/ 533 h 533"/>
              <a:gd name="T28" fmla="*/ 563 w 3442"/>
              <a:gd name="T29" fmla="*/ 533 h 533"/>
              <a:gd name="T30" fmla="*/ 571 w 3442"/>
              <a:gd name="T31" fmla="*/ 533 h 533"/>
              <a:gd name="T32" fmla="*/ 868 w 3442"/>
              <a:gd name="T33" fmla="*/ 533 h 533"/>
              <a:gd name="T34" fmla="*/ 1121 w 3442"/>
              <a:gd name="T35" fmla="*/ 533 h 533"/>
              <a:gd name="T36" fmla="*/ 1425 w 3442"/>
              <a:gd name="T37" fmla="*/ 533 h 533"/>
              <a:gd name="T38" fmla="*/ 2017 w 3442"/>
              <a:gd name="T39" fmla="*/ 533 h 533"/>
              <a:gd name="T40" fmla="*/ 2321 w 3442"/>
              <a:gd name="T41" fmla="*/ 533 h 533"/>
              <a:gd name="T42" fmla="*/ 2680 w 3442"/>
              <a:gd name="T43" fmla="*/ 533 h 533"/>
              <a:gd name="T44" fmla="*/ 2871 w 3442"/>
              <a:gd name="T45" fmla="*/ 533 h 533"/>
              <a:gd name="T46" fmla="*/ 2985 w 3442"/>
              <a:gd name="T47" fmla="*/ 533 h 533"/>
              <a:gd name="T48" fmla="*/ 3175 w 3442"/>
              <a:gd name="T49" fmla="*/ 533 h 533"/>
              <a:gd name="T50" fmla="*/ 3442 w 3442"/>
              <a:gd name="T51" fmla="*/ 267 h 533"/>
              <a:gd name="T52" fmla="*/ 3175 w 3442"/>
              <a:gd name="T53" fmla="*/ 0 h 5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42" h="533">
                <a:moveTo>
                  <a:pt x="3175" y="0"/>
                </a:moveTo>
                <a:cubicBezTo>
                  <a:pt x="2985" y="0"/>
                  <a:pt x="2985" y="0"/>
                  <a:pt x="2985" y="0"/>
                </a:cubicBezTo>
                <a:cubicBezTo>
                  <a:pt x="2871" y="0"/>
                  <a:pt x="2871" y="0"/>
                  <a:pt x="2871" y="0"/>
                </a:cubicBezTo>
                <a:cubicBezTo>
                  <a:pt x="2680" y="0"/>
                  <a:pt x="2680" y="0"/>
                  <a:pt x="2680" y="0"/>
                </a:cubicBezTo>
                <a:cubicBezTo>
                  <a:pt x="2321" y="0"/>
                  <a:pt x="2321" y="0"/>
                  <a:pt x="2321" y="0"/>
                </a:cubicBezTo>
                <a:cubicBezTo>
                  <a:pt x="2017" y="0"/>
                  <a:pt x="2017" y="0"/>
                  <a:pt x="2017" y="0"/>
                </a:cubicBezTo>
                <a:cubicBezTo>
                  <a:pt x="1425" y="0"/>
                  <a:pt x="1425" y="0"/>
                  <a:pt x="1425" y="0"/>
                </a:cubicBezTo>
                <a:cubicBezTo>
                  <a:pt x="1121" y="0"/>
                  <a:pt x="1121" y="0"/>
                  <a:pt x="1121" y="0"/>
                </a:cubicBezTo>
                <a:cubicBezTo>
                  <a:pt x="868" y="0"/>
                  <a:pt x="868" y="0"/>
                  <a:pt x="868" y="0"/>
                </a:cubicBezTo>
                <a:cubicBezTo>
                  <a:pt x="571" y="0"/>
                  <a:pt x="571" y="0"/>
                  <a:pt x="571" y="0"/>
                </a:cubicBezTo>
                <a:cubicBezTo>
                  <a:pt x="563" y="0"/>
                  <a:pt x="563" y="0"/>
                  <a:pt x="563" y="0"/>
                </a:cubicBezTo>
                <a:cubicBezTo>
                  <a:pt x="267" y="0"/>
                  <a:pt x="267" y="0"/>
                  <a:pt x="267" y="0"/>
                </a:cubicBezTo>
                <a:cubicBezTo>
                  <a:pt x="120" y="0"/>
                  <a:pt x="0" y="120"/>
                  <a:pt x="0" y="267"/>
                </a:cubicBezTo>
                <a:cubicBezTo>
                  <a:pt x="0" y="414"/>
                  <a:pt x="120" y="533"/>
                  <a:pt x="267" y="533"/>
                </a:cubicBezTo>
                <a:cubicBezTo>
                  <a:pt x="563" y="533"/>
                  <a:pt x="563" y="533"/>
                  <a:pt x="563" y="533"/>
                </a:cubicBezTo>
                <a:cubicBezTo>
                  <a:pt x="571" y="533"/>
                  <a:pt x="571" y="533"/>
                  <a:pt x="571" y="533"/>
                </a:cubicBezTo>
                <a:cubicBezTo>
                  <a:pt x="868" y="533"/>
                  <a:pt x="868" y="533"/>
                  <a:pt x="868" y="533"/>
                </a:cubicBezTo>
                <a:cubicBezTo>
                  <a:pt x="1121" y="533"/>
                  <a:pt x="1121" y="533"/>
                  <a:pt x="1121" y="533"/>
                </a:cubicBezTo>
                <a:cubicBezTo>
                  <a:pt x="1425" y="533"/>
                  <a:pt x="1425" y="533"/>
                  <a:pt x="1425" y="533"/>
                </a:cubicBezTo>
                <a:cubicBezTo>
                  <a:pt x="2017" y="533"/>
                  <a:pt x="2017" y="533"/>
                  <a:pt x="2017" y="533"/>
                </a:cubicBezTo>
                <a:cubicBezTo>
                  <a:pt x="2321" y="533"/>
                  <a:pt x="2321" y="533"/>
                  <a:pt x="2321" y="533"/>
                </a:cubicBezTo>
                <a:cubicBezTo>
                  <a:pt x="2680" y="533"/>
                  <a:pt x="2680" y="533"/>
                  <a:pt x="2680" y="533"/>
                </a:cubicBezTo>
                <a:cubicBezTo>
                  <a:pt x="2871" y="533"/>
                  <a:pt x="2871" y="533"/>
                  <a:pt x="2871" y="533"/>
                </a:cubicBezTo>
                <a:cubicBezTo>
                  <a:pt x="2985" y="533"/>
                  <a:pt x="2985" y="533"/>
                  <a:pt x="2985" y="533"/>
                </a:cubicBezTo>
                <a:cubicBezTo>
                  <a:pt x="3175" y="533"/>
                  <a:pt x="3175" y="533"/>
                  <a:pt x="3175" y="533"/>
                </a:cubicBezTo>
                <a:cubicBezTo>
                  <a:pt x="3323" y="533"/>
                  <a:pt x="3442" y="414"/>
                  <a:pt x="3442" y="267"/>
                </a:cubicBezTo>
                <a:cubicBezTo>
                  <a:pt x="3442" y="120"/>
                  <a:pt x="3323" y="0"/>
                  <a:pt x="3175" y="0"/>
                </a:cubicBezTo>
                <a:close/>
              </a:path>
            </a:pathLst>
          </a:custGeom>
          <a:noFill/>
          <a:ln w="25400" cap="flat">
            <a:solidFill>
              <a:srgbClr val="565656"/>
            </a:solidFill>
            <a:miter lim="400000"/>
          </a:ln>
          <a:effectLst>
            <a:outerShdw blurRad="190500" dist="127000" dir="5400000" rotWithShape="0">
              <a:srgbClr val="000000">
                <a:alpha val="20000"/>
              </a:srgbClr>
            </a:outerShdw>
          </a:effec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Rectangle 6"/>
          <p:cNvSpPr>
            <a:spLocks noChangeArrowheads="1"/>
          </p:cNvSpPr>
          <p:nvPr/>
        </p:nvSpPr>
        <p:spPr>
          <a:xfrm>
            <a:off x="2839665" y="3075360"/>
            <a:ext cx="1850503" cy="1159456"/>
          </a:xfrm>
          <a:prstGeom prst="rect">
            <a:avLst/>
          </a:prstGeom>
          <a:solidFill>
            <a:srgbClr val="565656"/>
          </a:solidFill>
          <a:ln>
            <a:noFill/>
          </a:ln>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Subtitle 2"/>
          <p:cNvSpPr txBox="1"/>
          <p:nvPr/>
        </p:nvSpPr>
        <p:spPr>
          <a:xfrm>
            <a:off x="4785360" y="3188768"/>
            <a:ext cx="4904945" cy="932638"/>
          </a:xfrm>
          <a:prstGeom prst="rect">
            <a:avLst/>
          </a:prstGeom>
        </p:spPr>
        <p:txBody>
          <a:bodyPr vert="horz" wrap="square" lIns="108745" tIns="54373" rIns="108745" bIns="54373" rtlCol="0" anchor="ctr">
            <a:spAutoFit/>
          </a:bodyPr>
          <a:lstStyle>
            <a:defPPr>
              <a:defRPr lang="zh-CN"/>
            </a:defPPr>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pPr>
            <a:r>
              <a:rPr lang="zh-CN" altLang="zh-CN" sz="1800">
                <a:latin typeface="宋体"/>
                <a:ea typeface="汉仪中圆简" panose="02010609000101010101" pitchFamily="49" charset="-122"/>
                <a:cs typeface="Open Sans" panose="020b0606030504020204" pitchFamily="34" charset="0"/>
                <a:sym typeface="宋体"/>
              </a:rPr>
              <a:t>了解自己的兴趣、优势、价值观和职业目标有助于确定适合的职业领域</a:t>
            </a:r>
          </a:p>
        </p:txBody>
      </p:sp>
      <p:sp>
        <p:nvSpPr>
          <p:cNvPr id="32" name="Freeform 5"/>
          <p:cNvSpPr/>
          <p:nvPr/>
        </p:nvSpPr>
        <p:spPr>
          <a:xfrm>
            <a:off x="2136989" y="4436561"/>
            <a:ext cx="7907865" cy="1159456"/>
          </a:xfrm>
          <a:custGeom>
            <a:gdLst>
              <a:gd name="T0" fmla="*/ 3175 w 3442"/>
              <a:gd name="T1" fmla="*/ 0 h 533"/>
              <a:gd name="T2" fmla="*/ 2985 w 3442"/>
              <a:gd name="T3" fmla="*/ 0 h 533"/>
              <a:gd name="T4" fmla="*/ 2871 w 3442"/>
              <a:gd name="T5" fmla="*/ 0 h 533"/>
              <a:gd name="T6" fmla="*/ 2680 w 3442"/>
              <a:gd name="T7" fmla="*/ 0 h 533"/>
              <a:gd name="T8" fmla="*/ 2321 w 3442"/>
              <a:gd name="T9" fmla="*/ 0 h 533"/>
              <a:gd name="T10" fmla="*/ 2017 w 3442"/>
              <a:gd name="T11" fmla="*/ 0 h 533"/>
              <a:gd name="T12" fmla="*/ 1425 w 3442"/>
              <a:gd name="T13" fmla="*/ 0 h 533"/>
              <a:gd name="T14" fmla="*/ 1121 w 3442"/>
              <a:gd name="T15" fmla="*/ 0 h 533"/>
              <a:gd name="T16" fmla="*/ 868 w 3442"/>
              <a:gd name="T17" fmla="*/ 0 h 533"/>
              <a:gd name="T18" fmla="*/ 571 w 3442"/>
              <a:gd name="T19" fmla="*/ 0 h 533"/>
              <a:gd name="T20" fmla="*/ 563 w 3442"/>
              <a:gd name="T21" fmla="*/ 0 h 533"/>
              <a:gd name="T22" fmla="*/ 267 w 3442"/>
              <a:gd name="T23" fmla="*/ 0 h 533"/>
              <a:gd name="T24" fmla="*/ 0 w 3442"/>
              <a:gd name="T25" fmla="*/ 267 h 533"/>
              <a:gd name="T26" fmla="*/ 267 w 3442"/>
              <a:gd name="T27" fmla="*/ 533 h 533"/>
              <a:gd name="T28" fmla="*/ 563 w 3442"/>
              <a:gd name="T29" fmla="*/ 533 h 533"/>
              <a:gd name="T30" fmla="*/ 571 w 3442"/>
              <a:gd name="T31" fmla="*/ 533 h 533"/>
              <a:gd name="T32" fmla="*/ 868 w 3442"/>
              <a:gd name="T33" fmla="*/ 533 h 533"/>
              <a:gd name="T34" fmla="*/ 1121 w 3442"/>
              <a:gd name="T35" fmla="*/ 533 h 533"/>
              <a:gd name="T36" fmla="*/ 1425 w 3442"/>
              <a:gd name="T37" fmla="*/ 533 h 533"/>
              <a:gd name="T38" fmla="*/ 2017 w 3442"/>
              <a:gd name="T39" fmla="*/ 533 h 533"/>
              <a:gd name="T40" fmla="*/ 2321 w 3442"/>
              <a:gd name="T41" fmla="*/ 533 h 533"/>
              <a:gd name="T42" fmla="*/ 2680 w 3442"/>
              <a:gd name="T43" fmla="*/ 533 h 533"/>
              <a:gd name="T44" fmla="*/ 2871 w 3442"/>
              <a:gd name="T45" fmla="*/ 533 h 533"/>
              <a:gd name="T46" fmla="*/ 2985 w 3442"/>
              <a:gd name="T47" fmla="*/ 533 h 533"/>
              <a:gd name="T48" fmla="*/ 3175 w 3442"/>
              <a:gd name="T49" fmla="*/ 533 h 533"/>
              <a:gd name="T50" fmla="*/ 3442 w 3442"/>
              <a:gd name="T51" fmla="*/ 267 h 533"/>
              <a:gd name="T52" fmla="*/ 3175 w 3442"/>
              <a:gd name="T53" fmla="*/ 0 h 5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42" h="533">
                <a:moveTo>
                  <a:pt x="3175" y="0"/>
                </a:moveTo>
                <a:cubicBezTo>
                  <a:pt x="2985" y="0"/>
                  <a:pt x="2985" y="0"/>
                  <a:pt x="2985" y="0"/>
                </a:cubicBezTo>
                <a:cubicBezTo>
                  <a:pt x="2871" y="0"/>
                  <a:pt x="2871" y="0"/>
                  <a:pt x="2871" y="0"/>
                </a:cubicBezTo>
                <a:cubicBezTo>
                  <a:pt x="2680" y="0"/>
                  <a:pt x="2680" y="0"/>
                  <a:pt x="2680" y="0"/>
                </a:cubicBezTo>
                <a:cubicBezTo>
                  <a:pt x="2321" y="0"/>
                  <a:pt x="2321" y="0"/>
                  <a:pt x="2321" y="0"/>
                </a:cubicBezTo>
                <a:cubicBezTo>
                  <a:pt x="2017" y="0"/>
                  <a:pt x="2017" y="0"/>
                  <a:pt x="2017" y="0"/>
                </a:cubicBezTo>
                <a:cubicBezTo>
                  <a:pt x="1425" y="0"/>
                  <a:pt x="1425" y="0"/>
                  <a:pt x="1425" y="0"/>
                </a:cubicBezTo>
                <a:cubicBezTo>
                  <a:pt x="1121" y="0"/>
                  <a:pt x="1121" y="0"/>
                  <a:pt x="1121" y="0"/>
                </a:cubicBezTo>
                <a:cubicBezTo>
                  <a:pt x="868" y="0"/>
                  <a:pt x="868" y="0"/>
                  <a:pt x="868" y="0"/>
                </a:cubicBezTo>
                <a:cubicBezTo>
                  <a:pt x="571" y="0"/>
                  <a:pt x="571" y="0"/>
                  <a:pt x="571" y="0"/>
                </a:cubicBezTo>
                <a:cubicBezTo>
                  <a:pt x="563" y="0"/>
                  <a:pt x="563" y="0"/>
                  <a:pt x="563" y="0"/>
                </a:cubicBezTo>
                <a:cubicBezTo>
                  <a:pt x="267" y="0"/>
                  <a:pt x="267" y="0"/>
                  <a:pt x="267" y="0"/>
                </a:cubicBezTo>
                <a:cubicBezTo>
                  <a:pt x="120" y="0"/>
                  <a:pt x="0" y="120"/>
                  <a:pt x="0" y="267"/>
                </a:cubicBezTo>
                <a:cubicBezTo>
                  <a:pt x="0" y="414"/>
                  <a:pt x="120" y="533"/>
                  <a:pt x="267" y="533"/>
                </a:cubicBezTo>
                <a:cubicBezTo>
                  <a:pt x="563" y="533"/>
                  <a:pt x="563" y="533"/>
                  <a:pt x="563" y="533"/>
                </a:cubicBezTo>
                <a:cubicBezTo>
                  <a:pt x="571" y="533"/>
                  <a:pt x="571" y="533"/>
                  <a:pt x="571" y="533"/>
                </a:cubicBezTo>
                <a:cubicBezTo>
                  <a:pt x="868" y="533"/>
                  <a:pt x="868" y="533"/>
                  <a:pt x="868" y="533"/>
                </a:cubicBezTo>
                <a:cubicBezTo>
                  <a:pt x="1121" y="533"/>
                  <a:pt x="1121" y="533"/>
                  <a:pt x="1121" y="533"/>
                </a:cubicBezTo>
                <a:cubicBezTo>
                  <a:pt x="1425" y="533"/>
                  <a:pt x="1425" y="533"/>
                  <a:pt x="1425" y="533"/>
                </a:cubicBezTo>
                <a:cubicBezTo>
                  <a:pt x="2017" y="533"/>
                  <a:pt x="2017" y="533"/>
                  <a:pt x="2017" y="533"/>
                </a:cubicBezTo>
                <a:cubicBezTo>
                  <a:pt x="2321" y="533"/>
                  <a:pt x="2321" y="533"/>
                  <a:pt x="2321" y="533"/>
                </a:cubicBezTo>
                <a:cubicBezTo>
                  <a:pt x="2680" y="533"/>
                  <a:pt x="2680" y="533"/>
                  <a:pt x="2680" y="533"/>
                </a:cubicBezTo>
                <a:cubicBezTo>
                  <a:pt x="2871" y="533"/>
                  <a:pt x="2871" y="533"/>
                  <a:pt x="2871" y="533"/>
                </a:cubicBezTo>
                <a:cubicBezTo>
                  <a:pt x="2985" y="533"/>
                  <a:pt x="2985" y="533"/>
                  <a:pt x="2985" y="533"/>
                </a:cubicBezTo>
                <a:cubicBezTo>
                  <a:pt x="3175" y="533"/>
                  <a:pt x="3175" y="533"/>
                  <a:pt x="3175" y="533"/>
                </a:cubicBezTo>
                <a:cubicBezTo>
                  <a:pt x="3323" y="533"/>
                  <a:pt x="3442" y="414"/>
                  <a:pt x="3442" y="267"/>
                </a:cubicBezTo>
                <a:cubicBezTo>
                  <a:pt x="3442" y="120"/>
                  <a:pt x="3323" y="0"/>
                  <a:pt x="3175" y="0"/>
                </a:cubicBezTo>
                <a:close/>
              </a:path>
            </a:pathLst>
          </a:custGeom>
          <a:noFill/>
          <a:ln w="25400" cap="flat">
            <a:solidFill>
              <a:srgbClr val="565656"/>
            </a:solidFill>
            <a:miter lim="400000"/>
          </a:ln>
          <a:effectLst>
            <a:outerShdw blurRad="190500" dist="127000" dir="5400000" rotWithShape="0">
              <a:srgbClr val="000000">
                <a:alpha val="20000"/>
              </a:srgbClr>
            </a:outerShdw>
          </a:effec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Rectangle 6"/>
          <p:cNvSpPr>
            <a:spLocks noChangeArrowheads="1"/>
          </p:cNvSpPr>
          <p:nvPr/>
        </p:nvSpPr>
        <p:spPr>
          <a:xfrm>
            <a:off x="2839665" y="4446960"/>
            <a:ext cx="1850503" cy="1159456"/>
          </a:xfrm>
          <a:prstGeom prst="rect">
            <a:avLst/>
          </a:prstGeom>
          <a:solidFill>
            <a:srgbClr val="565656"/>
          </a:solidFill>
          <a:ln>
            <a:noFill/>
          </a:ln>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Subtitle 2"/>
          <p:cNvSpPr txBox="1"/>
          <p:nvPr/>
        </p:nvSpPr>
        <p:spPr>
          <a:xfrm>
            <a:off x="4785360" y="4560368"/>
            <a:ext cx="4904945" cy="932638"/>
          </a:xfrm>
          <a:prstGeom prst="rect">
            <a:avLst/>
          </a:prstGeom>
        </p:spPr>
        <p:txBody>
          <a:bodyPr vert="horz" wrap="square" lIns="108745" tIns="54373" rIns="108745" bIns="54373" rtlCol="0" anchor="ctr">
            <a:spAutoFit/>
          </a:bodyPr>
          <a:lstStyle>
            <a:defPPr>
              <a:defRPr lang="zh-CN"/>
            </a:defPPr>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pPr>
            <a:r>
              <a:rPr lang="zh-CN" altLang="zh-CN" sz="1800">
                <a:latin typeface="宋体"/>
                <a:ea typeface="汉仪中圆简" panose="02010609000101010101" pitchFamily="49" charset="-122"/>
                <a:cs typeface="Open Sans" panose="020b0606030504020204" pitchFamily="34" charset="0"/>
                <a:sym typeface="宋体"/>
              </a:rPr>
              <a:t>例如，如果对汽车设计或汽车工程有强烈的兴趣，那么可以将其作为职业发展的方向</a:t>
            </a:r>
          </a:p>
        </p:txBody>
      </p:sp>
      <p:sp>
        <p:nvSpPr>
          <p:cNvPr id="38" name="TextBox 24"/>
          <p:cNvSpPr txBox="1"/>
          <p:nvPr/>
        </p:nvSpPr>
        <p:spPr>
          <a:xfrm>
            <a:off x="3061290" y="3017883"/>
            <a:ext cx="1407251" cy="11899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4800">
                <a:solidFill>
                  <a:schemeClr val="bg1"/>
                </a:solidFill>
                <a:latin typeface="宋体"/>
                <a:ea typeface="汉仪中圆简" panose="02010609000101010101" pitchFamily="49" charset="-122"/>
                <a:sym typeface="宋体"/>
              </a:rPr>
              <a:t>2</a:t>
            </a:r>
          </a:p>
        </p:txBody>
      </p:sp>
      <p:sp>
        <p:nvSpPr>
          <p:cNvPr id="39" name="TextBox 24"/>
          <p:cNvSpPr txBox="1"/>
          <p:nvPr/>
        </p:nvSpPr>
        <p:spPr>
          <a:xfrm>
            <a:off x="3061288" y="4423042"/>
            <a:ext cx="1407251" cy="11899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4800">
                <a:solidFill>
                  <a:schemeClr val="bg1"/>
                </a:solidFill>
                <a:latin typeface="宋体"/>
                <a:ea typeface="汉仪中圆简" panose="02010609000101010101" pitchFamily="49" charset="-122"/>
                <a:sym typeface="宋体"/>
              </a:rPr>
              <a:t>3</a:t>
            </a:r>
          </a:p>
        </p:txBody>
      </p:sp>
    </p:spTree>
    <p:extLst>
      <p:ext uri="{BB962C8B-B14F-4D97-AF65-F5344CB8AC3E}">
        <p14:creationId xmlns:p14="http://schemas.microsoft.com/office/powerpoint/2010/main" val="3583299732"/>
      </p:ext>
    </p:extLst>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dur="500" fill="hold" grpId="1"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ur="500" fill="hold" grpId="2"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dur="500" fill="hold" grpId="3"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500"/>
                            </p:stCondLst>
                            <p:childTnLst>
                              <p:par>
                                <p:cTn id="22" presetID="2" presetClass="entr" presetSubtype="2" dur="500" fill="hold" grpId="4" nodeType="after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1+#ppt_w/2"/>
                                          </p:val>
                                        </p:tav>
                                        <p:tav tm="100000">
                                          <p:val>
                                            <p:strVal val="#ppt_x"/>
                                          </p:val>
                                        </p:tav>
                                      </p:tavLst>
                                    </p:anim>
                                    <p:anim calcmode="lin" valueType="num">
                                      <p:cBhvr additive="base">
                                        <p:cTn id="25" dur="5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2" dur="500" fill="hold" grpId="5"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1+#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par>
                                <p:cTn id="30" presetID="2" presetClass="entr" presetSubtype="2" dur="500" fill="hold" grpId="6" nodeType="withEffect">
                                  <p:stCondLst>
                                    <p:cond delay="5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1+#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1500"/>
                            </p:stCondLst>
                            <p:childTnLst>
                              <p:par>
                                <p:cTn id="35" presetID="2" presetClass="entr" presetSubtype="2" dur="500" fill="hold" grpId="7" nodeType="afterEffect">
                                  <p:stCondLst>
                                    <p:cond delay="100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1+#ppt_w/2"/>
                                          </p:val>
                                        </p:tav>
                                        <p:tav tm="100000">
                                          <p:val>
                                            <p:strVal val="#ppt_x"/>
                                          </p:val>
                                        </p:tav>
                                      </p:tavLst>
                                    </p:anim>
                                    <p:anim calcmode="lin" valueType="num">
                                      <p:cBhvr additive="base">
                                        <p:cTn id="38" dur="500" fill="hold"/>
                                        <p:tgtEl>
                                          <p:spTgt spid="32"/>
                                        </p:tgtEl>
                                        <p:attrNameLst>
                                          <p:attrName>ppt_y</p:attrName>
                                        </p:attrNameLst>
                                      </p:cBhvr>
                                      <p:tavLst>
                                        <p:tav tm="0">
                                          <p:val>
                                            <p:strVal val="#ppt_y"/>
                                          </p:val>
                                        </p:tav>
                                        <p:tav tm="100000">
                                          <p:val>
                                            <p:strVal val="#ppt_y"/>
                                          </p:val>
                                        </p:tav>
                                      </p:tavLst>
                                    </p:anim>
                                  </p:childTnLst>
                                </p:cTn>
                              </p:par>
                              <p:par>
                                <p:cTn id="39" presetID="2" presetClass="entr" presetSubtype="2" dur="500" fill="hold" grpId="8" nodeType="withEffect">
                                  <p:stCondLst>
                                    <p:cond delay="100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1+#ppt_w/2"/>
                                          </p:val>
                                        </p:tav>
                                        <p:tav tm="100000">
                                          <p:val>
                                            <p:strVal val="#ppt_x"/>
                                          </p:val>
                                        </p:tav>
                                      </p:tavLst>
                                    </p:anim>
                                    <p:anim calcmode="lin" valueType="num">
                                      <p:cBhvr additive="base">
                                        <p:cTn id="42" dur="500" fill="hold"/>
                                        <p:tgtEl>
                                          <p:spTgt spid="33"/>
                                        </p:tgtEl>
                                        <p:attrNameLst>
                                          <p:attrName>ppt_y</p:attrName>
                                        </p:attrNameLst>
                                      </p:cBhvr>
                                      <p:tavLst>
                                        <p:tav tm="0">
                                          <p:val>
                                            <p:strVal val="#ppt_y"/>
                                          </p:val>
                                        </p:tav>
                                        <p:tav tm="100000">
                                          <p:val>
                                            <p:strVal val="#ppt_y"/>
                                          </p:val>
                                        </p:tav>
                                      </p:tavLst>
                                    </p:anim>
                                  </p:childTnLst>
                                </p:cTn>
                              </p:par>
                              <p:par>
                                <p:cTn id="43" presetID="2" presetClass="entr" presetSubtype="2" dur="500" fill="hold" grpId="9" nodeType="withEffect">
                                  <p:stCondLst>
                                    <p:cond delay="100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1+#ppt_w/2"/>
                                          </p:val>
                                        </p:tav>
                                        <p:tav tm="100000">
                                          <p:val>
                                            <p:strVal val="#ppt_x"/>
                                          </p:val>
                                        </p:tav>
                                      </p:tavLst>
                                    </p:anim>
                                    <p:anim calcmode="lin" valueType="num">
                                      <p:cBhvr additive="base">
                                        <p:cTn id="46" dur="500" fill="hold"/>
                                        <p:tgtEl>
                                          <p:spTgt spid="35"/>
                                        </p:tgtEl>
                                        <p:attrNameLst>
                                          <p:attrName>ppt_y</p:attrName>
                                        </p:attrNameLst>
                                      </p:cBhvr>
                                      <p:tavLst>
                                        <p:tav tm="0">
                                          <p:val>
                                            <p:strVal val="#ppt_y"/>
                                          </p:val>
                                        </p:tav>
                                        <p:tav tm="100000">
                                          <p:val>
                                            <p:strVal val="#ppt_y"/>
                                          </p:val>
                                        </p:tav>
                                      </p:tavLst>
                                    </p:anim>
                                  </p:childTnLst>
                                </p:cTn>
                              </p:par>
                              <p:par>
                                <p:cTn id="47" presetID="2" presetClass="entr" presetSubtype="2" dur="500" fill="hold" grpId="10" nodeType="withEffect">
                                  <p:stCondLst>
                                    <p:cond delay="100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1+#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par>
                                <p:cTn id="51" presetID="2" presetClass="entr" presetSubtype="2" dur="500" fill="hold" grpId="11" nodeType="withEffect">
                                  <p:stCondLst>
                                    <p:cond delay="100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1+#ppt_w/2"/>
                                          </p:val>
                                        </p:tav>
                                        <p:tav tm="100000">
                                          <p:val>
                                            <p:strVal val="#ppt_x"/>
                                          </p:val>
                                        </p:tav>
                                      </p:tavLst>
                                    </p:anim>
                                    <p:anim calcmode="lin" valueType="num">
                                      <p:cBhvr additive="base">
                                        <p:cTn id="54"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1"/>
      <p:bldP spid="26" grpId="2"/>
      <p:bldP spid="27" grpId="3"/>
      <p:bldP spid="28" grpId="4"/>
      <p:bldP spid="29" grpId="5"/>
      <p:bldP spid="31" grpId="6"/>
      <p:bldP spid="32" grpId="7"/>
      <p:bldP spid="33" grpId="8"/>
      <p:bldP spid="35" grpId="9"/>
      <p:bldP spid="38" grpId="10"/>
      <p:bldP spid="39" grpId="11"/>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9" name="组合 8"/>
          <p:cNvGrpSpPr/>
          <p:nvPr/>
        </p:nvGrpSpPr>
        <p:grpSpPr>
          <a:xfrm>
            <a:off x="5238902" y="1764897"/>
            <a:ext cx="1714197" cy="2098073"/>
            <a:chOff x="3929176" y="1395682"/>
            <a:chExt cx="1285648" cy="1573555"/>
          </a:xfrm>
        </p:grpSpPr>
        <p:sp>
          <p:nvSpPr>
            <p:cNvPr id="11" name="Oval 25"/>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endParaRPr/>
            </a:p>
          </p:txBody>
        </p:sp>
        <p:sp>
          <p:nvSpPr>
            <p:cNvPr id="12" name="TextBox 2"/>
            <p:cNvSpPr txBox="1"/>
            <p:nvPr/>
          </p:nvSpPr>
          <p:spPr>
            <a:xfrm>
              <a:off x="4185572" y="1713469"/>
              <a:ext cx="1029252" cy="1255768"/>
            </a:xfrm>
            <a:prstGeom prst="rect">
              <a:avLst/>
            </a:prstGeom>
            <a:noFill/>
          </p:spPr>
          <p:txBody>
            <a:bodyPr wrap="square" lIns="0" tIns="0" rIns="0" bIns="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8800" b="1">
                  <a:solidFill>
                    <a:schemeClr val="bg1"/>
                  </a:solidFill>
                  <a:latin typeface="宋体"/>
                  <a:ea typeface="+mj-ea"/>
                  <a:cs typeface="+mn-ea"/>
                  <a:sym typeface="宋体"/>
                </a:rPr>
                <a:t>3</a:t>
              </a:r>
            </a:p>
          </p:txBody>
        </p:sp>
      </p:grpSp>
      <p:sp>
        <p:nvSpPr>
          <p:cNvPr id="14" name="TextBox 46"/>
          <p:cNvSpPr txBox="1"/>
          <p:nvPr/>
        </p:nvSpPr>
        <p:spPr>
          <a:xfrm>
            <a:off x="1199456" y="3627508"/>
            <a:ext cx="10134949" cy="1041720"/>
          </a:xfrm>
          <a:prstGeom prst="rect">
            <a:avLst/>
          </a:prstGeom>
          <a:noFill/>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333" b="1">
                <a:solidFill>
                  <a:schemeClr val="tx1">
                    <a:lumMod val="75000"/>
                    <a:lumOff val="25000"/>
                  </a:schemeClr>
                </a:solidFill>
                <a:latin typeface="宋体"/>
                <a:ea typeface="+mn-ea"/>
                <a:cs typeface="+mn-ea"/>
                <a:sym typeface="宋体"/>
              </a:rPr>
              <a:t>行业分析</a:t>
            </a:r>
          </a:p>
        </p:txBody>
      </p:sp>
      <p:pic>
        <p:nvPicPr>
          <p:cNvPr id="8" name="图片 7"/>
          <p:cNvPicPr>
            <a:picLocks noChangeAspect="1"/>
          </p:cNvPicPr>
          <p:nvPr/>
        </p:nvPicPr>
        <p:blipFill>
          <a:blip r:embed="rId2"/>
          <a:stretch>
            <a:fillRect/>
          </a:stretch>
        </p:blipFill>
        <p:spPr>
          <a:xfrm>
            <a:off x="7248128" y="1508787"/>
            <a:ext cx="5179051" cy="5604933"/>
          </a:xfrm>
          <a:prstGeom prst="rect">
            <a:avLst/>
          </a:prstGeom>
        </p:spPr>
      </p:pic>
      <p:pic>
        <p:nvPicPr>
          <p:cNvPr id="10" name="图片 9"/>
          <p:cNvPicPr>
            <a:picLocks noChangeAspect="1"/>
          </p:cNvPicPr>
          <p:nvPr/>
        </p:nvPicPr>
        <p:blipFill>
          <a:blip r:embed="rId3"/>
          <a:stretch>
            <a:fillRect/>
          </a:stretch>
        </p:blipFill>
        <p:spPr>
          <a:xfrm>
            <a:off x="-144693" y="0"/>
            <a:ext cx="4942101" cy="5080000"/>
          </a:xfrm>
          <a:prstGeom prst="rect">
            <a:avLst/>
          </a:prstGeom>
        </p:spPr>
      </p:pic>
    </p:spTree>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rLst="">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dur="1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rLst="">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53" presetClass="entr" presetSubtype="0" dur="50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rLst="">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nvGrpSpPr>
      <p:grpSpPr>
        <a:xfrm>
          <a:off x="0" y="0"/>
          <a:ext cx="0" cy="0"/>
        </a:xfrm>
      </p:grpSpPr>
      <p:pic>
        <p:nvPicPr>
          <p:cNvPr id="21" name="New picture"/>
          <p:cNvPicPr/>
          <p:nvPr/>
        </p:nvPicPr>
        <p:blipFill>
          <a:blip r:embed="rId2"/>
          <a:stretch>
            <a:fillRect/>
          </a:stretch>
        </p:blipFill>
        <p:spPr>
          <a:xfrm>
            <a:off x="0" y="0"/>
            <a:ext cx="12191999" cy="6858000"/>
          </a:xfrm>
          <a:prstGeom prst="rect">
            <a:avLst/>
          </a:prstGeom>
          <a:ln>
            <a:noFill/>
          </a:ln>
        </p:spPr>
      </p:pic>
      <p:pic>
        <p:nvPicPr>
          <p:cNvPr id="22" name="New picture"/>
          <p:cNvPicPr/>
          <p:nvPr/>
        </p:nvPicPr>
        <p:blipFill>
          <a:blip r:embed="rId3"/>
          <a:stretch>
            <a:fillRect/>
          </a:stretch>
        </p:blipFill>
        <p:spPr>
          <a:xfrm>
            <a:off x="8931949" y="3321549"/>
            <a:ext cx="3404742" cy="3684720"/>
          </a:xfrm>
          <a:prstGeom prst="rect">
            <a:avLst/>
          </a:prstGeom>
          <a:ln>
            <a:noFill/>
          </a:ln>
        </p:spPr>
      </p:pic>
      <p:pic>
        <p:nvPicPr>
          <p:cNvPr id="23" name="New picture"/>
          <p:cNvPicPr/>
          <p:nvPr/>
        </p:nvPicPr>
        <p:blipFill>
          <a:blip r:embed="rId4"/>
          <a:stretch>
            <a:fillRect/>
          </a:stretch>
        </p:blipFill>
        <p:spPr>
          <a:xfrm>
            <a:off x="-135175" y="0"/>
            <a:ext cx="2565331" cy="2636912"/>
          </a:xfrm>
          <a:prstGeom prst="rect">
            <a:avLst/>
          </a:prstGeom>
          <a:ln>
            <a:noFill/>
          </a:ln>
        </p:spPr>
      </p:pic>
      <p:sp>
        <p:nvSpPr>
          <p:cNvPr id="24" name="TextBox 86"/>
          <p:cNvSpPr txBox="1"/>
          <p:nvPr/>
        </p:nvSpPr>
        <p:spPr>
          <a:xfrm>
            <a:off x="1991544" y="155330"/>
            <a:ext cx="9793088" cy="615553"/>
          </a:xfrm>
          <a:prstGeom prst="rect">
            <a:avLst/>
          </a:prstGeom>
          <a:noFill/>
        </p:spPr>
        <p:txBody>
          <a:bodyPr wrap="square" rtlCol="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latin typeface="宋体"/>
                <a:ea typeface="+mn-ea"/>
                <a:cs typeface="+mn-ea"/>
                <a:sym typeface="宋体"/>
              </a:rPr>
              <a:t>行业分析</a:t>
            </a:r>
          </a:p>
        </p:txBody>
      </p:sp>
      <p:sp>
        <p:nvSpPr>
          <p:cNvPr id="5" name="Freeform 5"/>
          <p:cNvSpPr/>
          <p:nvPr/>
        </p:nvSpPr>
        <p:spPr>
          <a:xfrm>
            <a:off x="503491" y="3039286"/>
            <a:ext cx="11182795" cy="982853"/>
          </a:xfrm>
          <a:custGeom>
            <a:rect l="l" t="t" r="r" b="b"/>
            <a:pathLst>
              <a:path w="22365589" h="1965706">
                <a:moveTo>
                  <a:pt x="0" y="1932178"/>
                </a:moveTo>
                <a:cubicBezTo>
                  <a:pt x="1397000" y="1185418"/>
                  <a:pt x="2797683" y="436372"/>
                  <a:pt x="4824730" y="426212"/>
                </a:cubicBezTo>
                <a:lnTo>
                  <a:pt x="4824857" y="445262"/>
                </a:lnTo>
                <a:lnTo>
                  <a:pt x="4824730" y="426212"/>
                </a:lnTo>
                <a:cubicBezTo>
                  <a:pt x="5731383" y="421640"/>
                  <a:pt x="6707251" y="724408"/>
                  <a:pt x="7766939" y="1052957"/>
                </a:cubicBezTo>
                <a:cubicBezTo>
                  <a:pt x="9037955" y="1447038"/>
                  <a:pt x="10431907" y="1879092"/>
                  <a:pt x="11982323" y="1871218"/>
                </a:cubicBezTo>
                <a:cubicBezTo>
                  <a:pt x="12034520" y="1870964"/>
                  <a:pt x="12086971" y="1870202"/>
                  <a:pt x="12139549" y="1868932"/>
                </a:cubicBezTo>
                <a:lnTo>
                  <a:pt x="12140057" y="1887982"/>
                </a:lnTo>
                <a:lnTo>
                  <a:pt x="12139549" y="1868932"/>
                </a:lnTo>
                <a:cubicBezTo>
                  <a:pt x="15059661" y="1797812"/>
                  <a:pt x="18706592" y="899414"/>
                  <a:pt x="22356445" y="0"/>
                </a:cubicBezTo>
                <a:lnTo>
                  <a:pt x="22365589" y="36957"/>
                </a:lnTo>
                <a:cubicBezTo>
                  <a:pt x="18717132" y="935990"/>
                  <a:pt x="15065755" y="1835785"/>
                  <a:pt x="12140565" y="1907032"/>
                </a:cubicBezTo>
                <a:cubicBezTo>
                  <a:pt x="12087733" y="1908302"/>
                  <a:pt x="12035028" y="1909064"/>
                  <a:pt x="11982577" y="1909318"/>
                </a:cubicBezTo>
                <a:cubicBezTo>
                  <a:pt x="10425430" y="1917192"/>
                  <a:pt x="9026144" y="1483106"/>
                  <a:pt x="7755763" y="1089279"/>
                </a:cubicBezTo>
                <a:cubicBezTo>
                  <a:pt x="6694297" y="760222"/>
                  <a:pt x="5724652" y="459740"/>
                  <a:pt x="4824984" y="464312"/>
                </a:cubicBezTo>
                <a:cubicBezTo>
                  <a:pt x="2808351" y="474472"/>
                  <a:pt x="1415034" y="1218946"/>
                  <a:pt x="18034" y="1965706"/>
                </a:cubicBezTo>
                <a:close/>
              </a:path>
            </a:pathLst>
          </a:custGeom>
          <a:solidFill>
            <a:srgbClr val="626262"/>
          </a:solidFill>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2046781" y="2918151"/>
            <a:ext cx="827278" cy="827278"/>
          </a:xfrm>
          <a:custGeom>
            <a:rect l="l" t="t" r="r" b="b"/>
            <a:pathLst>
              <a:path w="1654556" h="1654556">
                <a:moveTo>
                  <a:pt x="0" y="827278"/>
                </a:moveTo>
                <a:cubicBezTo>
                  <a:pt x="0" y="370332"/>
                  <a:pt x="370332" y="0"/>
                  <a:pt x="827278" y="0"/>
                </a:cubicBezTo>
                <a:cubicBezTo>
                  <a:pt x="1284224" y="0"/>
                  <a:pt x="1654556" y="370332"/>
                  <a:pt x="1654556" y="827278"/>
                </a:cubicBezTo>
                <a:cubicBezTo>
                  <a:pt x="1654556" y="1284224"/>
                  <a:pt x="1284224" y="1654556"/>
                  <a:pt x="827278" y="1654556"/>
                </a:cubicBezTo>
                <a:cubicBezTo>
                  <a:pt x="370332" y="1654556"/>
                  <a:pt x="0" y="1284097"/>
                  <a:pt x="0" y="827278"/>
                </a:cubicBezTo>
                <a:close/>
              </a:path>
            </a:pathLst>
          </a:custGeom>
          <a:solidFill>
            <a:srgbClr val="626262"/>
          </a:solidFill>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2040482" y="2900680"/>
            <a:ext cx="839978" cy="839978"/>
          </a:xfrm>
          <a:custGeom>
            <a:rect l="l" t="t" r="r" b="b"/>
            <a:pathLst>
              <a:path w="1679956" h="1679956">
                <a:moveTo>
                  <a:pt x="0" y="839978"/>
                </a:moveTo>
                <a:cubicBezTo>
                  <a:pt x="0" y="376047"/>
                  <a:pt x="376047" y="0"/>
                  <a:pt x="839978" y="0"/>
                </a:cubicBezTo>
                <a:lnTo>
                  <a:pt x="839978" y="12700"/>
                </a:lnTo>
                <a:lnTo>
                  <a:pt x="839978" y="0"/>
                </a:lnTo>
                <a:cubicBezTo>
                  <a:pt x="1303909" y="0"/>
                  <a:pt x="1679956" y="376047"/>
                  <a:pt x="1679956" y="839978"/>
                </a:cubicBezTo>
                <a:lnTo>
                  <a:pt x="1667256" y="839978"/>
                </a:lnTo>
                <a:lnTo>
                  <a:pt x="1679956" y="839978"/>
                </a:lnTo>
                <a:cubicBezTo>
                  <a:pt x="1679956" y="1303909"/>
                  <a:pt x="1303909" y="1679956"/>
                  <a:pt x="839978" y="1679956"/>
                </a:cubicBezTo>
                <a:lnTo>
                  <a:pt x="839978" y="1667256"/>
                </a:lnTo>
                <a:lnTo>
                  <a:pt x="839978" y="1679956"/>
                </a:lnTo>
                <a:cubicBezTo>
                  <a:pt x="376047" y="1679829"/>
                  <a:pt x="0" y="1303782"/>
                  <a:pt x="0" y="839978"/>
                </a:cubicBezTo>
                <a:lnTo>
                  <a:pt x="12700" y="839978"/>
                </a:lnTo>
                <a:lnTo>
                  <a:pt x="23495" y="846709"/>
                </a:lnTo>
                <a:cubicBezTo>
                  <a:pt x="20447" y="851535"/>
                  <a:pt x="14605" y="853694"/>
                  <a:pt x="9271" y="852170"/>
                </a:cubicBezTo>
                <a:cubicBezTo>
                  <a:pt x="3937" y="850646"/>
                  <a:pt x="0" y="845566"/>
                  <a:pt x="0" y="839978"/>
                </a:cubicBezTo>
                <a:moveTo>
                  <a:pt x="25400" y="839978"/>
                </a:moveTo>
                <a:lnTo>
                  <a:pt x="12700" y="839978"/>
                </a:lnTo>
                <a:lnTo>
                  <a:pt x="1905" y="833120"/>
                </a:lnTo>
                <a:cubicBezTo>
                  <a:pt x="4953" y="828294"/>
                  <a:pt x="10795" y="826135"/>
                  <a:pt x="16129" y="827659"/>
                </a:cubicBezTo>
                <a:cubicBezTo>
                  <a:pt x="21463" y="829183"/>
                  <a:pt x="25273" y="834263"/>
                  <a:pt x="25273" y="839851"/>
                </a:cubicBezTo>
                <a:cubicBezTo>
                  <a:pt x="25273" y="1289685"/>
                  <a:pt x="389890" y="1654429"/>
                  <a:pt x="839851" y="1654429"/>
                </a:cubicBezTo>
                <a:cubicBezTo>
                  <a:pt x="1289812" y="1654429"/>
                  <a:pt x="1654429" y="1289812"/>
                  <a:pt x="1654429" y="839851"/>
                </a:cubicBezTo>
                <a:cubicBezTo>
                  <a:pt x="1654429" y="389890"/>
                  <a:pt x="1289812" y="25400"/>
                  <a:pt x="839978" y="25400"/>
                </a:cubicBezTo>
                <a:lnTo>
                  <a:pt x="839978" y="12700"/>
                </a:lnTo>
                <a:lnTo>
                  <a:pt x="839978" y="25400"/>
                </a:lnTo>
                <a:cubicBezTo>
                  <a:pt x="390017" y="25400"/>
                  <a:pt x="25400" y="390017"/>
                  <a:pt x="25400" y="839978"/>
                </a:cubicBezTo>
                <a:close/>
              </a:path>
            </a:pathLst>
          </a:custGeom>
          <a:solidFill>
            <a:srgbClr val="626262"/>
          </a:solidFill>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2040481" y="3120292"/>
            <a:ext cx="839928" cy="400050"/>
          </a:xfrm>
          <a:prstGeom prst="rect">
            <a:avLst/>
          </a:prstGeom>
        </p:spPr>
        <p:txBody>
          <a:bodyPr lIns="0" tIns="0" rIns="0" bIns="0" rtlCol="0" anchor="t">
            <a:normAutofit fontScale="25000"/>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200"/>
              </a:lnSpc>
              <a:spcBef>
                <a:spcPct val="0"/>
              </a:spcBef>
            </a:pPr>
            <a:r>
              <a:rPr lang="zh-CN" altLang="zh-CN" sz="2667" spc="74">
                <a:solidFill>
                  <a:srgbClr val="E8E7E3"/>
                </a:solidFill>
                <a:latin typeface="宋体"/>
                <a:sym typeface="宋体"/>
              </a:rPr>
              <a:t>1</a:t>
            </a:r>
          </a:p>
        </p:txBody>
      </p:sp>
      <p:sp>
        <p:nvSpPr>
          <p:cNvPr id="11" name="Freeform 11"/>
          <p:cNvSpPr/>
          <p:nvPr/>
        </p:nvSpPr>
        <p:spPr>
          <a:xfrm>
            <a:off x="5682386" y="3435350"/>
            <a:ext cx="827278" cy="827278"/>
          </a:xfrm>
          <a:custGeom>
            <a:rect l="l" t="t" r="r" b="b"/>
            <a:pathLst>
              <a:path w="1654556" h="1654556">
                <a:moveTo>
                  <a:pt x="0" y="827278"/>
                </a:moveTo>
                <a:cubicBezTo>
                  <a:pt x="0" y="370332"/>
                  <a:pt x="370332" y="0"/>
                  <a:pt x="827278" y="0"/>
                </a:cubicBezTo>
                <a:cubicBezTo>
                  <a:pt x="1284224" y="0"/>
                  <a:pt x="1654556" y="370332"/>
                  <a:pt x="1654556" y="827278"/>
                </a:cubicBezTo>
                <a:cubicBezTo>
                  <a:pt x="1654556" y="1284224"/>
                  <a:pt x="1284224" y="1654556"/>
                  <a:pt x="827278" y="1654556"/>
                </a:cubicBezTo>
                <a:cubicBezTo>
                  <a:pt x="370332" y="1654556"/>
                  <a:pt x="0" y="1284097"/>
                  <a:pt x="0" y="827278"/>
                </a:cubicBezTo>
                <a:close/>
              </a:path>
            </a:pathLst>
          </a:custGeom>
          <a:solidFill>
            <a:srgbClr val="E8E7E3"/>
          </a:solidFill>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a:off x="5676036" y="3429000"/>
            <a:ext cx="839978" cy="839978"/>
          </a:xfrm>
          <a:custGeom>
            <a:rect l="l" t="t" r="r" b="b"/>
            <a:pathLst>
              <a:path w="1679956" h="1679956">
                <a:moveTo>
                  <a:pt x="0" y="839978"/>
                </a:moveTo>
                <a:cubicBezTo>
                  <a:pt x="0" y="376047"/>
                  <a:pt x="376047" y="0"/>
                  <a:pt x="839978" y="0"/>
                </a:cubicBezTo>
                <a:lnTo>
                  <a:pt x="839978" y="12700"/>
                </a:lnTo>
                <a:lnTo>
                  <a:pt x="839978" y="0"/>
                </a:lnTo>
                <a:cubicBezTo>
                  <a:pt x="1303909" y="0"/>
                  <a:pt x="1679956" y="376047"/>
                  <a:pt x="1679956" y="839978"/>
                </a:cubicBezTo>
                <a:lnTo>
                  <a:pt x="1667256" y="839978"/>
                </a:lnTo>
                <a:lnTo>
                  <a:pt x="1679956" y="839978"/>
                </a:lnTo>
                <a:cubicBezTo>
                  <a:pt x="1679956" y="1303909"/>
                  <a:pt x="1303909" y="1679956"/>
                  <a:pt x="839978" y="1679956"/>
                </a:cubicBezTo>
                <a:lnTo>
                  <a:pt x="839978" y="1667256"/>
                </a:lnTo>
                <a:lnTo>
                  <a:pt x="839978" y="1679956"/>
                </a:lnTo>
                <a:cubicBezTo>
                  <a:pt x="376047" y="1679829"/>
                  <a:pt x="0" y="1303782"/>
                  <a:pt x="0" y="839978"/>
                </a:cubicBezTo>
                <a:lnTo>
                  <a:pt x="12700" y="839978"/>
                </a:lnTo>
                <a:lnTo>
                  <a:pt x="23495" y="846709"/>
                </a:lnTo>
                <a:cubicBezTo>
                  <a:pt x="20447" y="851535"/>
                  <a:pt x="14605" y="853694"/>
                  <a:pt x="9271" y="852170"/>
                </a:cubicBezTo>
                <a:cubicBezTo>
                  <a:pt x="3937" y="850646"/>
                  <a:pt x="0" y="845566"/>
                  <a:pt x="0" y="839978"/>
                </a:cubicBezTo>
                <a:moveTo>
                  <a:pt x="25400" y="839978"/>
                </a:moveTo>
                <a:lnTo>
                  <a:pt x="12700" y="839978"/>
                </a:lnTo>
                <a:lnTo>
                  <a:pt x="1905" y="833120"/>
                </a:lnTo>
                <a:cubicBezTo>
                  <a:pt x="4953" y="828294"/>
                  <a:pt x="10795" y="826135"/>
                  <a:pt x="16129" y="827659"/>
                </a:cubicBezTo>
                <a:cubicBezTo>
                  <a:pt x="21463" y="829183"/>
                  <a:pt x="25273" y="834263"/>
                  <a:pt x="25273" y="839851"/>
                </a:cubicBezTo>
                <a:cubicBezTo>
                  <a:pt x="25273" y="1289685"/>
                  <a:pt x="389890" y="1654429"/>
                  <a:pt x="839851" y="1654429"/>
                </a:cubicBezTo>
                <a:cubicBezTo>
                  <a:pt x="1289812" y="1654429"/>
                  <a:pt x="1654429" y="1289812"/>
                  <a:pt x="1654429" y="839851"/>
                </a:cubicBezTo>
                <a:cubicBezTo>
                  <a:pt x="1654429" y="389890"/>
                  <a:pt x="1289812" y="25400"/>
                  <a:pt x="839978" y="25400"/>
                </a:cubicBezTo>
                <a:lnTo>
                  <a:pt x="839978" y="12700"/>
                </a:lnTo>
                <a:lnTo>
                  <a:pt x="839978" y="25400"/>
                </a:lnTo>
                <a:cubicBezTo>
                  <a:pt x="390017" y="25400"/>
                  <a:pt x="25400" y="390017"/>
                  <a:pt x="25400" y="839978"/>
                </a:cubicBezTo>
                <a:close/>
              </a:path>
            </a:pathLst>
          </a:custGeom>
          <a:solidFill>
            <a:srgbClr val="626262"/>
          </a:solidFill>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5676036" y="3648612"/>
            <a:ext cx="839928" cy="400050"/>
          </a:xfrm>
          <a:prstGeom prst="rect">
            <a:avLst/>
          </a:prstGeom>
        </p:spPr>
        <p:txBody>
          <a:bodyPr lIns="0" tIns="0" rIns="0" bIns="0" rtlCol="0" anchor="t">
            <a:normAutofit fontScale="25000"/>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200"/>
              </a:lnSpc>
              <a:spcBef>
                <a:spcPct val="0"/>
              </a:spcBef>
            </a:pPr>
            <a:r>
              <a:rPr lang="zh-CN" sz="2667" spc="74">
                <a:solidFill>
                  <a:srgbClr val="000000"/>
                </a:solidFill>
                <a:latin typeface="宋体"/>
                <a:sym typeface="宋体"/>
              </a:rPr>
              <a:t>2</a:t>
            </a:r>
          </a:p>
        </p:txBody>
      </p:sp>
      <p:sp>
        <p:nvSpPr>
          <p:cNvPr id="15" name="Freeform 15"/>
          <p:cNvSpPr/>
          <p:nvPr/>
        </p:nvSpPr>
        <p:spPr>
          <a:xfrm>
            <a:off x="9317941" y="3021736"/>
            <a:ext cx="827278" cy="827278"/>
          </a:xfrm>
          <a:custGeom>
            <a:rect l="l" t="t" r="r" b="b"/>
            <a:pathLst>
              <a:path w="1654556" h="1654556">
                <a:moveTo>
                  <a:pt x="0" y="827278"/>
                </a:moveTo>
                <a:cubicBezTo>
                  <a:pt x="0" y="370332"/>
                  <a:pt x="370332" y="0"/>
                  <a:pt x="827278" y="0"/>
                </a:cubicBezTo>
                <a:cubicBezTo>
                  <a:pt x="1284224" y="0"/>
                  <a:pt x="1654556" y="370332"/>
                  <a:pt x="1654556" y="827278"/>
                </a:cubicBezTo>
                <a:cubicBezTo>
                  <a:pt x="1654556" y="1284224"/>
                  <a:pt x="1284224" y="1654556"/>
                  <a:pt x="827278" y="1654556"/>
                </a:cubicBezTo>
                <a:cubicBezTo>
                  <a:pt x="370332" y="1654556"/>
                  <a:pt x="0" y="1284097"/>
                  <a:pt x="0" y="827278"/>
                </a:cubicBezTo>
                <a:close/>
              </a:path>
            </a:pathLst>
          </a:custGeom>
          <a:solidFill>
            <a:srgbClr val="626262"/>
          </a:solidFill>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9311591" y="3015386"/>
            <a:ext cx="839978" cy="839978"/>
          </a:xfrm>
          <a:custGeom>
            <a:rect l="l" t="t" r="r" b="b"/>
            <a:pathLst>
              <a:path w="1679956" h="1679956">
                <a:moveTo>
                  <a:pt x="0" y="839978"/>
                </a:moveTo>
                <a:cubicBezTo>
                  <a:pt x="0" y="376047"/>
                  <a:pt x="376047" y="0"/>
                  <a:pt x="839978" y="0"/>
                </a:cubicBezTo>
                <a:lnTo>
                  <a:pt x="839978" y="12700"/>
                </a:lnTo>
                <a:lnTo>
                  <a:pt x="839978" y="0"/>
                </a:lnTo>
                <a:cubicBezTo>
                  <a:pt x="1303909" y="0"/>
                  <a:pt x="1679956" y="376047"/>
                  <a:pt x="1679956" y="839978"/>
                </a:cubicBezTo>
                <a:lnTo>
                  <a:pt x="1667256" y="839978"/>
                </a:lnTo>
                <a:lnTo>
                  <a:pt x="1679956" y="839978"/>
                </a:lnTo>
                <a:cubicBezTo>
                  <a:pt x="1679956" y="1303909"/>
                  <a:pt x="1303909" y="1679956"/>
                  <a:pt x="839978" y="1679956"/>
                </a:cubicBezTo>
                <a:lnTo>
                  <a:pt x="839978" y="1667256"/>
                </a:lnTo>
                <a:lnTo>
                  <a:pt x="839978" y="1679956"/>
                </a:lnTo>
                <a:cubicBezTo>
                  <a:pt x="376047" y="1679829"/>
                  <a:pt x="0" y="1303782"/>
                  <a:pt x="0" y="839978"/>
                </a:cubicBezTo>
                <a:lnTo>
                  <a:pt x="12700" y="839978"/>
                </a:lnTo>
                <a:lnTo>
                  <a:pt x="23495" y="846709"/>
                </a:lnTo>
                <a:cubicBezTo>
                  <a:pt x="20447" y="851535"/>
                  <a:pt x="14605" y="853694"/>
                  <a:pt x="9271" y="852170"/>
                </a:cubicBezTo>
                <a:cubicBezTo>
                  <a:pt x="3937" y="850646"/>
                  <a:pt x="0" y="845566"/>
                  <a:pt x="0" y="839978"/>
                </a:cubicBezTo>
                <a:moveTo>
                  <a:pt x="25400" y="839978"/>
                </a:moveTo>
                <a:lnTo>
                  <a:pt x="12700" y="839978"/>
                </a:lnTo>
                <a:lnTo>
                  <a:pt x="1905" y="833120"/>
                </a:lnTo>
                <a:cubicBezTo>
                  <a:pt x="4953" y="828294"/>
                  <a:pt x="10795" y="826135"/>
                  <a:pt x="16129" y="827659"/>
                </a:cubicBezTo>
                <a:cubicBezTo>
                  <a:pt x="21463" y="829183"/>
                  <a:pt x="25273" y="834263"/>
                  <a:pt x="25273" y="839851"/>
                </a:cubicBezTo>
                <a:cubicBezTo>
                  <a:pt x="25273" y="1289685"/>
                  <a:pt x="389890" y="1654429"/>
                  <a:pt x="839851" y="1654429"/>
                </a:cubicBezTo>
                <a:cubicBezTo>
                  <a:pt x="1289812" y="1654429"/>
                  <a:pt x="1654429" y="1289812"/>
                  <a:pt x="1654429" y="839851"/>
                </a:cubicBezTo>
                <a:cubicBezTo>
                  <a:pt x="1654429" y="389890"/>
                  <a:pt x="1289812" y="25400"/>
                  <a:pt x="839978" y="25400"/>
                </a:cubicBezTo>
                <a:lnTo>
                  <a:pt x="839978" y="12700"/>
                </a:lnTo>
                <a:lnTo>
                  <a:pt x="839978" y="25400"/>
                </a:lnTo>
                <a:cubicBezTo>
                  <a:pt x="390017" y="25400"/>
                  <a:pt x="25400" y="390017"/>
                  <a:pt x="25400" y="839978"/>
                </a:cubicBezTo>
                <a:close/>
              </a:path>
            </a:pathLst>
          </a:custGeom>
          <a:solidFill>
            <a:srgbClr val="626262"/>
          </a:solidFill>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TextBox 17"/>
          <p:cNvSpPr txBox="1"/>
          <p:nvPr/>
        </p:nvSpPr>
        <p:spPr>
          <a:xfrm>
            <a:off x="9311591" y="3234998"/>
            <a:ext cx="839928" cy="400050"/>
          </a:xfrm>
          <a:prstGeom prst="rect">
            <a:avLst/>
          </a:prstGeom>
        </p:spPr>
        <p:txBody>
          <a:bodyPr lIns="0" tIns="0" rIns="0" bIns="0" rtlCol="0" anchor="t">
            <a:normAutofit fontScale="25000"/>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200"/>
              </a:lnSpc>
              <a:spcBef>
                <a:spcPct val="0"/>
              </a:spcBef>
            </a:pPr>
            <a:r>
              <a:rPr lang="zh-CN" sz="2667" spc="74">
                <a:solidFill>
                  <a:srgbClr val="E8E7E3"/>
                </a:solidFill>
                <a:latin typeface="宋体"/>
                <a:sym typeface="宋体"/>
              </a:rPr>
              <a:t>3</a:t>
            </a:r>
          </a:p>
        </p:txBody>
      </p:sp>
      <p:sp>
        <p:nvSpPr>
          <p:cNvPr id="18" name="TextBox 18"/>
          <p:cNvSpPr txBox="1"/>
          <p:nvPr/>
        </p:nvSpPr>
        <p:spPr>
          <a:xfrm>
            <a:off x="1165507" y="4099219"/>
            <a:ext cx="2589875" cy="1119468"/>
          </a:xfrm>
          <a:prstGeom prst="rect">
            <a:avLst/>
          </a:prstGeom>
        </p:spPr>
        <p:txBody>
          <a:bodyPr lIns="0" tIns="0" rIns="0" bIns="0" rtlCol="0" anchor="t">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00"/>
              </a:lnSpc>
              <a:spcBef>
                <a:spcPct val="0"/>
              </a:spcBef>
            </a:pPr>
            <a:r>
              <a:rPr lang="zh-CN" altLang="en-US">
                <a:solidFill>
                  <a:srgbClr val="000000"/>
                </a:solidFill>
                <a:latin typeface="宋体"/>
                <a:ea typeface="思源黑体 2"/>
                <a:sym typeface="宋体"/>
              </a:rPr>
              <a:t>对汽车行业进行深入的了解是制定规划的关键</a:t>
            </a:r>
          </a:p>
        </p:txBody>
      </p:sp>
      <p:sp>
        <p:nvSpPr>
          <p:cNvPr id="19" name="TextBox 19"/>
          <p:cNvSpPr txBox="1"/>
          <p:nvPr/>
        </p:nvSpPr>
        <p:spPr>
          <a:xfrm>
            <a:off x="4801063" y="2168700"/>
            <a:ext cx="2589875" cy="1066298"/>
          </a:xfrm>
          <a:prstGeom prst="rect">
            <a:avLst/>
          </a:prstGeom>
        </p:spPr>
        <p:txBody>
          <a:bodyPr lIns="0" tIns="0" rIns="0" bIns="0" rtlCol="0" anchor="b">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00"/>
              </a:lnSpc>
              <a:spcBef>
                <a:spcPct val="0"/>
              </a:spcBef>
            </a:pPr>
            <a:r>
              <a:rPr lang="zh-CN" altLang="en-US">
                <a:solidFill>
                  <a:srgbClr val="000000"/>
                </a:solidFill>
                <a:latin typeface="宋体"/>
                <a:ea typeface="思源黑体 2"/>
                <a:sym typeface="宋体"/>
              </a:rPr>
              <a:t>行业的发展趋势、主要参与者、技术进步和竞争环境都是需要考虑的因素</a:t>
            </a:r>
          </a:p>
        </p:txBody>
      </p:sp>
      <p:sp>
        <p:nvSpPr>
          <p:cNvPr id="20" name="TextBox 20"/>
          <p:cNvSpPr txBox="1"/>
          <p:nvPr/>
        </p:nvSpPr>
        <p:spPr>
          <a:xfrm>
            <a:off x="8436618" y="4099220"/>
            <a:ext cx="2589875" cy="1329498"/>
          </a:xfrm>
          <a:prstGeom prst="rect">
            <a:avLst/>
          </a:prstGeom>
        </p:spPr>
        <p:txBody>
          <a:bodyPr lIns="0" tIns="0" rIns="0" bIns="0" rtlCol="0" anchor="t">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00"/>
              </a:lnSpc>
              <a:spcBef>
                <a:spcPct val="0"/>
              </a:spcBef>
            </a:pPr>
            <a:r>
              <a:rPr lang="zh-CN" altLang="en-US">
                <a:solidFill>
                  <a:srgbClr val="000000"/>
                </a:solidFill>
                <a:latin typeface="宋体"/>
                <a:ea typeface="思源黑体 2"/>
                <a:sym typeface="宋体"/>
              </a:rPr>
              <a:t>此外，还需要关注与汽车行业相关的其他领域，如新能源汽车、智能驾驶等新兴领域</a:t>
            </a:r>
          </a:p>
        </p:txBody>
      </p:sp>
    </p:spTree>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9" name="组合 8"/>
          <p:cNvGrpSpPr/>
          <p:nvPr/>
        </p:nvGrpSpPr>
        <p:grpSpPr>
          <a:xfrm>
            <a:off x="5238902" y="1764897"/>
            <a:ext cx="1714197" cy="2098073"/>
            <a:chOff x="3929176" y="1395682"/>
            <a:chExt cx="1285648" cy="1573555"/>
          </a:xfrm>
        </p:grpSpPr>
        <p:sp>
          <p:nvSpPr>
            <p:cNvPr id="11" name="Oval 25"/>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endParaRPr/>
            </a:p>
          </p:txBody>
        </p:sp>
        <p:sp>
          <p:nvSpPr>
            <p:cNvPr id="12" name="TextBox 2"/>
            <p:cNvSpPr txBox="1"/>
            <p:nvPr/>
          </p:nvSpPr>
          <p:spPr>
            <a:xfrm>
              <a:off x="4185572" y="1713469"/>
              <a:ext cx="1029252" cy="1255768"/>
            </a:xfrm>
            <a:prstGeom prst="rect">
              <a:avLst/>
            </a:prstGeom>
            <a:noFill/>
          </p:spPr>
          <p:txBody>
            <a:bodyPr wrap="square" lIns="0" tIns="0" rIns="0" bIns="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8800" b="1">
                  <a:solidFill>
                    <a:schemeClr val="bg1"/>
                  </a:solidFill>
                  <a:latin typeface="宋体"/>
                  <a:ea typeface="+mj-ea"/>
                  <a:cs typeface="+mn-ea"/>
                  <a:sym typeface="宋体"/>
                </a:rPr>
                <a:t>4</a:t>
              </a:r>
            </a:p>
          </p:txBody>
        </p:sp>
      </p:grpSp>
      <p:sp>
        <p:nvSpPr>
          <p:cNvPr id="14" name="TextBox 46"/>
          <p:cNvSpPr txBox="1"/>
          <p:nvPr/>
        </p:nvSpPr>
        <p:spPr>
          <a:xfrm>
            <a:off x="1199456" y="3627508"/>
            <a:ext cx="10134949" cy="1041720"/>
          </a:xfrm>
          <a:prstGeom prst="rect">
            <a:avLst/>
          </a:prstGeom>
          <a:noFill/>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333" b="1">
                <a:solidFill>
                  <a:schemeClr val="tx1">
                    <a:lumMod val="75000"/>
                    <a:lumOff val="25000"/>
                  </a:schemeClr>
                </a:solidFill>
                <a:latin typeface="宋体"/>
                <a:ea typeface="+mn-ea"/>
                <a:cs typeface="+mn-ea"/>
                <a:sym typeface="宋体"/>
              </a:rPr>
              <a:t>职业目标</a:t>
            </a:r>
          </a:p>
        </p:txBody>
      </p:sp>
      <p:pic>
        <p:nvPicPr>
          <p:cNvPr id="8" name="图片 7"/>
          <p:cNvPicPr>
            <a:picLocks noChangeAspect="1"/>
          </p:cNvPicPr>
          <p:nvPr/>
        </p:nvPicPr>
        <p:blipFill>
          <a:blip r:embed="rId2"/>
          <a:stretch>
            <a:fillRect/>
          </a:stretch>
        </p:blipFill>
        <p:spPr>
          <a:xfrm>
            <a:off x="7248128" y="1508787"/>
            <a:ext cx="5179051" cy="5604933"/>
          </a:xfrm>
          <a:prstGeom prst="rect">
            <a:avLst/>
          </a:prstGeom>
        </p:spPr>
      </p:pic>
      <p:pic>
        <p:nvPicPr>
          <p:cNvPr id="10" name="图片 9"/>
          <p:cNvPicPr>
            <a:picLocks noChangeAspect="1"/>
          </p:cNvPicPr>
          <p:nvPr/>
        </p:nvPicPr>
        <p:blipFill>
          <a:blip r:embed="rId3"/>
          <a:stretch>
            <a:fillRect/>
          </a:stretch>
        </p:blipFill>
        <p:spPr>
          <a:xfrm>
            <a:off x="-144693" y="0"/>
            <a:ext cx="4942101" cy="5080000"/>
          </a:xfrm>
          <a:prstGeom prst="rect">
            <a:avLst/>
          </a:prstGeom>
        </p:spPr>
      </p:pic>
    </p:spTree>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rLst="">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dur="1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rLst="">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53" presetClass="entr" presetSubtype="0" dur="50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rLst="">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3" name="New picture"/>
          <p:cNvPicPr/>
          <p:nvPr/>
        </p:nvPicPr>
        <p:blipFill>
          <a:blip r:embed="rId2"/>
          <a:stretch>
            <a:fillRect/>
          </a:stretch>
        </p:blipFill>
        <p:spPr>
          <a:xfrm>
            <a:off x="0" y="0"/>
            <a:ext cx="12191999" cy="6858000"/>
          </a:xfrm>
          <a:prstGeom prst="rect">
            <a:avLst/>
          </a:prstGeom>
          <a:ln>
            <a:noFill/>
          </a:ln>
        </p:spPr>
      </p:pic>
      <p:pic>
        <p:nvPicPr>
          <p:cNvPr id="34" name="New picture"/>
          <p:cNvPicPr/>
          <p:nvPr/>
        </p:nvPicPr>
        <p:blipFill>
          <a:blip r:embed="rId3"/>
          <a:stretch>
            <a:fillRect/>
          </a:stretch>
        </p:blipFill>
        <p:spPr>
          <a:xfrm>
            <a:off x="8931949" y="3321549"/>
            <a:ext cx="3404742" cy="3684720"/>
          </a:xfrm>
          <a:prstGeom prst="rect">
            <a:avLst/>
          </a:prstGeom>
          <a:ln>
            <a:noFill/>
          </a:ln>
        </p:spPr>
      </p:pic>
      <p:pic>
        <p:nvPicPr>
          <p:cNvPr id="35" name="New picture"/>
          <p:cNvPicPr/>
          <p:nvPr/>
        </p:nvPicPr>
        <p:blipFill>
          <a:blip r:embed="rId4"/>
          <a:stretch>
            <a:fillRect/>
          </a:stretch>
        </p:blipFill>
        <p:spPr>
          <a:xfrm>
            <a:off x="-135175" y="0"/>
            <a:ext cx="2565331" cy="2636912"/>
          </a:xfrm>
          <a:prstGeom prst="rect">
            <a:avLst/>
          </a:prstGeom>
          <a:ln>
            <a:noFill/>
          </a:ln>
        </p:spPr>
      </p:pic>
      <p:sp>
        <p:nvSpPr>
          <p:cNvPr id="36" name="TextBox 86"/>
          <p:cNvSpPr txBox="1"/>
          <p:nvPr/>
        </p:nvSpPr>
        <p:spPr>
          <a:xfrm>
            <a:off x="1991544" y="155330"/>
            <a:ext cx="9793088" cy="615553"/>
          </a:xfrm>
          <a:prstGeom prst="rect">
            <a:avLst/>
          </a:prstGeom>
          <a:noFill/>
        </p:spPr>
        <p:txBody>
          <a:bodyPr wrap="square" rtlCol="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latin typeface="宋体"/>
                <a:ea typeface="+mn-ea"/>
                <a:cs typeface="+mn-ea"/>
                <a:sym typeface="宋体"/>
              </a:rPr>
              <a:t>职业目标</a:t>
            </a:r>
          </a:p>
        </p:txBody>
      </p:sp>
      <p:grpSp>
        <p:nvGrpSpPr>
          <p:cNvPr id="12" name="Group 12"/>
          <p:cNvGrpSpPr/>
          <p:nvPr/>
        </p:nvGrpSpPr>
        <p:grpSpPr>
          <a:xfrm>
            <a:off x="2023201" y="1617649"/>
            <a:ext cx="774227" cy="992599"/>
            <a:chOff x="445894" y="266237"/>
            <a:chExt cx="1548455" cy="1985199"/>
          </a:xfrm>
        </p:grpSpPr>
        <p:pic>
          <p:nvPicPr>
            <p:cNvPr id="13" name="Picture 13"/>
            <p:cNvPicPr>
              <a:picLocks noChangeAspect="1"/>
            </p:cNvPicPr>
            <p:nvPr/>
          </p:nvPicPr>
          <p:blipFill>
            <a:blip r:embed="rId5"/>
            <a:stretch>
              <a:fillRect/>
            </a:stretch>
          </p:blipFill>
          <p:spPr>
            <a:xfrm rot="8532100">
              <a:off x="445894" y="266237"/>
              <a:ext cx="1548455" cy="1985199"/>
            </a:xfrm>
            <a:prstGeom prst="rect">
              <a:avLst/>
            </a:prstGeom>
            <a:ln>
              <a:noFill/>
            </a:ln>
          </p:spPr>
        </p:pic>
        <p:sp>
          <p:nvSpPr>
            <p:cNvPr id="14" name="TextBox 14"/>
            <p:cNvSpPr txBox="1"/>
            <p:nvPr/>
          </p:nvSpPr>
          <p:spPr>
            <a:xfrm>
              <a:off x="726618" y="489541"/>
              <a:ext cx="1247179" cy="1081579"/>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465"/>
                </a:lnSpc>
              </a:pPr>
              <a:r>
                <a:rPr lang="zh-CN" sz="3190" spc="-83">
                  <a:solidFill>
                    <a:srgbClr val="FFFFFF"/>
                  </a:solidFill>
                  <a:latin typeface="宋体"/>
                  <a:sym typeface="宋体"/>
                </a:rPr>
                <a:t>01</a:t>
              </a:r>
            </a:p>
          </p:txBody>
        </p:sp>
      </p:grpSp>
      <p:grpSp>
        <p:nvGrpSpPr>
          <p:cNvPr id="15" name="Group 15"/>
          <p:cNvGrpSpPr/>
          <p:nvPr/>
        </p:nvGrpSpPr>
        <p:grpSpPr>
          <a:xfrm>
            <a:off x="9611115" y="1617649"/>
            <a:ext cx="774227" cy="992599"/>
            <a:chOff x="445894" y="266237"/>
            <a:chExt cx="1548455" cy="1985199"/>
          </a:xfrm>
        </p:grpSpPr>
        <p:pic>
          <p:nvPicPr>
            <p:cNvPr id="16" name="Picture 16"/>
            <p:cNvPicPr>
              <a:picLocks noChangeAspect="1"/>
            </p:cNvPicPr>
            <p:nvPr/>
          </p:nvPicPr>
          <p:blipFill>
            <a:blip r:embed="rId5"/>
            <a:stretch>
              <a:fillRect/>
            </a:stretch>
          </p:blipFill>
          <p:spPr>
            <a:xfrm rot="8532100">
              <a:off x="445894" y="266237"/>
              <a:ext cx="1548455" cy="1985199"/>
            </a:xfrm>
            <a:prstGeom prst="rect">
              <a:avLst/>
            </a:prstGeom>
            <a:ln>
              <a:noFill/>
            </a:ln>
          </p:spPr>
        </p:pic>
        <p:sp>
          <p:nvSpPr>
            <p:cNvPr id="17" name="TextBox 17"/>
            <p:cNvSpPr txBox="1"/>
            <p:nvPr/>
          </p:nvSpPr>
          <p:spPr>
            <a:xfrm>
              <a:off x="726618" y="489541"/>
              <a:ext cx="1247179" cy="1081579"/>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465"/>
                </a:lnSpc>
              </a:pPr>
              <a:r>
                <a:rPr lang="zh-CN" sz="3190" spc="-83">
                  <a:solidFill>
                    <a:srgbClr val="FFFFFF"/>
                  </a:solidFill>
                  <a:latin typeface="宋体"/>
                  <a:sym typeface="宋体"/>
                </a:rPr>
                <a:t>03</a:t>
              </a:r>
            </a:p>
          </p:txBody>
        </p:sp>
      </p:grpSp>
      <p:grpSp>
        <p:nvGrpSpPr>
          <p:cNvPr id="18" name="Group 18"/>
          <p:cNvGrpSpPr/>
          <p:nvPr/>
        </p:nvGrpSpPr>
        <p:grpSpPr>
          <a:xfrm>
            <a:off x="5816089" y="1617649"/>
            <a:ext cx="774227" cy="992599"/>
            <a:chOff x="445894" y="266237"/>
            <a:chExt cx="1548455" cy="1985199"/>
          </a:xfrm>
        </p:grpSpPr>
        <p:pic>
          <p:nvPicPr>
            <p:cNvPr id="19" name="Picture 19"/>
            <p:cNvPicPr>
              <a:picLocks noChangeAspect="1"/>
            </p:cNvPicPr>
            <p:nvPr/>
          </p:nvPicPr>
          <p:blipFill>
            <a:blip r:embed="rId5"/>
            <a:stretch>
              <a:fillRect/>
            </a:stretch>
          </p:blipFill>
          <p:spPr>
            <a:xfrm rot="8532100">
              <a:off x="445894" y="266237"/>
              <a:ext cx="1548455" cy="1985199"/>
            </a:xfrm>
            <a:prstGeom prst="rect">
              <a:avLst/>
            </a:prstGeom>
            <a:ln>
              <a:noFill/>
            </a:ln>
          </p:spPr>
        </p:pic>
        <p:sp>
          <p:nvSpPr>
            <p:cNvPr id="20" name="TextBox 20"/>
            <p:cNvSpPr txBox="1"/>
            <p:nvPr/>
          </p:nvSpPr>
          <p:spPr>
            <a:xfrm>
              <a:off x="726618" y="489541"/>
              <a:ext cx="1247179" cy="1081579"/>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465"/>
                </a:lnSpc>
              </a:pPr>
              <a:r>
                <a:rPr lang="zh-CN" sz="3190" spc="-83">
                  <a:solidFill>
                    <a:srgbClr val="FFFFFF"/>
                  </a:solidFill>
                  <a:latin typeface="宋体"/>
                  <a:sym typeface="宋体"/>
                </a:rPr>
                <a:t>02</a:t>
              </a:r>
            </a:p>
          </p:txBody>
        </p:sp>
      </p:grpSp>
      <p:grpSp>
        <p:nvGrpSpPr>
          <p:cNvPr id="21" name="Group 21"/>
          <p:cNvGrpSpPr/>
          <p:nvPr/>
        </p:nvGrpSpPr>
        <p:grpSpPr>
          <a:xfrm>
            <a:off x="1408152" y="2075174"/>
            <a:ext cx="2959851" cy="3801880"/>
            <a:chOff x="0" y="-133350"/>
            <a:chExt cx="736600" cy="946150"/>
          </a:xfrm>
        </p:grpSpPr>
        <p:sp>
          <p:nvSpPr>
            <p:cNvPr id="22" name="Freeform 22"/>
            <p:cNvSpPr/>
            <p:nvPr/>
          </p:nvSpPr>
          <p:spPr>
            <a:xfrm>
              <a:off x="0" y="0"/>
              <a:ext cx="508286" cy="812800"/>
            </a:xfrm>
            <a:custGeom>
              <a:rect l="l" t="t" r="r" b="b"/>
              <a:pathLst>
                <a:path w="508286" h="812800">
                  <a:moveTo>
                    <a:pt x="508286" y="0"/>
                  </a:moveTo>
                  <a:lnTo>
                    <a:pt x="508286" y="812800"/>
                  </a:lnTo>
                  <a:lnTo>
                    <a:pt x="254143" y="685800"/>
                  </a:lnTo>
                  <a:lnTo>
                    <a:pt x="0" y="812800"/>
                  </a:lnTo>
                  <a:lnTo>
                    <a:pt x="0" y="0"/>
                  </a:lnTo>
                  <a:lnTo>
                    <a:pt x="508286" y="0"/>
                  </a:lnTo>
                  <a:close/>
                </a:path>
              </a:pathLst>
            </a:custGeom>
            <a:solidFill>
              <a:srgbClr val="626262"/>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TextBox 23"/>
            <p:cNvSpPr txBox="1"/>
            <p:nvPr/>
          </p:nvSpPr>
          <p:spPr>
            <a:xfrm>
              <a:off x="0" y="-133350"/>
              <a:ext cx="736600" cy="819150"/>
            </a:xfrm>
            <a:prstGeom prst="rect">
              <a:avLst/>
            </a:prstGeom>
          </p:spPr>
          <p:txBody>
            <a:bodyPr lIns="33867" tIns="33867" rIns="33867" bIns="33867"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4" name="Group 24"/>
          <p:cNvGrpSpPr/>
          <p:nvPr/>
        </p:nvGrpSpPr>
        <p:grpSpPr>
          <a:xfrm>
            <a:off x="8996066" y="2075174"/>
            <a:ext cx="2959851" cy="3801880"/>
            <a:chOff x="0" y="-133350"/>
            <a:chExt cx="736600" cy="946150"/>
          </a:xfrm>
        </p:grpSpPr>
        <p:sp>
          <p:nvSpPr>
            <p:cNvPr id="25" name="Freeform 25"/>
            <p:cNvSpPr/>
            <p:nvPr/>
          </p:nvSpPr>
          <p:spPr>
            <a:xfrm>
              <a:off x="0" y="0"/>
              <a:ext cx="508286" cy="812800"/>
            </a:xfrm>
            <a:custGeom>
              <a:rect l="l" t="t" r="r" b="b"/>
              <a:pathLst>
                <a:path w="508286" h="812800">
                  <a:moveTo>
                    <a:pt x="508286" y="0"/>
                  </a:moveTo>
                  <a:lnTo>
                    <a:pt x="508286" y="812800"/>
                  </a:lnTo>
                  <a:lnTo>
                    <a:pt x="254143" y="685800"/>
                  </a:lnTo>
                  <a:lnTo>
                    <a:pt x="0" y="812800"/>
                  </a:lnTo>
                  <a:lnTo>
                    <a:pt x="0" y="0"/>
                  </a:lnTo>
                  <a:lnTo>
                    <a:pt x="508286" y="0"/>
                  </a:lnTo>
                  <a:close/>
                </a:path>
              </a:pathLst>
            </a:custGeom>
            <a:solidFill>
              <a:srgbClr val="626262"/>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TextBox 26"/>
            <p:cNvSpPr txBox="1"/>
            <p:nvPr/>
          </p:nvSpPr>
          <p:spPr>
            <a:xfrm>
              <a:off x="0" y="-133350"/>
              <a:ext cx="736600" cy="819150"/>
            </a:xfrm>
            <a:prstGeom prst="rect">
              <a:avLst/>
            </a:prstGeom>
          </p:spPr>
          <p:txBody>
            <a:bodyPr lIns="33867" tIns="33867" rIns="33867" bIns="33867"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7" name="Group 27"/>
          <p:cNvGrpSpPr/>
          <p:nvPr/>
        </p:nvGrpSpPr>
        <p:grpSpPr>
          <a:xfrm>
            <a:off x="5201040" y="2075174"/>
            <a:ext cx="2959851" cy="3801880"/>
            <a:chOff x="0" y="-133350"/>
            <a:chExt cx="736600" cy="946150"/>
          </a:xfrm>
        </p:grpSpPr>
        <p:sp>
          <p:nvSpPr>
            <p:cNvPr id="28" name="Freeform 28"/>
            <p:cNvSpPr/>
            <p:nvPr/>
          </p:nvSpPr>
          <p:spPr>
            <a:xfrm>
              <a:off x="0" y="0"/>
              <a:ext cx="508286" cy="812800"/>
            </a:xfrm>
            <a:custGeom>
              <a:rect l="l" t="t" r="r" b="b"/>
              <a:pathLst>
                <a:path w="508286" h="812800">
                  <a:moveTo>
                    <a:pt x="508286" y="0"/>
                  </a:moveTo>
                  <a:lnTo>
                    <a:pt x="508286" y="812800"/>
                  </a:lnTo>
                  <a:lnTo>
                    <a:pt x="254143" y="685800"/>
                  </a:lnTo>
                  <a:lnTo>
                    <a:pt x="0" y="812800"/>
                  </a:lnTo>
                  <a:lnTo>
                    <a:pt x="0" y="0"/>
                  </a:lnTo>
                  <a:lnTo>
                    <a:pt x="508286" y="0"/>
                  </a:lnTo>
                  <a:close/>
                </a:path>
              </a:pathLst>
            </a:custGeom>
            <a:solidFill>
              <a:srgbClr val="626262"/>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TextBox 29"/>
            <p:cNvSpPr txBox="1"/>
            <p:nvPr/>
          </p:nvSpPr>
          <p:spPr>
            <a:xfrm>
              <a:off x="0" y="-133350"/>
              <a:ext cx="736600" cy="819150"/>
            </a:xfrm>
            <a:prstGeom prst="rect">
              <a:avLst/>
            </a:prstGeom>
          </p:spPr>
          <p:txBody>
            <a:bodyPr lIns="33867" tIns="33867" rIns="33867" bIns="33867"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30" name="TextBox 30"/>
          <p:cNvSpPr txBox="1"/>
          <p:nvPr/>
        </p:nvSpPr>
        <p:spPr>
          <a:xfrm>
            <a:off x="1661288" y="2908221"/>
            <a:ext cx="1651321" cy="2118995"/>
          </a:xfrm>
          <a:prstGeom prst="rect">
            <a:avLst/>
          </a:prstGeom>
        </p:spPr>
        <p:txBody>
          <a:bodyPr lIns="0" tIns="0" rIns="0" bIns="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305"/>
              </a:lnSpc>
            </a:pPr>
            <a:r>
              <a:rPr lang="zh-CN" sz="1675">
                <a:solidFill>
                  <a:srgbClr val="FFFFFF"/>
                </a:solidFill>
                <a:latin typeface="宋体"/>
                <a:ea typeface="思源黑体 2"/>
                <a:sym typeface="宋体"/>
              </a:rPr>
              <a:t>根据自我认知和行业分析的结果，设定明确的职业目标</a:t>
            </a:r>
          </a:p>
        </p:txBody>
      </p:sp>
      <p:sp>
        <p:nvSpPr>
          <p:cNvPr id="31" name="TextBox 31"/>
          <p:cNvSpPr txBox="1"/>
          <p:nvPr/>
        </p:nvSpPr>
        <p:spPr>
          <a:xfrm>
            <a:off x="9249202" y="2908221"/>
            <a:ext cx="1651321" cy="2118995"/>
          </a:xfrm>
          <a:prstGeom prst="rect">
            <a:avLst/>
          </a:prstGeom>
        </p:spPr>
        <p:txBody>
          <a:bodyPr lIns="0" tIns="0" rIns="0" bIns="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305"/>
              </a:lnSpc>
            </a:pPr>
            <a:r>
              <a:rPr lang="zh-CN" sz="1675">
                <a:solidFill>
                  <a:srgbClr val="FFFFFF"/>
                </a:solidFill>
                <a:latin typeface="宋体"/>
                <a:ea typeface="思源黑体 2"/>
                <a:sym typeface="宋体"/>
              </a:rPr>
              <a:t>例如，目标可以是在一家汽车公司从事研发工作，或者成为一名汽车技术专家</a:t>
            </a:r>
          </a:p>
        </p:txBody>
      </p:sp>
      <p:sp>
        <p:nvSpPr>
          <p:cNvPr id="32" name="TextBox 32"/>
          <p:cNvSpPr txBox="1"/>
          <p:nvPr/>
        </p:nvSpPr>
        <p:spPr>
          <a:xfrm>
            <a:off x="5454176" y="2908221"/>
            <a:ext cx="1651321" cy="2118995"/>
          </a:xfrm>
          <a:prstGeom prst="rect">
            <a:avLst/>
          </a:prstGeom>
        </p:spPr>
        <p:txBody>
          <a:bodyPr lIns="0" tIns="0" rIns="0" bIns="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305"/>
              </a:lnSpc>
            </a:pPr>
            <a:r>
              <a:rPr lang="zh-CN" sz="1675">
                <a:solidFill>
                  <a:srgbClr val="FFFFFF"/>
                </a:solidFill>
                <a:latin typeface="宋体"/>
                <a:ea typeface="思源黑体 2"/>
                <a:sym typeface="宋体"/>
              </a:rPr>
              <a:t>这些目标应具有可衡量性、可实现性和挑战性</a:t>
            </a:r>
          </a:p>
        </p:txBody>
      </p:sp>
    </p:spTree>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9" name="组合 8"/>
          <p:cNvGrpSpPr/>
          <p:nvPr/>
        </p:nvGrpSpPr>
        <p:grpSpPr>
          <a:xfrm>
            <a:off x="5238902" y="1764897"/>
            <a:ext cx="1714197" cy="2098073"/>
            <a:chOff x="3929176" y="1395682"/>
            <a:chExt cx="1285648" cy="1573555"/>
          </a:xfrm>
        </p:grpSpPr>
        <p:sp>
          <p:nvSpPr>
            <p:cNvPr id="11" name="Oval 25"/>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endParaRPr/>
            </a:p>
          </p:txBody>
        </p:sp>
        <p:sp>
          <p:nvSpPr>
            <p:cNvPr id="12" name="TextBox 2"/>
            <p:cNvSpPr txBox="1"/>
            <p:nvPr/>
          </p:nvSpPr>
          <p:spPr>
            <a:xfrm>
              <a:off x="4185572" y="1713469"/>
              <a:ext cx="1029252" cy="1255768"/>
            </a:xfrm>
            <a:prstGeom prst="rect">
              <a:avLst/>
            </a:prstGeom>
            <a:noFill/>
          </p:spPr>
          <p:txBody>
            <a:bodyPr wrap="square" lIns="0" tIns="0" rIns="0" bIns="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8800" b="1">
                  <a:solidFill>
                    <a:schemeClr val="bg1"/>
                  </a:solidFill>
                  <a:latin typeface="宋体"/>
                  <a:ea typeface="+mj-ea"/>
                  <a:cs typeface="+mn-ea"/>
                  <a:sym typeface="宋体"/>
                </a:rPr>
                <a:t>5</a:t>
              </a:r>
            </a:p>
          </p:txBody>
        </p:sp>
      </p:grpSp>
      <p:sp>
        <p:nvSpPr>
          <p:cNvPr id="14" name="TextBox 46"/>
          <p:cNvSpPr txBox="1"/>
          <p:nvPr/>
        </p:nvSpPr>
        <p:spPr>
          <a:xfrm>
            <a:off x="1199456" y="3627508"/>
            <a:ext cx="10134949" cy="1041720"/>
          </a:xfrm>
          <a:prstGeom prst="rect">
            <a:avLst/>
          </a:prstGeom>
          <a:noFill/>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333" b="1">
                <a:solidFill>
                  <a:schemeClr val="tx1">
                    <a:lumMod val="75000"/>
                    <a:lumOff val="25000"/>
                  </a:schemeClr>
                </a:solidFill>
                <a:latin typeface="宋体"/>
                <a:ea typeface="+mn-ea"/>
                <a:cs typeface="+mn-ea"/>
                <a:sym typeface="宋体"/>
              </a:rPr>
              <a:t>路径规划</a:t>
            </a:r>
          </a:p>
        </p:txBody>
      </p:sp>
      <p:pic>
        <p:nvPicPr>
          <p:cNvPr id="8" name="图片 7"/>
          <p:cNvPicPr>
            <a:picLocks noChangeAspect="1"/>
          </p:cNvPicPr>
          <p:nvPr/>
        </p:nvPicPr>
        <p:blipFill>
          <a:blip r:embed="rId2"/>
          <a:stretch>
            <a:fillRect/>
          </a:stretch>
        </p:blipFill>
        <p:spPr>
          <a:xfrm>
            <a:off x="7248128" y="1508787"/>
            <a:ext cx="5179051" cy="5604933"/>
          </a:xfrm>
          <a:prstGeom prst="rect">
            <a:avLst/>
          </a:prstGeom>
        </p:spPr>
      </p:pic>
      <p:pic>
        <p:nvPicPr>
          <p:cNvPr id="10" name="图片 9"/>
          <p:cNvPicPr>
            <a:picLocks noChangeAspect="1"/>
          </p:cNvPicPr>
          <p:nvPr/>
        </p:nvPicPr>
        <p:blipFill>
          <a:blip r:embed="rId3"/>
          <a:stretch>
            <a:fillRect/>
          </a:stretch>
        </p:blipFill>
        <p:spPr>
          <a:xfrm>
            <a:off x="-144693" y="0"/>
            <a:ext cx="4942101" cy="5080000"/>
          </a:xfrm>
          <a:prstGeom prst="rect">
            <a:avLst/>
          </a:prstGeom>
        </p:spPr>
      </p:pic>
    </p:spTree>
  </p:cSld>
  <p:clrMapOvr>
    <a:masterClrMapping/>
  </p:clrMapOvr>
  <mc:AlternateContent>
    <mc:Choice xmlns:p14="http://schemas.microsoft.com/office/powerpoint/2010/main" Requires="p14">
      <p:transition spd="slow" advTm="7200000" p14:dur="7200000">
        <p:fade/>
      </p:transition>
    </mc:Choice>
    <mc:Fallback>
      <p:transition spd="slow" advTm="720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rLst="">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dur="1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rLst="">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53" presetClass="entr" presetSubtype="0" dur="50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rLst="">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https://d.book118.com/595202121334011122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Arial"/>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游ゴシック Light"/>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等线 Light"/>
        <a:font script="Guru" typeface="Raavi"/>
        <a:font script="Thaa" typeface="MV Boli"/>
        <a:font script="Cans" typeface="Euphemia"/>
        <a:font script="Hang" typeface="맑은 고딕"/>
        <a:font script="Syrc" typeface="Estrangelo Edessa"/>
      </a:majorFont>
      <a:minorFont>
        <a:latin typeface="Calibri"/>
        <a:ea typeface="Arial"/>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游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等线"/>
        <a:font script="Guru" typeface="Raavi"/>
        <a:font script="Thaa" typeface="MV Boli"/>
        <a:font script="Cans" typeface="Euphemia"/>
        <a:font script="Hang" typeface="맑은 고딕"/>
        <a:font script="Syrc" typeface="Estrangelo Edessa"/>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12</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12</vt:i4>
      </vt:variant>
    </vt:vector>
  </HeadingPairs>
  <TitlesOfParts>
    <vt:vector baseType="lpstr" size="24">
      <vt:lpstr>Arial</vt:lpstr>
      <vt:lpstr>Calibri</vt:lpstr>
      <vt:lpstr>Calibri Light</vt:lpstr>
      <vt:lpstr>宋体</vt:lpstr>
      <vt:lpstr>等线</vt:lpstr>
      <vt:lpstr>微软雅黑</vt:lpstr>
      <vt:lpstr>思源黑体-粗体</vt:lpstr>
      <vt:lpstr>汉仪中圆简</vt:lpstr>
      <vt:lpstr>Open Sans Light</vt:lpstr>
      <vt:lpstr>Open Sans</vt:lpstr>
      <vt:lpstr>思源黑体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2024-09-26T15:21:19.842</cp:lastPrinted>
  <dcterms:created xsi:type="dcterms:W3CDTF">2024-09-26T07:21:19Z</dcterms:created>
  <dcterms:modified xsi:type="dcterms:W3CDTF">2024-09-26T07:21:22Z</dcterms:modified>
</cp:coreProperties>
</file>