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8" r:id="rId23"/>
  </p:sldIdLst>
  <p:sldSz cx="12192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tags" Target="tags/tag1.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742ED18-F2A4-42DF-B3FC-3518DB63EC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8F2ABC5-CA52-4773-89FE-29DB927FF2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BBDCBC8-1454-4561-A9B3-A4D4157E2A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2B6114F-7F34-4126-A61C-4575D940102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0966D63-9F02-4E59-8E65-55E8D2E1190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7E0CF43-4DBA-4BCC-BE26-CCD50BED431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37E60C3-96A9-46C3-8C98-9145529AA73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E4ECC5B-E9F3-4B30-B3E1-5C78307C45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126714D-9AF9-4B5E-B624-2DA2AA53879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8C864C2-91C3-43CD-BA74-67A782C783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E478226-15E7-4F38-AD08-F5E35A605B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png" /><Relationship Id="rId3" Type="http://schemas.openxmlformats.org/officeDocument/2006/relationships/image" Target="../media/image8.png" /><Relationship Id="rId4" Type="http://schemas.openxmlformats.org/officeDocument/2006/relationships/image" Target="../media/image9.png" /><Relationship Id="rId5" Type="http://schemas.openxmlformats.org/officeDocument/2006/relationships/image" Target="../media/image10.png" /><Relationship Id="rId6" Type="http://schemas.openxmlformats.org/officeDocument/2006/relationships/image" Target="../media/image2.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9520223131201112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01821" y="1505581"/>
            <a:ext cx="1059395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00AF57">
                    <a:alpha val="100000"/>
                  </a:srgbClr>
                </a:solidFill>
                <a:latin typeface="Microsoft Yahei"/>
                <a:ea typeface="Microsoft Yahei"/>
                <a:cs typeface="Microsoft Yahei"/>
              </a:rPr>
              <a:t>特种轻质塑料项目投资计划书</a:t>
            </a:r>
          </a:p>
        </p:txBody>
      </p:sp>
      <p:sp>
        <p:nvSpPr>
          <p:cNvPr id="3" name="TextBox 3"/>
          <p:cNvSpPr txBox="1"/>
          <p:nvPr/>
        </p:nvSpPr>
        <p:spPr>
          <a:xfrm>
            <a:off x="2084071" y="4751645"/>
            <a:ext cx="8029457" cy="3729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00AF57">
                    <a:alpha val="100000"/>
                  </a:srgbClr>
                </a:solidFill>
                <a:latin typeface="Microsoft Yahei"/>
                <a:ea typeface="Microsoft Yahei"/>
                <a:cs typeface="Microsoft Yahei"/>
              </a:rPr>
              <a:t>汇报人：XX</a:t>
            </a:r>
          </a:p>
        </p:txBody>
      </p:sp>
      <p:sp>
        <p:nvSpPr>
          <p:cNvPr id="4" name="TextBox 4"/>
          <p:cNvSpPr txBox="1"/>
          <p:nvPr/>
        </p:nvSpPr>
        <p:spPr>
          <a:xfrm>
            <a:off x="2441200" y="5124644"/>
            <a:ext cx="7315200" cy="3729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00AF57">
                    <a:alpha val="100000"/>
                  </a:srgbClr>
                </a:solidFill>
                <a:latin typeface="Microsoft Yahei"/>
                <a:ea typeface="Microsoft Yahei"/>
                <a:cs typeface="Microsoft Yahei"/>
              </a:rPr>
              <a:t>XX-01-26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项目背景与市场分析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产品与技术方案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项目建设规划与布局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环境保护、安全卫生与消防措施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投资估算与资金筹措方案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经济效益评价与社会效益分析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项目实施进度安排与保障措施</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01</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项目背景与市场分析</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5788" b="2578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特种轻质塑料作为一种新型材料，在航空航天、汽车、电子等领域得到广泛应用，市场需求稳步增长。</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随着科技进步和产业升级，特种轻质塑料的性能将不断提升，应用领域将进一步拓展，市场前景广阔。</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特种轻质塑料行业现状及发展趋势</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发展趋势</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行业现状</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市场需求及预测</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市场需求</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特种轻质塑料具有重量轻、强度高、耐腐蚀等优点，符合节能环保要求，市场需求持续增长。</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市场预测</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预计未来几年，特种轻质塑料市场规模将保持年均10%以上的增长速度，其中高端市场增速更快。</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竞争格局</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目前特种轻质塑料市场主要由国际知名企业和部分国内龙头企业占据，但中小企业也在积极寻求突破。</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优势分析</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本项目拥有先进的生产技术和成熟的销售网络，能够快速响应市场需求，提供个性化定制服务，具有较强的市场竞争力。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竞争格局与优势分析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国家出台了一系列支持新材料产业发展的政策，为特种轻质塑料行业提供了良好的政策环境。</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政策法规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政策法规的变化可能对行业产生重大影响，如环保政策趋紧将提高行业准入门槛，技术创新政策将推动行业技术进步。</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影响因素</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政策法规影响因素</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02</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产品与技术方案</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高性能</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特种轻质塑料具有优异的力学性能、耐候性、耐化学腐蚀性等，可广泛应用于航空航天、汽车、电子电器等领域。</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轻量化</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相比传统塑料材料，特种轻质塑料密度更低，可减轻产品重量，提高能源利用效率。</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环保性</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特种轻质塑料可采用生物降解材料制成，降低对环境的污染，符合可持续发展要求。</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特种轻质塑料产品介绍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生产工艺流程</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原料准备 → 熔融共混 → 挤出成型 → 冷却定型 → 切割 → 检验 → 包装。</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技术创新点</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采用先进的熔融共混技术，实现原料的均匀混合；优化挤出成型工艺，提高产品的尺寸精度和表面质量；引入在线监测系统，确保产品质量稳定。</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生产工艺流程及技术创新点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设备选型及配置方案</a:t>
              </a: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选用高效、节能、环保的挤出机、冷却设备、切割机等关键设备，确保生产线的稳定性和高效性。</a:t>
            </a: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设备选型</a:t>
            </a: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根据生产需求和工艺流程，合理配置设备数量、规格和布局，实现生产线的自动化和智能化。</a:t>
            </a: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配置方案</a:t>
            </a: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选用优质、环保、可再生的原材料，确保产品质量符合相关标准和客户要求。</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供应链管理</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与原材料供应商建立长期稳定的合作关系，确保原材料的稳定供应和质量可控；引入先进的供应链管理系统，实现原材料采购、库存、物流等环节的信息化和智能化管理。</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原材料选择</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原材料选择与供应链管理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03</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项目建设规划与布局</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考虑到原材料供应、交通运输、市场需求等因素，计划将特种轻质塑料项目厂址选在XXX地区。</a:t>
            </a:r>
          </a:p>
        </p:txBody>
      </p:sp>
      <p:cxnSp>
        <p:nvCxnSpPr>
          <p:cNvPr id="6" name="Connector 6"/>
          <p:cNvCxnSpPr/>
          <p:nvPr/>
        </p:nvCxnSpPr>
        <p:spPr>
          <a:xfrm>
            <a:off x="6516784"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根据项目生产规模及未来发展需求，预计用地面积为XX平方米。</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厂址选择</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用地面积</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厂址选择及用地面积</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069242" y="1732467"/>
            <a:ext cx="0" cy="4116499"/>
          </a:xfrm>
          <a:prstGeom prst="line">
            <a:avLst/>
          </a:prstGeom>
          <a:ln w="9525">
            <a:solidFill>
              <a:schemeClr val="accent2">
                <a:lumMod val="20000"/>
                <a:lumOff val="80000"/>
              </a:schemeClr>
            </a:solidFill>
            <a:prstDash val="solid"/>
            <a:headEnd type="oval"/>
            <a:tailEnd type="oval"/>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62336"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遵循工艺流程顺畅、布局合理、运输便捷等原则，将厂区划分为生产区、仓储区、办公区和生活区。</a:t>
            </a:r>
          </a:p>
        </p:txBody>
      </p:sp>
      <p:sp>
        <p:nvSpPr>
          <p:cNvPr id="5" name="TextBox 5"/>
          <p:cNvSpPr txBox="1"/>
          <p:nvPr/>
        </p:nvSpPr>
        <p:spPr>
          <a:xfrm>
            <a:off x="1262336" y="1733458"/>
            <a:ext cx="4280121"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总平面布置</a:t>
            </a:r>
          </a:p>
        </p:txBody>
      </p:sp>
      <p:sp>
        <p:nvSpPr>
          <p:cNvPr id="6" name="TextBox 6"/>
          <p:cNvSpPr txBox="1"/>
          <p:nvPr/>
        </p:nvSpPr>
        <p:spPr>
          <a:xfrm>
            <a:off x="6708503"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生产区包括生产车间、辅助车间和动力车间；仓储区包括原材料库、成品库和危险品库；办公区包括综合办公楼和研发中心；生活区包括员工宿舍和食堂。</a:t>
            </a:r>
          </a:p>
        </p:txBody>
      </p:sp>
      <p:sp>
        <p:nvSpPr>
          <p:cNvPr id="7" name="TextBox 7"/>
          <p:cNvSpPr txBox="1"/>
          <p:nvPr/>
        </p:nvSpPr>
        <p:spPr>
          <a:xfrm>
            <a:off x="6671927" y="1733458"/>
            <a:ext cx="4312633"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功能分区</a:t>
            </a:r>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总平面布置与功能分区</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建筑风格</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采用现代简约建筑风格，注重立面造型与色彩搭配，体现企业现代化形象。</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alpha val="100000"/>
                  </a:schemeClr>
                </a:solidFill>
                <a:latin typeface="Microsoft Yahei"/>
                <a:ea typeface="Microsoft Yahei"/>
                <a:cs typeface="Microsoft Yahei"/>
              </a:rPr>
              <a:t>景观设计</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alpha val="100000"/>
                  </a:schemeClr>
                </a:solidFill>
                <a:latin typeface="Microsoft Yahei"/>
                <a:ea typeface="Microsoft Yahei"/>
                <a:cs typeface="Microsoft Yahei"/>
              </a:rPr>
              <a:t>结合厂区地形地貌和气候条件，进行绿化植被配置和景观小品设计，打造宜人的工作环境。</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建筑风格及景观设计</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771" r="15771"/>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规划完善的给排水系统，确保生产和生活用水安全、便捷。</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给排水设施</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根据项目用电负荷及供电可靠性要求，配置相应的变电所和自备电源。</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电力设施</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根据项目生产工艺要求，配置相应的供热与通风系统，确保生产环境舒适。</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供热与通风设施</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按照消防安全规范，配置完善的消防设施，确保项目生产安全。</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消防设施</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配套设施规划</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04</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环境保护、安全卫生与消防措施</a:t>
            </a: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6893359" y="4795838"/>
            <a:ext cx="2808699" cy="807127"/>
          </a:xfrm>
          <a:prstGeom prst="rect">
            <a:avLst/>
          </a:prstGeom>
        </p:spPr>
      </p:pic>
      <p:pic>
        <p:nvPicPr>
          <p:cNvPr id="3" name="Picture 3"/>
          <p:cNvPicPr>
            <a:picLocks noChangeAspect="1"/>
          </p:cNvPicPr>
          <p:nvPr/>
        </p:nvPicPr>
        <p:blipFill>
          <a:blip r:embed="rId3"/>
          <a:stretch>
            <a:fillRect/>
          </a:stretch>
        </p:blipFill>
        <p:spPr>
          <a:xfrm>
            <a:off x="2469880" y="4882041"/>
            <a:ext cx="3047547" cy="720923"/>
          </a:xfrm>
          <a:prstGeom prst="rect">
            <a:avLst/>
          </a:prstGeom>
        </p:spPr>
      </p:pic>
      <p:pic>
        <p:nvPicPr>
          <p:cNvPr id="4" name="Picture 4"/>
          <p:cNvPicPr>
            <a:picLocks noChangeAspect="1"/>
          </p:cNvPicPr>
          <p:nvPr/>
        </p:nvPicPr>
        <p:blipFill>
          <a:blip r:embed="rId4"/>
          <a:stretch>
            <a:fillRect/>
          </a:stretch>
        </p:blipFill>
        <p:spPr>
          <a:xfrm>
            <a:off x="2431768" y="1914123"/>
            <a:ext cx="2900943" cy="722206"/>
          </a:xfrm>
          <a:prstGeom prst="rect">
            <a:avLst/>
          </a:prstGeom>
        </p:spPr>
      </p:pic>
      <p:pic>
        <p:nvPicPr>
          <p:cNvPr id="5" name="Picture 5"/>
          <p:cNvPicPr>
            <a:picLocks noChangeAspect="1"/>
          </p:cNvPicPr>
          <p:nvPr/>
        </p:nvPicPr>
        <p:blipFill>
          <a:blip r:embed="rId5"/>
          <a:stretch>
            <a:fillRect/>
          </a:stretch>
        </p:blipFill>
        <p:spPr>
          <a:xfrm>
            <a:off x="6893359" y="1914123"/>
            <a:ext cx="2808699" cy="722206"/>
          </a:xfrm>
          <a:prstGeom prst="rect">
            <a:avLst/>
          </a:prstGeom>
        </p:spPr>
      </p:pic>
      <p:sp>
        <p:nvSpPr>
          <p:cNvPr id="6" name="Freeform 6"/>
          <p:cNvSpPr/>
          <p:nvPr/>
        </p:nvSpPr>
        <p:spPr>
          <a:xfrm>
            <a:off x="2431768" y="1914123"/>
            <a:ext cx="2938300" cy="670437"/>
          </a:xfrm>
          <a:custGeom>
            <a:rect l="l" t="t" r="r" b="b"/>
            <a:pathLst>
              <a:path w="4673" h="1547">
                <a:moveTo>
                  <a:pt x="0" y="1547"/>
                </a:moveTo>
                <a:lnTo>
                  <a:pt x="0" y="0"/>
                </a:lnTo>
                <a:lnTo>
                  <a:pt x="4673" y="0"/>
                </a:lnTo>
              </a:path>
            </a:pathLst>
          </a:custGeom>
          <a:noFill/>
          <a:ln w="7">
            <a:solidFill>
              <a:srgbClr val="7F7F7F">
                <a:alpha val="100000"/>
              </a:srgbClr>
            </a:solidFill>
            <a:prstDash val="dash"/>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flipH="1">
            <a:off x="6763758" y="1914123"/>
            <a:ext cx="2938300" cy="670437"/>
          </a:xfrm>
          <a:custGeom>
            <a:rect l="l" t="t" r="r" b="b"/>
            <a:pathLst>
              <a:path w="4673" h="1547">
                <a:moveTo>
                  <a:pt x="0" y="1547"/>
                </a:moveTo>
                <a:lnTo>
                  <a:pt x="0" y="0"/>
                </a:lnTo>
                <a:lnTo>
                  <a:pt x="4673" y="0"/>
                </a:lnTo>
              </a:path>
            </a:pathLst>
          </a:custGeom>
          <a:noFill/>
          <a:ln w="7">
            <a:solidFill>
              <a:srgbClr val="7F7F7F">
                <a:alpha val="100000"/>
              </a:srgbClr>
            </a:solidFill>
            <a:prstDash val="dash"/>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flipV="1">
            <a:off x="2431768" y="4933967"/>
            <a:ext cx="2938300" cy="668997"/>
          </a:xfrm>
          <a:custGeom>
            <a:rect l="l" t="t" r="r" b="b"/>
            <a:pathLst>
              <a:path w="4673" h="1547">
                <a:moveTo>
                  <a:pt x="0" y="1547"/>
                </a:moveTo>
                <a:lnTo>
                  <a:pt x="0" y="0"/>
                </a:lnTo>
                <a:lnTo>
                  <a:pt x="4673" y="0"/>
                </a:lnTo>
              </a:path>
            </a:pathLst>
          </a:custGeom>
          <a:noFill/>
          <a:ln w="7">
            <a:solidFill>
              <a:srgbClr val="7F7F7F">
                <a:alpha val="100000"/>
              </a:srgbClr>
            </a:solidFill>
            <a:prstDash val="dash"/>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flipH="1" flipV="1">
            <a:off x="6763758" y="4933967"/>
            <a:ext cx="2938300" cy="668997"/>
          </a:xfrm>
          <a:custGeom>
            <a:rect l="l" t="t" r="r" b="b"/>
            <a:pathLst>
              <a:path w="4673" h="1547">
                <a:moveTo>
                  <a:pt x="0" y="1547"/>
                </a:moveTo>
                <a:lnTo>
                  <a:pt x="0" y="0"/>
                </a:lnTo>
                <a:lnTo>
                  <a:pt x="4673" y="0"/>
                </a:lnTo>
              </a:path>
            </a:pathLst>
          </a:custGeom>
          <a:noFill/>
          <a:ln w="7">
            <a:solidFill>
              <a:srgbClr val="7F7F7F">
                <a:alpha val="100000"/>
              </a:srgbClr>
            </a:solidFill>
            <a:prstDash val="dash"/>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00" y="3302475"/>
            <a:ext cx="12192000" cy="104306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055347" y="1223169"/>
            <a:ext cx="2122629" cy="609770"/>
          </a:xfrm>
          <a:prstGeom prst="rect">
            <a:avLst/>
          </a:prstGeom>
          <a:noFill/>
        </p:spPr>
        <p:txBody>
          <a:bodyPr vert="horz" wrap="square" lIns="82772" tIns="41434" rIns="82772" bIns="41434"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3000" b="1">
                <a:solidFill>
                  <a:schemeClr val="accent1">
                    <a:alpha val="100000"/>
                  </a:schemeClr>
                </a:solidFill>
                <a:latin typeface="Microsoft Yahei"/>
                <a:ea typeface="Microsoft Yahei"/>
                <a:cs typeface="Microsoft Yahei"/>
              </a:rPr>
              <a:t>01</a:t>
            </a:r>
            <a:endParaRPr lang="en-US" sz="1100"/>
          </a:p>
        </p:txBody>
      </p:sp>
      <p:sp>
        <p:nvSpPr>
          <p:cNvPr id="12" name="AutoShape 12"/>
          <p:cNvSpPr/>
          <p:nvPr/>
        </p:nvSpPr>
        <p:spPr>
          <a:xfrm>
            <a:off x="2986382" y="2121410"/>
            <a:ext cx="2677636" cy="984885"/>
          </a:xfrm>
          <a:prstGeom prst="rect">
            <a:avLst/>
          </a:prstGeom>
          <a:noFill/>
        </p:spPr>
        <p:txBody>
          <a:bodyPr vert="horz" wrap="square" lIns="82772" tIns="41434" rIns="82772" bIns="41434"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严格执行国家和地方环保法规，确保项目建设和运营过程中的环境安全。</a:t>
            </a:r>
            <a:endParaRPr lang="en-US" sz="1100"/>
          </a:p>
        </p:txBody>
      </p:sp>
      <p:sp>
        <p:nvSpPr>
          <p:cNvPr id="13" name="AutoShape 13"/>
          <p:cNvSpPr/>
          <p:nvPr/>
        </p:nvSpPr>
        <p:spPr>
          <a:xfrm>
            <a:off x="6893359" y="1223169"/>
            <a:ext cx="2136266" cy="609770"/>
          </a:xfrm>
          <a:prstGeom prst="rect">
            <a:avLst/>
          </a:prstGeom>
          <a:noFill/>
        </p:spPr>
        <p:txBody>
          <a:bodyPr vert="horz" wrap="square" lIns="82772" tIns="41434" rIns="82772" bIns="41434"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3000" b="1">
                <a:solidFill>
                  <a:schemeClr val="accent1">
                    <a:alpha val="100000"/>
                  </a:schemeClr>
                </a:solidFill>
                <a:latin typeface="Microsoft Yahei"/>
                <a:ea typeface="Microsoft Yahei"/>
                <a:cs typeface="Microsoft Yahei"/>
              </a:rPr>
              <a:t>02</a:t>
            </a:r>
            <a:endParaRPr lang="en-US" sz="1100"/>
          </a:p>
        </p:txBody>
      </p:sp>
      <p:sp>
        <p:nvSpPr>
          <p:cNvPr id="14" name="AutoShape 14"/>
          <p:cNvSpPr/>
          <p:nvPr/>
        </p:nvSpPr>
        <p:spPr>
          <a:xfrm>
            <a:off x="6467701" y="2121410"/>
            <a:ext cx="2676525" cy="984885"/>
          </a:xfrm>
          <a:prstGeom prst="rect">
            <a:avLst/>
          </a:prstGeom>
          <a:noFill/>
        </p:spPr>
        <p:txBody>
          <a:bodyPr vert="horz" wrap="square" lIns="82772" tIns="41434" rIns="82772" bIns="41434"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采用先进的生产工艺和设备，减少废气、废水和固体废弃物的排放。</a:t>
            </a:r>
            <a:endParaRPr lang="en-US" sz="1100"/>
          </a:p>
        </p:txBody>
      </p:sp>
      <p:sp>
        <p:nvSpPr>
          <p:cNvPr id="15" name="AutoShape 15"/>
          <p:cNvSpPr/>
          <p:nvPr/>
        </p:nvSpPr>
        <p:spPr>
          <a:xfrm>
            <a:off x="3055347" y="5650443"/>
            <a:ext cx="2277364" cy="578556"/>
          </a:xfrm>
          <a:prstGeom prst="rect">
            <a:avLst/>
          </a:prstGeom>
          <a:noFill/>
        </p:spPr>
        <p:txBody>
          <a:bodyPr vert="horz" wrap="square" lIns="82772" tIns="41434" rIns="82772" bIns="41434"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3000" b="1">
                <a:solidFill>
                  <a:schemeClr val="accent1">
                    <a:alpha val="100000"/>
                  </a:schemeClr>
                </a:solidFill>
                <a:latin typeface="Microsoft Yahei"/>
                <a:ea typeface="Microsoft Yahei"/>
                <a:cs typeface="Microsoft Yahei"/>
              </a:rPr>
              <a:t>03</a:t>
            </a:r>
            <a:endParaRPr lang="en-US" sz="1100"/>
          </a:p>
        </p:txBody>
      </p:sp>
      <p:sp>
        <p:nvSpPr>
          <p:cNvPr id="16" name="AutoShape 16"/>
          <p:cNvSpPr/>
          <p:nvPr/>
        </p:nvSpPr>
        <p:spPr>
          <a:xfrm>
            <a:off x="2986382" y="4438229"/>
            <a:ext cx="2676525" cy="984885"/>
          </a:xfrm>
          <a:prstGeom prst="rect">
            <a:avLst/>
          </a:prstGeom>
          <a:noFill/>
        </p:spPr>
        <p:txBody>
          <a:bodyPr vert="horz" wrap="square" lIns="82772" tIns="41434" rIns="82772" bIns="41434"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加强废水处理设施建设，确保废水达标排放。</a:t>
            </a:r>
            <a:endParaRPr lang="en-US" sz="1100"/>
          </a:p>
        </p:txBody>
      </p:sp>
      <p:sp>
        <p:nvSpPr>
          <p:cNvPr id="17" name="AutoShape 17"/>
          <p:cNvSpPr/>
          <p:nvPr/>
        </p:nvSpPr>
        <p:spPr>
          <a:xfrm>
            <a:off x="6893359" y="5650443"/>
            <a:ext cx="2136266" cy="578556"/>
          </a:xfrm>
          <a:prstGeom prst="rect">
            <a:avLst/>
          </a:prstGeom>
          <a:noFill/>
        </p:spPr>
        <p:txBody>
          <a:bodyPr vert="horz" wrap="square" lIns="82772" tIns="41434" rIns="82772" bIns="41434"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3000" b="1">
                <a:solidFill>
                  <a:schemeClr val="accent1">
                    <a:alpha val="100000"/>
                  </a:schemeClr>
                </a:solidFill>
                <a:latin typeface="Microsoft Yahei"/>
                <a:ea typeface="Microsoft Yahei"/>
                <a:cs typeface="Microsoft Yahei"/>
              </a:rPr>
              <a:t>04</a:t>
            </a:r>
            <a:endParaRPr lang="en-US" sz="1100"/>
          </a:p>
        </p:txBody>
      </p:sp>
      <p:sp>
        <p:nvSpPr>
          <p:cNvPr id="18" name="AutoShape 18"/>
          <p:cNvSpPr/>
          <p:nvPr/>
        </p:nvSpPr>
        <p:spPr>
          <a:xfrm>
            <a:off x="6467701" y="4438229"/>
            <a:ext cx="2676525" cy="984885"/>
          </a:xfrm>
          <a:prstGeom prst="rect">
            <a:avLst/>
          </a:prstGeom>
          <a:noFill/>
        </p:spPr>
        <p:txBody>
          <a:bodyPr vert="horz" wrap="square" lIns="82772" tIns="41434" rIns="82772" bIns="41434"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强化废气治理措施，采用高效除尘、脱硫、脱硝等技术，降低大气污染物的排放。</a:t>
            </a:r>
            <a:endParaRPr lang="en-US" sz="1100"/>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环境保护治理措施</a:t>
              </a:r>
            </a:p>
          </p:txBody>
        </p:sp>
      </p:grpSp>
      <p:sp>
        <p:nvSpPr>
          <p:cNvPr id="41" name="AutoShape 41"/>
          <p:cNvSpPr/>
          <p:nvPr/>
        </p:nvSpPr>
        <p:spPr>
          <a:xfrm>
            <a:off x="1924526" y="2519839"/>
            <a:ext cx="1044607" cy="10473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947577" y="3946970"/>
            <a:ext cx="1044607" cy="1047369"/>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180481" y="3974306"/>
            <a:ext cx="1044607" cy="1047369"/>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137428" y="2548604"/>
            <a:ext cx="1046035" cy="10473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2220860" y="2861618"/>
            <a:ext cx="451939" cy="363811"/>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2222230" y="4203954"/>
            <a:ext cx="495300" cy="495300"/>
          </a:xfrm>
          <a:custGeom>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9388983" y="2800826"/>
            <a:ext cx="542925" cy="542925"/>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9455134" y="4250341"/>
            <a:ext cx="495300" cy="495300"/>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622012" y="1989677"/>
            <a:ext cx="1109091" cy="1054132"/>
            <a:chOff x="1622012" y="1989677"/>
            <a:chExt cx="1109091" cy="1054132"/>
          </a:xfrm>
        </p:grpSpPr>
        <p:sp>
          <p:nvSpPr>
            <p:cNvPr id="3" name="AutoShape 3"/>
            <p:cNvSpPr/>
            <p:nvPr/>
          </p:nvSpPr>
          <p:spPr>
            <a:xfrm>
              <a:off x="1622012" y="1989677"/>
              <a:ext cx="1109091" cy="1054132"/>
            </a:xfrm>
            <a:prstGeom prst="pentagon">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881759" y="2250567"/>
              <a:ext cx="646938" cy="646748"/>
            </a:xfrm>
            <a:custGeom>
              <a:rect l="l" t="t"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8537162" y="3598354"/>
            <a:ext cx="1109091" cy="1054132"/>
            <a:chOff x="8537162" y="3598354"/>
            <a:chExt cx="1109091" cy="1054132"/>
          </a:xfrm>
        </p:grpSpPr>
        <p:sp>
          <p:nvSpPr>
            <p:cNvPr id="6" name="AutoShape 6"/>
            <p:cNvSpPr/>
            <p:nvPr/>
          </p:nvSpPr>
          <p:spPr>
            <a:xfrm>
              <a:off x="8537162" y="3598354"/>
              <a:ext cx="1109091" cy="1054132"/>
            </a:xfrm>
            <a:prstGeom prst="pentagon">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8916448" y="3874675"/>
              <a:ext cx="350425" cy="644557"/>
            </a:xfrm>
            <a:custGeom>
              <a:rect l="l" t="t"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232112" y="2046827"/>
            <a:ext cx="1109091" cy="1056227"/>
            <a:chOff x="6232112" y="2046827"/>
            <a:chExt cx="1109091" cy="1056227"/>
          </a:xfrm>
        </p:grpSpPr>
        <p:sp>
          <p:nvSpPr>
            <p:cNvPr id="9" name="AutoShape 9"/>
            <p:cNvSpPr/>
            <p:nvPr/>
          </p:nvSpPr>
          <p:spPr>
            <a:xfrm>
              <a:off x="6232112" y="2046827"/>
              <a:ext cx="1109091" cy="1056227"/>
            </a:xfrm>
            <a:prstGeom prst="pentagon">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6527768" y="2381536"/>
              <a:ext cx="546354" cy="546164"/>
            </a:xfrm>
            <a:custGeom>
              <a:rect l="l" t="t" r="r" b="b"/>
              <a:pathLst>
                <a:path w="347" h="347">
                  <a:moveTo>
                    <a:pt x="174" y="0"/>
                  </a:moveTo>
                  <a:cubicBezTo>
                    <a:pt x="78" y="0"/>
                    <a:pt x="0" y="78"/>
                    <a:pt x="0" y="174"/>
                  </a:cubicBezTo>
                  <a:cubicBezTo>
                    <a:pt x="0" y="269"/>
                    <a:pt x="78" y="347"/>
                    <a:pt x="174" y="347"/>
                  </a:cubicBezTo>
                  <a:cubicBezTo>
                    <a:pt x="269" y="347"/>
                    <a:pt x="347" y="269"/>
                    <a:pt x="347" y="174"/>
                  </a:cubicBezTo>
                  <a:cubicBezTo>
                    <a:pt x="347" y="78"/>
                    <a:pt x="269" y="0"/>
                    <a:pt x="174" y="0"/>
                  </a:cubicBezTo>
                  <a:close/>
                  <a:moveTo>
                    <a:pt x="332" y="166"/>
                  </a:moveTo>
                  <a:cubicBezTo>
                    <a:pt x="283" y="166"/>
                    <a:pt x="283" y="166"/>
                    <a:pt x="283" y="166"/>
                  </a:cubicBezTo>
                  <a:cubicBezTo>
                    <a:pt x="281" y="107"/>
                    <a:pt x="261" y="55"/>
                    <a:pt x="231" y="26"/>
                  </a:cubicBezTo>
                  <a:cubicBezTo>
                    <a:pt x="288" y="48"/>
                    <a:pt x="329" y="102"/>
                    <a:pt x="332" y="166"/>
                  </a:cubicBezTo>
                  <a:close/>
                  <a:moveTo>
                    <a:pt x="174" y="332"/>
                  </a:moveTo>
                  <a:cubicBezTo>
                    <a:pt x="165" y="330"/>
                    <a:pt x="148" y="277"/>
                    <a:pt x="147" y="181"/>
                  </a:cubicBezTo>
                  <a:cubicBezTo>
                    <a:pt x="200" y="181"/>
                    <a:pt x="200" y="181"/>
                    <a:pt x="200" y="181"/>
                  </a:cubicBezTo>
                  <a:cubicBezTo>
                    <a:pt x="199" y="277"/>
                    <a:pt x="183" y="330"/>
                    <a:pt x="174" y="332"/>
                  </a:cubicBezTo>
                  <a:close/>
                  <a:moveTo>
                    <a:pt x="147" y="166"/>
                  </a:moveTo>
                  <a:cubicBezTo>
                    <a:pt x="148" y="70"/>
                    <a:pt x="165" y="17"/>
                    <a:pt x="174" y="15"/>
                  </a:cubicBezTo>
                  <a:cubicBezTo>
                    <a:pt x="174" y="15"/>
                    <a:pt x="174" y="15"/>
                    <a:pt x="174" y="15"/>
                  </a:cubicBezTo>
                  <a:cubicBezTo>
                    <a:pt x="183" y="17"/>
                    <a:pt x="199" y="70"/>
                    <a:pt x="200" y="166"/>
                  </a:cubicBezTo>
                  <a:lnTo>
                    <a:pt x="147" y="166"/>
                  </a:lnTo>
                  <a:close/>
                  <a:moveTo>
                    <a:pt x="153" y="19"/>
                  </a:moveTo>
                  <a:cubicBezTo>
                    <a:pt x="138" y="51"/>
                    <a:pt x="133" y="118"/>
                    <a:pt x="133" y="166"/>
                  </a:cubicBezTo>
                  <a:cubicBezTo>
                    <a:pt x="79" y="166"/>
                    <a:pt x="79" y="166"/>
                    <a:pt x="79" y="166"/>
                  </a:cubicBezTo>
                  <a:cubicBezTo>
                    <a:pt x="81" y="94"/>
                    <a:pt x="112" y="34"/>
                    <a:pt x="153" y="19"/>
                  </a:cubicBezTo>
                  <a:close/>
                  <a:moveTo>
                    <a:pt x="133" y="181"/>
                  </a:moveTo>
                  <a:cubicBezTo>
                    <a:pt x="133" y="229"/>
                    <a:pt x="138" y="296"/>
                    <a:pt x="153" y="329"/>
                  </a:cubicBezTo>
                  <a:cubicBezTo>
                    <a:pt x="112" y="313"/>
                    <a:pt x="81" y="254"/>
                    <a:pt x="79" y="181"/>
                  </a:cubicBezTo>
                  <a:lnTo>
                    <a:pt x="133" y="181"/>
                  </a:lnTo>
                  <a:close/>
                  <a:moveTo>
                    <a:pt x="194" y="329"/>
                  </a:moveTo>
                  <a:cubicBezTo>
                    <a:pt x="209" y="296"/>
                    <a:pt x="214" y="229"/>
                    <a:pt x="215" y="181"/>
                  </a:cubicBezTo>
                  <a:cubicBezTo>
                    <a:pt x="268" y="181"/>
                    <a:pt x="268" y="181"/>
                    <a:pt x="268" y="181"/>
                  </a:cubicBezTo>
                  <a:cubicBezTo>
                    <a:pt x="266" y="254"/>
                    <a:pt x="235" y="313"/>
                    <a:pt x="194" y="329"/>
                  </a:cubicBezTo>
                  <a:close/>
                  <a:moveTo>
                    <a:pt x="215" y="166"/>
                  </a:moveTo>
                  <a:cubicBezTo>
                    <a:pt x="214" y="118"/>
                    <a:pt x="209" y="51"/>
                    <a:pt x="194" y="19"/>
                  </a:cubicBezTo>
                  <a:cubicBezTo>
                    <a:pt x="235" y="34"/>
                    <a:pt x="266" y="94"/>
                    <a:pt x="268" y="166"/>
                  </a:cubicBezTo>
                  <a:lnTo>
                    <a:pt x="215" y="166"/>
                  </a:lnTo>
                  <a:close/>
                  <a:moveTo>
                    <a:pt x="117" y="26"/>
                  </a:moveTo>
                  <a:cubicBezTo>
                    <a:pt x="87" y="55"/>
                    <a:pt x="66" y="107"/>
                    <a:pt x="64" y="166"/>
                  </a:cubicBezTo>
                  <a:cubicBezTo>
                    <a:pt x="15" y="166"/>
                    <a:pt x="15" y="166"/>
                    <a:pt x="15" y="166"/>
                  </a:cubicBezTo>
                  <a:cubicBezTo>
                    <a:pt x="18" y="102"/>
                    <a:pt x="59" y="48"/>
                    <a:pt x="117" y="26"/>
                  </a:cubicBezTo>
                  <a:close/>
                  <a:moveTo>
                    <a:pt x="15" y="181"/>
                  </a:moveTo>
                  <a:cubicBezTo>
                    <a:pt x="64" y="181"/>
                    <a:pt x="64" y="181"/>
                    <a:pt x="64" y="181"/>
                  </a:cubicBezTo>
                  <a:cubicBezTo>
                    <a:pt x="66" y="241"/>
                    <a:pt x="87" y="292"/>
                    <a:pt x="117" y="322"/>
                  </a:cubicBezTo>
                  <a:cubicBezTo>
                    <a:pt x="59" y="300"/>
                    <a:pt x="18" y="245"/>
                    <a:pt x="15" y="181"/>
                  </a:cubicBezTo>
                  <a:close/>
                  <a:moveTo>
                    <a:pt x="231" y="322"/>
                  </a:moveTo>
                  <a:cubicBezTo>
                    <a:pt x="261" y="292"/>
                    <a:pt x="281" y="241"/>
                    <a:pt x="283" y="181"/>
                  </a:cubicBezTo>
                  <a:cubicBezTo>
                    <a:pt x="332" y="181"/>
                    <a:pt x="332" y="181"/>
                    <a:pt x="332" y="181"/>
                  </a:cubicBezTo>
                  <a:cubicBezTo>
                    <a:pt x="329" y="245"/>
                    <a:pt x="288" y="300"/>
                    <a:pt x="231" y="322"/>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3924871" y="3598354"/>
            <a:ext cx="1109091" cy="1054132"/>
            <a:chOff x="3924871" y="3598354"/>
            <a:chExt cx="1109091" cy="1054132"/>
          </a:xfrm>
        </p:grpSpPr>
        <p:sp>
          <p:nvSpPr>
            <p:cNvPr id="12" name="AutoShape 12"/>
            <p:cNvSpPr/>
            <p:nvPr/>
          </p:nvSpPr>
          <p:spPr>
            <a:xfrm>
              <a:off x="3924871" y="3598354"/>
              <a:ext cx="1109091" cy="1054132"/>
            </a:xfrm>
            <a:prstGeom prst="pentagon">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154710" y="3974592"/>
              <a:ext cx="649605" cy="444722"/>
            </a:xfrm>
            <a:custGeom>
              <a:rect l="l" t="t" r="r" b="b"/>
              <a:pathLst>
                <a:path w="412" h="283">
                  <a:moveTo>
                    <a:pt x="340" y="283"/>
                  </a:moveTo>
                  <a:cubicBezTo>
                    <a:pt x="73" y="283"/>
                    <a:pt x="73" y="283"/>
                    <a:pt x="73" y="283"/>
                  </a:cubicBezTo>
                  <a:cubicBezTo>
                    <a:pt x="73" y="283"/>
                    <a:pt x="72" y="283"/>
                    <a:pt x="72" y="283"/>
                  </a:cubicBezTo>
                  <a:cubicBezTo>
                    <a:pt x="32" y="282"/>
                    <a:pt x="0" y="249"/>
                    <a:pt x="0" y="209"/>
                  </a:cubicBezTo>
                  <a:cubicBezTo>
                    <a:pt x="0" y="169"/>
                    <a:pt x="31" y="137"/>
                    <a:pt x="70" y="135"/>
                  </a:cubicBezTo>
                  <a:cubicBezTo>
                    <a:pt x="67" y="126"/>
                    <a:pt x="66" y="117"/>
                    <a:pt x="66" y="107"/>
                  </a:cubicBezTo>
                  <a:cubicBezTo>
                    <a:pt x="66" y="48"/>
                    <a:pt x="114" y="0"/>
                    <a:pt x="173" y="0"/>
                  </a:cubicBezTo>
                  <a:cubicBezTo>
                    <a:pt x="217" y="0"/>
                    <a:pt x="257" y="27"/>
                    <a:pt x="273" y="69"/>
                  </a:cubicBezTo>
                  <a:cubicBezTo>
                    <a:pt x="273" y="69"/>
                    <a:pt x="273" y="69"/>
                    <a:pt x="273" y="69"/>
                  </a:cubicBezTo>
                  <a:cubicBezTo>
                    <a:pt x="311" y="69"/>
                    <a:pt x="343" y="98"/>
                    <a:pt x="346" y="135"/>
                  </a:cubicBezTo>
                  <a:cubicBezTo>
                    <a:pt x="384" y="139"/>
                    <a:pt x="413" y="171"/>
                    <a:pt x="413" y="209"/>
                  </a:cubicBezTo>
                  <a:cubicBezTo>
                    <a:pt x="413" y="249"/>
                    <a:pt x="381" y="282"/>
                    <a:pt x="341" y="283"/>
                  </a:cubicBezTo>
                  <a:cubicBezTo>
                    <a:pt x="340" y="283"/>
                    <a:pt x="340" y="283"/>
                    <a:pt x="340" y="283"/>
                  </a:cubicBezTo>
                  <a:close/>
                  <a:moveTo>
                    <a:pt x="73" y="268"/>
                  </a:moveTo>
                  <a:cubicBezTo>
                    <a:pt x="339" y="268"/>
                    <a:pt x="339" y="268"/>
                    <a:pt x="339" y="268"/>
                  </a:cubicBezTo>
                  <a:cubicBezTo>
                    <a:pt x="339" y="268"/>
                    <a:pt x="340" y="268"/>
                    <a:pt x="340" y="268"/>
                  </a:cubicBezTo>
                  <a:cubicBezTo>
                    <a:pt x="372" y="268"/>
                    <a:pt x="398" y="241"/>
                    <a:pt x="398" y="209"/>
                  </a:cubicBezTo>
                  <a:cubicBezTo>
                    <a:pt x="398" y="176"/>
                    <a:pt x="372" y="150"/>
                    <a:pt x="339" y="150"/>
                  </a:cubicBezTo>
                  <a:cubicBezTo>
                    <a:pt x="335" y="150"/>
                    <a:pt x="332" y="146"/>
                    <a:pt x="332" y="142"/>
                  </a:cubicBezTo>
                  <a:cubicBezTo>
                    <a:pt x="332" y="110"/>
                    <a:pt x="305" y="83"/>
                    <a:pt x="273" y="83"/>
                  </a:cubicBezTo>
                  <a:cubicBezTo>
                    <a:pt x="271" y="83"/>
                    <a:pt x="270" y="83"/>
                    <a:pt x="268" y="84"/>
                  </a:cubicBezTo>
                  <a:cubicBezTo>
                    <a:pt x="265" y="84"/>
                    <a:pt x="262" y="82"/>
                    <a:pt x="261" y="79"/>
                  </a:cubicBezTo>
                  <a:cubicBezTo>
                    <a:pt x="248" y="40"/>
                    <a:pt x="213" y="15"/>
                    <a:pt x="173" y="15"/>
                  </a:cubicBezTo>
                  <a:cubicBezTo>
                    <a:pt x="122" y="15"/>
                    <a:pt x="81" y="56"/>
                    <a:pt x="81" y="107"/>
                  </a:cubicBezTo>
                  <a:cubicBezTo>
                    <a:pt x="81" y="118"/>
                    <a:pt x="83" y="129"/>
                    <a:pt x="87" y="140"/>
                  </a:cubicBezTo>
                  <a:cubicBezTo>
                    <a:pt x="88" y="142"/>
                    <a:pt x="87" y="145"/>
                    <a:pt x="86" y="147"/>
                  </a:cubicBezTo>
                  <a:cubicBezTo>
                    <a:pt x="84" y="149"/>
                    <a:pt x="82" y="150"/>
                    <a:pt x="79" y="150"/>
                  </a:cubicBezTo>
                  <a:cubicBezTo>
                    <a:pt x="77" y="150"/>
                    <a:pt x="75" y="150"/>
                    <a:pt x="73" y="150"/>
                  </a:cubicBezTo>
                  <a:cubicBezTo>
                    <a:pt x="41" y="150"/>
                    <a:pt x="14" y="176"/>
                    <a:pt x="14" y="209"/>
                  </a:cubicBezTo>
                  <a:cubicBezTo>
                    <a:pt x="14" y="241"/>
                    <a:pt x="41" y="268"/>
                    <a:pt x="73" y="268"/>
                  </a:cubicBezTo>
                  <a:cubicBezTo>
                    <a:pt x="73" y="268"/>
                    <a:pt x="73" y="268"/>
                    <a:pt x="73" y="26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14" name="Connector 14"/>
          <p:cNvCxnSpPr/>
          <p:nvPr/>
        </p:nvCxnSpPr>
        <p:spPr>
          <a:xfrm>
            <a:off x="2517318" y="3043767"/>
            <a:ext cx="1407583" cy="956733"/>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5" name="Connector 15"/>
          <p:cNvCxnSpPr/>
          <p:nvPr/>
        </p:nvCxnSpPr>
        <p:spPr>
          <a:xfrm flipH="1">
            <a:off x="5034034" y="3103033"/>
            <a:ext cx="1409700" cy="89746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6" name="Connector 16"/>
          <p:cNvCxnSpPr/>
          <p:nvPr/>
        </p:nvCxnSpPr>
        <p:spPr>
          <a:xfrm flipH="1" flipV="1">
            <a:off x="7129534" y="3103033"/>
            <a:ext cx="1407584" cy="89746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AutoShape 17"/>
          <p:cNvSpPr/>
          <p:nvPr/>
        </p:nvSpPr>
        <p:spPr>
          <a:xfrm>
            <a:off x="6623651" y="-565151"/>
            <a:ext cx="309880" cy="46037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193034" y="-342900"/>
            <a:ext cx="309880" cy="46037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安全卫生管理体系建立</a:t>
              </a:r>
            </a:p>
          </p:txBody>
        </p:sp>
      </p:grpSp>
      <p:sp>
        <p:nvSpPr>
          <p:cNvPr id="41" name="TextBox 41"/>
          <p:cNvSpPr txBox="1"/>
          <p:nvPr/>
        </p:nvSpPr>
        <p:spPr>
          <a:xfrm>
            <a:off x="4154710" y="4728342"/>
            <a:ext cx="2553340" cy="1269499"/>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加强员工安全卫生培训，提高员工安全意识和操作技能。</a:t>
            </a:r>
          </a:p>
        </p:txBody>
      </p:sp>
      <p:sp>
        <p:nvSpPr>
          <p:cNvPr id="42" name="TextBox 42"/>
          <p:cNvSpPr txBox="1"/>
          <p:nvPr/>
        </p:nvSpPr>
        <p:spPr>
          <a:xfrm>
            <a:off x="8799789" y="4728342"/>
            <a:ext cx="2553340" cy="1269499"/>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定期开展安全卫生检查和评估，及时发现和整改潜在的安全隐患。</a:t>
            </a:r>
          </a:p>
        </p:txBody>
      </p:sp>
      <p:sp>
        <p:nvSpPr>
          <p:cNvPr id="43" name="TextBox 43"/>
          <p:cNvSpPr txBox="1"/>
          <p:nvPr/>
        </p:nvSpPr>
        <p:spPr>
          <a:xfrm>
            <a:off x="3202747" y="1746786"/>
            <a:ext cx="2553340" cy="1269499"/>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建立健全安全卫生管理体系，制定完善的安全卫生管理制度和操作规程。</a:t>
            </a:r>
          </a:p>
        </p:txBody>
      </p:sp>
      <p:sp>
        <p:nvSpPr>
          <p:cNvPr id="44" name="TextBox 44"/>
          <p:cNvSpPr txBox="1"/>
          <p:nvPr/>
        </p:nvSpPr>
        <p:spPr>
          <a:xfrm>
            <a:off x="7815038" y="1615818"/>
            <a:ext cx="2553340" cy="1269499"/>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配备齐全的安全卫生防护设施，如安全帽、安全带、防护服、劳保用品等。</a:t>
            </a: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https://d.book118.com/595202231312011122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102</Paragraphs>
  <Slides>21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21</vt:i4>
      </vt:variant>
    </vt:vector>
  </HeadingPairs>
  <TitlesOfParts>
    <vt:vector baseType="lpstr" size="2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2024-09-26T11:03:31.020</cp:lastPrinted>
  <dcterms:created xsi:type="dcterms:W3CDTF">2024-09-26T03:03:31Z</dcterms:created>
  <dcterms:modified xsi:type="dcterms:W3CDTF">2024-09-26T03:03:33Z</dcterms:modified>
</cp:coreProperties>
</file>