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CSWID+VIUIDR+MicrosoftYaHei-Bold"/>
      <p:regular r:id="rId15"/>
    </p:embeddedFont>
    <p:embeddedFont>
      <p:font typeface="MFLQLG+HAUPWQ+ArialMT"/>
      <p:regular r:id="rId16"/>
    </p:embeddedFont>
    <p:embeddedFont>
      <p:font typeface="WDMUIN+MEGGSJ+MicrosoftYaHei"/>
      <p:regular r:id="rId17"/>
    </p:embeddedFont>
    <p:embeddedFont>
      <p:font typeface="LKBSSE+MS-UIGothic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95C76-0818-4C74-BB7E-0B94E186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5EA01-68F6-4227-BEEC-1C9BABF0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82AF6-6B57-4D8C-B786-CCBA54F7F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6F953-500D-4A82-8AC4-53D1E18C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3CEBEF-C212-4237-9AAB-5B301043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85832-F1F1-4B49-BE6E-62814302E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D20420-3627-4DFD-8E3E-42DCFED0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5A392-1442-4F87-BA75-1CA68B428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2D28F-A17D-4149-8FA9-B8BB65030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6EBE1-617E-4511-B61C-99529151D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9066B-EFFD-4850-9AEE-A9C4BAB15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0202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5610" y="1866956"/>
            <a:ext cx="7177336" cy="34090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Financial</a:t>
            </a:r>
            <a:r>
              <a:rPr sz="4950" spc="227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495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Statement</a:t>
            </a:r>
          </a:p>
          <a:p>
            <a:pPr marL="591819" marR="0">
              <a:lnSpc>
                <a:spcPts val="5157"/>
              </a:lnSpc>
              <a:spcBef>
                <a:spcPts val="1922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Analysis</a:t>
            </a:r>
            <a:r>
              <a:rPr sz="4950" spc="234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495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English</a:t>
            </a:r>
          </a:p>
          <a:p>
            <a:pPr marL="1261744" marR="0">
              <a:lnSpc>
                <a:spcPts val="5157"/>
              </a:lnSpc>
              <a:spcBef>
                <a:spcPts val="1922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2642383"/>
            <a:ext cx="4676073" cy="19007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MFLQLG+HAUPWQ+ArialMT"/>
                <a:cs typeface="MFLQLG+HAUPWQ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Balance Sheet Analysis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MFLQLG+HAUPWQ+ArialMT"/>
                <a:cs typeface="MFLQLG+HAUPWQ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Income statement analysis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MFLQLG+HAUPWQ+ArialMT"/>
                <a:cs typeface="MFLQLG+HAUPWQ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Analysis of cash flow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4833133"/>
            <a:ext cx="3976085" cy="781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MFLQLG+HAUPWQ+ArialMT"/>
                <a:cs typeface="MFLQLG+HAUPWQ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Financial ratio 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0409" y="5393203"/>
            <a:ext cx="4351314" cy="781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MFLQLG+HAUPWQ+ArialMT"/>
                <a:cs typeface="MFLQLG+HAUPWQ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Financial comprehensive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5909826"/>
            <a:ext cx="1587698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603200"/>
                </a:solidFill>
                <a:latin typeface="WDMUIN+MEGGSJ+MicrosoftYaHei"/>
                <a:cs typeface="WDMUIN+MEGGSJ+MicrosoftYaHei"/>
              </a:rPr>
              <a:t>analysis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BCSWID+VIUIDR+MicrosoftYaHei-Bold"/>
                <a:cs typeface="BCSWID+VIUID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91965" y="2821494"/>
            <a:ext cx="4470815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424853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Course</a:t>
            </a:r>
            <a:r>
              <a:rPr sz="3000" spc="143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6200"/>
            <a:ext cx="3259061" cy="24044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This course is designed to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introduce students to the basic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concepts and techniques of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financial statement analysis,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including income statements,</a:t>
            </a:r>
          </a:p>
          <a:p>
            <a:pPr marL="0" marR="0">
              <a:lnSpc>
                <a:spcPts val="1562"/>
              </a:lnSpc>
              <a:spcBef>
                <a:spcPts val="95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balance sheets, and cash flow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statements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6200"/>
            <a:ext cx="2598313" cy="8042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The course will cover the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importance of financial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32419" y="3096280"/>
            <a:ext cx="3466288" cy="1764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statements in understanding a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company's financial health and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performance, as well as their role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in making informed investment</a:t>
            </a:r>
          </a:p>
          <a:p>
            <a:pPr marL="0" marR="0">
              <a:lnSpc>
                <a:spcPts val="1562"/>
              </a:lnSpc>
              <a:spcBef>
                <a:spcPts val="907"/>
              </a:spcBef>
              <a:spcAft>
                <a:spcPct val="0"/>
              </a:spcAft>
            </a:pPr>
            <a:r>
              <a:rPr sz="1500">
                <a:solidFill>
                  <a:srgbClr val="9A6930"/>
                </a:solidFill>
                <a:latin typeface="WDMUIN+MEGGSJ+MicrosoftYaHei"/>
                <a:cs typeface="WDMUIN+MEGGSJ+MicrosoftYaHei"/>
              </a:rPr>
              <a:t>decisions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8775554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The</a:t>
            </a:r>
            <a:r>
              <a:rPr sz="3000" spc="143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Importance</a:t>
            </a:r>
            <a:r>
              <a:rPr sz="3000" spc="143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of</a:t>
            </a:r>
            <a:r>
              <a:rPr sz="3000" spc="13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Financial</a:t>
            </a:r>
            <a:r>
              <a:rPr sz="3000" spc="138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Statements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81170"/>
            <a:ext cx="6229996" cy="758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Financial statements are essential tools for understanding a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company's financial performance and position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18509" y="3362345"/>
            <a:ext cx="6471342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081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They provide valuable insights into a company's operations,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strategy, and future prospects, which can help investors make</a:t>
            </a:r>
          </a:p>
          <a:p>
            <a:pPr marL="166877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informed decisions about their investments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4155"/>
            <a:ext cx="6810248" cy="1032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Financial statements are also used by auditors to assess a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company's creditworthiness and by management to measure the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DMUIN+MEGGSJ+MicrosoftYaHei"/>
                <a:cs typeface="WDMUIN+MEGGSJ+MicrosoftYaHei"/>
              </a:rPr>
              <a:t>success of their strategies and operations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BCSWID+VIUIDR+MicrosoftYaHei-Bold"/>
                <a:cs typeface="BCSWID+VIUID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31464" y="2821494"/>
            <a:ext cx="7503308" cy="1452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Balance</a:t>
            </a:r>
            <a:r>
              <a:rPr sz="4500" spc="211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Sheet</a:t>
            </a:r>
            <a:r>
              <a:rPr sz="4500" spc="205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4826070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Asset</a:t>
            </a:r>
            <a:r>
              <a:rPr sz="3000" spc="143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Project</a:t>
            </a:r>
            <a:r>
              <a:rPr sz="3000" spc="143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8477"/>
            <a:ext cx="317239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Inventory</a:t>
            </a:r>
            <a:r>
              <a:rPr sz="2300" spc="11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20260"/>
            <a:ext cx="6817411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Examines the composition, evaluation, and aging of inventory to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assess its liquidity and risk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7107"/>
            <a:ext cx="3607274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Fixed</a:t>
            </a:r>
            <a:r>
              <a:rPr sz="2300" spc="122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2300" spc="1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Assets</a:t>
            </a:r>
            <a:r>
              <a:rPr sz="2300" spc="11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8890"/>
            <a:ext cx="6731128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Evaluate the nature, value, and depreciation of long term assets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like property, plant, and equipment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905736"/>
            <a:ext cx="4434968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Intangible</a:t>
            </a:r>
            <a:r>
              <a:rPr sz="2300" spc="119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2300" spc="1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Assets</a:t>
            </a:r>
            <a:r>
              <a:rPr sz="2300" spc="11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2300" spc="1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8155"/>
            <a:ext cx="6285921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Examines the identification, evaluation, and amortization of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intangible assets like patents, trademarks, and Goodwill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5945981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  <a:r>
              <a:rPr sz="3000" spc="14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of</a:t>
            </a:r>
            <a:r>
              <a:rPr sz="3000" spc="13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reliability</a:t>
            </a:r>
            <a:r>
              <a:rPr sz="3000" spc="14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items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4745"/>
            <a:ext cx="335813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Short</a:t>
            </a:r>
            <a:r>
              <a:rPr sz="1600" spc="7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Term</a:t>
            </a:r>
            <a:r>
              <a:rPr sz="1600" spc="7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Liability</a:t>
            </a:r>
            <a:r>
              <a:rPr sz="1600" spc="78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CSWID+VIUIDR+MicrosoftYaHei-Bold"/>
                <a:cs typeface="BCSWID+VIUIDR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32045"/>
            <a:ext cx="6009806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Assesses the nature, maturity, and liquidity of short term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liabilities like accounts payable and short term borrowing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5110"/>
            <a:ext cx="3742070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Long</a:t>
            </a:r>
            <a:r>
              <a:rPr sz="1600" spc="7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Term</a:t>
            </a:r>
            <a:r>
              <a:rPr sz="1600" spc="7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Capabilities</a:t>
            </a:r>
            <a:r>
              <a:rPr sz="1600" spc="7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4476"/>
            <a:ext cx="5754001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Evaluate the nature, maturity, and interest rate of long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term liabilities like bonds and long term loans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7540"/>
            <a:ext cx="3474039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Continuous</a:t>
            </a:r>
            <a:r>
              <a:rPr sz="1600" spc="7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Facilities</a:t>
            </a:r>
            <a:r>
              <a:rPr sz="1600" spc="7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8970"/>
            <a:ext cx="5989742" cy="8271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87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Examines potential liabilities that may arise in the future,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such as guarantees and pending liabilities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3233"/>
            <a:ext cx="7138188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  <a:r>
              <a:rPr sz="3000" spc="14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of</a:t>
            </a:r>
            <a:r>
              <a:rPr sz="3000" spc="13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owner's</a:t>
            </a:r>
            <a:r>
              <a:rPr sz="3000" spc="138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equity</a:t>
            </a:r>
            <a:r>
              <a:rPr sz="3000" spc="14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30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items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6610"/>
            <a:ext cx="34565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Stockholder's</a:t>
            </a:r>
            <a:r>
              <a:rPr sz="1600" spc="77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Equity</a:t>
            </a:r>
            <a:r>
              <a:rPr sz="1600" spc="76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80890" y="1986641"/>
            <a:ext cx="6982548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Assesses the composition, evaluation, and dilution of Stockholder's equity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5251"/>
            <a:ext cx="6038430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including common stock, preferred stock, and retained earnings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6825"/>
            <a:ext cx="3163478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Retained</a:t>
            </a:r>
            <a:r>
              <a:rPr sz="1600" spc="7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Earnings</a:t>
            </a:r>
            <a:r>
              <a:rPr sz="1600" spc="75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6856"/>
            <a:ext cx="7446558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Examines the historical earnings retained in the business and its impact on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value of the company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7040"/>
            <a:ext cx="2775336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Treasury</a:t>
            </a:r>
            <a:r>
              <a:rPr sz="1600" spc="78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Stock</a:t>
            </a:r>
            <a:r>
              <a:rPr sz="1600" spc="78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1600">
                <a:solidFill>
                  <a:srgbClr val="9A693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7071"/>
            <a:ext cx="7488555" cy="744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80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Examines the purchase and redemption of treasury stock and its impact on the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WDMUIN+MEGGSJ+MicrosoftYaHei"/>
                <a:cs typeface="WDMUIN+MEGGSJ+MicrosoftYaHei"/>
              </a:rPr>
              <a:t>financial statements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BCSWID+VIUIDR+MicrosoftYaHei-Bold"/>
                <a:cs typeface="BCSWID+VIUID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90595" y="2821494"/>
            <a:ext cx="6069365" cy="2275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Income</a:t>
            </a:r>
            <a:r>
              <a:rPr sz="4500" spc="211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 </a:t>
            </a: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statement</a:t>
            </a:r>
          </a:p>
          <a:p>
            <a:pPr marL="1477009" marR="0">
              <a:lnSpc>
                <a:spcPts val="4688"/>
              </a:lnSpc>
              <a:spcBef>
                <a:spcPts val="1791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BCSWID+VIUIDR+MicrosoftYaHei-Bold"/>
                <a:cs typeface="BCSWID+VIUIDR+MicrosoftYaHei-Bold"/>
              </a:rPr>
              <a:t>analysis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https://d.book118.com/595210202030011124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BCSWID+VIUIDR+MicrosoftYaHei-Bold</vt:lpstr>
      <vt:lpstr>MFLQLG+HAUPWQ+ArialMT</vt:lpstr>
      <vt:lpstr>Times New Roman</vt:lpstr>
      <vt:lpstr>WDMUIN+MEGGSJ+MicrosoftYaHei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2024-09-28T07:37:00.726</cp:lastPrinted>
  <dcterms:created xsi:type="dcterms:W3CDTF">2024-09-27T23:37:00Z</dcterms:created>
  <dcterms:modified xsi:type="dcterms:W3CDTF">2024-09-27T23:37:01Z</dcterms:modified>
</cp:coreProperties>
</file>