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docx" ContentType="application/vnd.openxmlformats-officedocument.wordprocessingml.document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8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8" r:id="rId23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emf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TargetMode="Internal" /><Relationship Id="rId2" Type="http://schemas.openxmlformats.org/officeDocument/2006/relationships/slide" Target="../slides/slide18.xml" TargetMode="Internal" /><Relationship Id="rId3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TargetMode="Internal" /><Relationship Id="rId2" Type="http://schemas.openxmlformats.org/officeDocument/2006/relationships/slide" Target="../slides/slide18.xml" TargetMode="Internal" /><Relationship Id="rId3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TargetMode="Internal" /><Relationship Id="rId2" Type="http://schemas.openxmlformats.org/officeDocument/2006/relationships/slide" Target="../slides/slide18.xml" TargetMode="Internal" /><Relationship Id="rId3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TargetMode="Internal" /><Relationship Id="rId2" Type="http://schemas.openxmlformats.org/officeDocument/2006/relationships/slide" Target="../slides/slide18.xml" TargetMode="Internal" /><Relationship Id="rId3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TargetMode="Internal" /><Relationship Id="rId2" Type="http://schemas.openxmlformats.org/officeDocument/2006/relationships/slide" Target="../slides/slide18.xml" TargetMode="Internal" /><Relationship Id="rId3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TargetMode="Internal" /><Relationship Id="rId2" Type="http://schemas.openxmlformats.org/officeDocument/2006/relationships/slide" Target="../slides/slide18.xml" TargetMode="Internal" /><Relationship Id="rId3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TargetMode="Internal" /><Relationship Id="rId2" Type="http://schemas.openxmlformats.org/officeDocument/2006/relationships/slide" Target="../slides/slide18.xml" TargetMode="Internal" /><Relationship Id="rId3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TargetMode="Internal" /><Relationship Id="rId2" Type="http://schemas.openxmlformats.org/officeDocument/2006/relationships/slide" Target="../slides/slide18.xml" TargetMode="Internal" /><Relationship Id="rId3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TargetMode="Internal" /><Relationship Id="rId2" Type="http://schemas.openxmlformats.org/officeDocument/2006/relationships/slide" Target="../slides/slide18.xml" TargetMode="Internal" /><Relationship Id="rId3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TargetMode="Internal" /><Relationship Id="rId2" Type="http://schemas.openxmlformats.org/officeDocument/2006/relationships/slide" Target="../slides/slide18.xml" TargetMode="Internal" /><Relationship Id="rId3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TargetMode="Internal" /><Relationship Id="rId2" Type="http://schemas.openxmlformats.org/officeDocument/2006/relationships/slide" Target="../slides/slide18.xml" TargetMode="Internal" /><Relationship Id="rId3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7A130D-73C7-47A1-B359-E720C46449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E7CB32-115E-4548-843E-136087507E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1D3A6F-F829-448C-A7E8-01D684B590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53A8F0-6C3F-41C1-9731-F24ECFEB11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01BD3D3-FBD9-4855-984C-5A236B4CED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E9B71DA-63DC-4628-900E-910F0CDB5C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FA8299A-636A-4A05-8113-BDEB57569C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521F2A-D160-463E-93C0-1BA00B9B5F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6FE7B7-61E8-47C9-A497-CECE47ECFD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003827-5CBF-4AD2-9D7E-F6F183DE10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5FD2C0-3117-4F2D-90C9-380DCE34C5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bg>
      <p:bgPr>
        <a:blipFill dpi="0" rotWithShape="1">
          <a:blip r:embed="rId1">
            <a:lum/>
          </a:blip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版式">
    <p:bg>
      <p:bgPr>
        <a:solidFill>
          <a:srgbClr val="00AE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自定义版式">
    <p:bg>
      <p:bgPr>
        <a:gradFill>
          <a:gsLst>
            <a:gs pos="0">
              <a:srgbClr val="00AEAD"/>
            </a:gs>
            <a:gs pos="56000">
              <a:schemeClr val="accent2">
                <a:lumMod val="60000"/>
                <a:lumOff val="40000"/>
              </a:schemeClr>
            </a:gs>
            <a:gs pos="83000">
              <a:schemeClr val="accent2">
                <a:lumMod val="40000"/>
                <a:lumOff val="60000"/>
              </a:schemeClr>
            </a:gs>
            <a:gs pos="100000">
              <a:schemeClr val="accent2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圆角矩形 1">
            <a:hlinkClick r:id="rId1" action="ppaction://hlinksldjump"/>
          </p:cNvPr>
          <p:cNvSpPr/>
          <p:nvPr userDrawn="1"/>
        </p:nvSpPr>
        <p:spPr>
          <a:xfrm>
            <a:off x="8549005" y="651256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考点</a:t>
            </a:r>
            <a:r>
              <a:rPr lang="en-US" altLang="zh-CN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1</a:t>
            </a:r>
            <a:endParaRPr lang="zh-CN" altLang="en-US" sz="140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圆角矩形 2">
            <a:hlinkClick r:id="rId2" action="ppaction://hlinksldjump"/>
          </p:cNvPr>
          <p:cNvSpPr/>
          <p:nvPr userDrawn="1"/>
        </p:nvSpPr>
        <p:spPr>
          <a:xfrm>
            <a:off x="9656445" y="651256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考点</a:t>
            </a:r>
            <a:r>
              <a:rPr lang="en-US" altLang="zh-CN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2</a:t>
            </a:r>
            <a:endParaRPr lang="zh-CN" altLang="en-US" sz="140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" name="圆角矩形 3">
            <a:hlinkClick action="ppaction://hlinksldjump?num=29"/>
          </p:cNvPr>
          <p:cNvSpPr/>
          <p:nvPr userDrawn="1"/>
        </p:nvSpPr>
        <p:spPr>
          <a:xfrm>
            <a:off x="10763885" y="651256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考点</a:t>
            </a:r>
            <a:r>
              <a:rPr lang="en-US" altLang="zh-CN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3</a:t>
            </a:r>
            <a:endParaRPr lang="zh-CN" altLang="en-US" sz="140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/>
        </p:nvSpPr>
        <p:spPr>
          <a:xfrm>
            <a:off x="0" y="5733256"/>
            <a:ext cx="12192000" cy="1124744"/>
          </a:xfrm>
          <a:prstGeom prst="rect">
            <a:avLst/>
          </a:prstGeom>
          <a:solidFill>
            <a:srgbClr val="E8F4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9" name="圆角矩形 8">
            <a:hlinkClick r:id="rId1" action="ppaction://hlinksldjump"/>
          </p:cNvPr>
          <p:cNvSpPr/>
          <p:nvPr userDrawn="1"/>
        </p:nvSpPr>
        <p:spPr>
          <a:xfrm>
            <a:off x="8549005" y="651256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考点</a:t>
            </a:r>
            <a:r>
              <a:rPr lang="en-US" altLang="zh-CN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1</a:t>
            </a:r>
            <a:endParaRPr lang="zh-CN" altLang="en-US" sz="140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1" name="圆角矩形 10">
            <a:hlinkClick r:id="rId2" action="ppaction://hlinksldjump"/>
          </p:cNvPr>
          <p:cNvSpPr/>
          <p:nvPr userDrawn="1"/>
        </p:nvSpPr>
        <p:spPr>
          <a:xfrm>
            <a:off x="9656445" y="651256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考点</a:t>
            </a:r>
            <a:r>
              <a:rPr lang="en-US" altLang="zh-CN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2</a:t>
            </a:r>
            <a:endParaRPr lang="zh-CN" altLang="en-US" sz="140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2" name="圆角矩形 11">
            <a:hlinkClick action="ppaction://hlinksldjump?num=29"/>
          </p:cNvPr>
          <p:cNvSpPr/>
          <p:nvPr userDrawn="1"/>
        </p:nvSpPr>
        <p:spPr>
          <a:xfrm>
            <a:off x="10763885" y="651256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考点</a:t>
            </a:r>
            <a:r>
              <a:rPr lang="en-US" altLang="zh-CN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3</a:t>
            </a:r>
            <a:endParaRPr lang="zh-CN" altLang="en-US" sz="140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10"/>
          <p:cNvSpPr/>
          <p:nvPr userDrawn="1"/>
        </p:nvSpPr>
        <p:spPr>
          <a:xfrm>
            <a:off x="0" y="5157192"/>
            <a:ext cx="12192000" cy="1700808"/>
          </a:xfrm>
          <a:prstGeom prst="rect">
            <a:avLst/>
          </a:prstGeom>
          <a:solidFill>
            <a:srgbClr val="E8F4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9" name="圆角矩形 8">
            <a:hlinkClick r:id="rId1" action="ppaction://hlinksldjump"/>
          </p:cNvPr>
          <p:cNvSpPr/>
          <p:nvPr userDrawn="1"/>
        </p:nvSpPr>
        <p:spPr>
          <a:xfrm>
            <a:off x="8549005" y="651256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考点</a:t>
            </a:r>
            <a:r>
              <a:rPr lang="en-US" altLang="zh-CN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1</a:t>
            </a:r>
            <a:endParaRPr lang="zh-CN" altLang="en-US" sz="140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0" name="圆角矩形 9">
            <a:hlinkClick r:id="rId2" action="ppaction://hlinksldjump"/>
          </p:cNvPr>
          <p:cNvSpPr/>
          <p:nvPr userDrawn="1"/>
        </p:nvSpPr>
        <p:spPr>
          <a:xfrm>
            <a:off x="9656445" y="651256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考点</a:t>
            </a:r>
            <a:r>
              <a:rPr lang="en-US" altLang="zh-CN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2</a:t>
            </a:r>
            <a:endParaRPr lang="zh-CN" altLang="en-US" sz="140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2" name="圆角矩形 11">
            <a:hlinkClick action="ppaction://hlinksldjump?num=29"/>
          </p:cNvPr>
          <p:cNvSpPr/>
          <p:nvPr userDrawn="1"/>
        </p:nvSpPr>
        <p:spPr>
          <a:xfrm>
            <a:off x="10763885" y="651256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考点</a:t>
            </a:r>
            <a:r>
              <a:rPr lang="en-US" altLang="zh-CN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3</a:t>
            </a:r>
            <a:endParaRPr lang="zh-CN" altLang="en-US" sz="140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矩形 11"/>
          <p:cNvSpPr/>
          <p:nvPr userDrawn="1"/>
        </p:nvSpPr>
        <p:spPr>
          <a:xfrm>
            <a:off x="0" y="4615840"/>
            <a:ext cx="12192000" cy="2242160"/>
          </a:xfrm>
          <a:prstGeom prst="rect">
            <a:avLst/>
          </a:prstGeom>
          <a:solidFill>
            <a:srgbClr val="E8F4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9" name="圆角矩形 8">
            <a:hlinkClick r:id="rId1" action="ppaction://hlinksldjump"/>
          </p:cNvPr>
          <p:cNvSpPr/>
          <p:nvPr userDrawn="1"/>
        </p:nvSpPr>
        <p:spPr>
          <a:xfrm>
            <a:off x="8549005" y="651256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考点</a:t>
            </a:r>
            <a:r>
              <a:rPr lang="en-US" altLang="zh-CN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1</a:t>
            </a:r>
            <a:endParaRPr lang="zh-CN" altLang="en-US" sz="140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0" name="圆角矩形 9">
            <a:hlinkClick r:id="rId2" action="ppaction://hlinksldjump"/>
          </p:cNvPr>
          <p:cNvSpPr/>
          <p:nvPr userDrawn="1"/>
        </p:nvSpPr>
        <p:spPr>
          <a:xfrm>
            <a:off x="9656445" y="651256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考点</a:t>
            </a:r>
            <a:r>
              <a:rPr lang="en-US" altLang="zh-CN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2</a:t>
            </a:r>
            <a:endParaRPr lang="zh-CN" altLang="en-US" sz="140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1" name="圆角矩形 10">
            <a:hlinkClick action="ppaction://hlinksldjump?num=29"/>
          </p:cNvPr>
          <p:cNvSpPr/>
          <p:nvPr userDrawn="1"/>
        </p:nvSpPr>
        <p:spPr>
          <a:xfrm>
            <a:off x="10763885" y="651256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考点</a:t>
            </a:r>
            <a:r>
              <a:rPr lang="en-US" altLang="zh-CN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3</a:t>
            </a:r>
            <a:endParaRPr lang="zh-CN" altLang="en-US" sz="140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矩形 11"/>
          <p:cNvSpPr/>
          <p:nvPr userDrawn="1"/>
        </p:nvSpPr>
        <p:spPr>
          <a:xfrm>
            <a:off x="0" y="4057902"/>
            <a:ext cx="12192000" cy="2800097"/>
          </a:xfrm>
          <a:prstGeom prst="rect">
            <a:avLst/>
          </a:prstGeom>
          <a:solidFill>
            <a:srgbClr val="E8F4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9" name="圆角矩形 8">
            <a:hlinkClick r:id="rId1" action="ppaction://hlinksldjump"/>
          </p:cNvPr>
          <p:cNvSpPr/>
          <p:nvPr userDrawn="1"/>
        </p:nvSpPr>
        <p:spPr>
          <a:xfrm>
            <a:off x="8549005" y="651256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考点</a:t>
            </a:r>
            <a:r>
              <a:rPr lang="en-US" altLang="zh-CN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1</a:t>
            </a:r>
            <a:endParaRPr lang="zh-CN" altLang="en-US" sz="140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0" name="圆角矩形 9">
            <a:hlinkClick r:id="rId2" action="ppaction://hlinksldjump"/>
          </p:cNvPr>
          <p:cNvSpPr/>
          <p:nvPr userDrawn="1"/>
        </p:nvSpPr>
        <p:spPr>
          <a:xfrm>
            <a:off x="9656445" y="651256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考点</a:t>
            </a:r>
            <a:r>
              <a:rPr lang="en-US" altLang="zh-CN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2</a:t>
            </a:r>
            <a:endParaRPr lang="zh-CN" altLang="en-US" sz="140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1" name="圆角矩形 10">
            <a:hlinkClick action="ppaction://hlinksldjump?num=29"/>
          </p:cNvPr>
          <p:cNvSpPr/>
          <p:nvPr userDrawn="1"/>
        </p:nvSpPr>
        <p:spPr>
          <a:xfrm>
            <a:off x="10763885" y="651256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考点</a:t>
            </a:r>
            <a:r>
              <a:rPr lang="en-US" altLang="zh-CN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3</a:t>
            </a:r>
            <a:endParaRPr lang="zh-CN" altLang="en-US" sz="140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10"/>
          <p:cNvSpPr/>
          <p:nvPr userDrawn="1"/>
        </p:nvSpPr>
        <p:spPr>
          <a:xfrm>
            <a:off x="0" y="3505783"/>
            <a:ext cx="12192000" cy="3352216"/>
          </a:xfrm>
          <a:prstGeom prst="rect">
            <a:avLst/>
          </a:prstGeom>
          <a:solidFill>
            <a:srgbClr val="E8F4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9" name="圆角矩形 8">
            <a:hlinkClick r:id="rId1" action="ppaction://hlinksldjump"/>
          </p:cNvPr>
          <p:cNvSpPr/>
          <p:nvPr userDrawn="1"/>
        </p:nvSpPr>
        <p:spPr>
          <a:xfrm>
            <a:off x="8549005" y="651256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考点</a:t>
            </a:r>
            <a:r>
              <a:rPr lang="en-US" altLang="zh-CN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1</a:t>
            </a:r>
            <a:endParaRPr lang="zh-CN" altLang="en-US" sz="140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0" name="圆角矩形 9">
            <a:hlinkClick r:id="rId2" action="ppaction://hlinksldjump"/>
          </p:cNvPr>
          <p:cNvSpPr/>
          <p:nvPr userDrawn="1"/>
        </p:nvSpPr>
        <p:spPr>
          <a:xfrm>
            <a:off x="9656445" y="651256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考点</a:t>
            </a:r>
            <a:r>
              <a:rPr lang="en-US" altLang="zh-CN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2</a:t>
            </a:r>
            <a:endParaRPr lang="zh-CN" altLang="en-US" sz="140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2" name="圆角矩形 11">
            <a:hlinkClick action="ppaction://hlinksldjump?num=29"/>
          </p:cNvPr>
          <p:cNvSpPr/>
          <p:nvPr userDrawn="1"/>
        </p:nvSpPr>
        <p:spPr>
          <a:xfrm>
            <a:off x="10763885" y="651256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考点</a:t>
            </a:r>
            <a:r>
              <a:rPr lang="en-US" altLang="zh-CN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3</a:t>
            </a:r>
            <a:endParaRPr lang="zh-CN" altLang="en-US" sz="140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矩形 12"/>
          <p:cNvSpPr/>
          <p:nvPr userDrawn="1"/>
        </p:nvSpPr>
        <p:spPr>
          <a:xfrm>
            <a:off x="0" y="2953922"/>
            <a:ext cx="12192000" cy="3904078"/>
          </a:xfrm>
          <a:prstGeom prst="rect">
            <a:avLst/>
          </a:prstGeom>
          <a:solidFill>
            <a:srgbClr val="E8F4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9" name="圆角矩形 8">
            <a:hlinkClick r:id="rId1" action="ppaction://hlinksldjump"/>
          </p:cNvPr>
          <p:cNvSpPr/>
          <p:nvPr userDrawn="1"/>
        </p:nvSpPr>
        <p:spPr>
          <a:xfrm>
            <a:off x="8549005" y="651256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考点</a:t>
            </a:r>
            <a:r>
              <a:rPr lang="en-US" altLang="zh-CN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1</a:t>
            </a:r>
            <a:endParaRPr lang="zh-CN" altLang="en-US" sz="140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0" name="圆角矩形 9">
            <a:hlinkClick r:id="rId2" action="ppaction://hlinksldjump"/>
          </p:cNvPr>
          <p:cNvSpPr/>
          <p:nvPr userDrawn="1"/>
        </p:nvSpPr>
        <p:spPr>
          <a:xfrm>
            <a:off x="9656445" y="651256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考点</a:t>
            </a:r>
            <a:r>
              <a:rPr lang="en-US" altLang="zh-CN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2</a:t>
            </a:r>
            <a:endParaRPr lang="zh-CN" altLang="en-US" sz="140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1" name="圆角矩形 10">
            <a:hlinkClick action="ppaction://hlinksldjump?num=29"/>
          </p:cNvPr>
          <p:cNvSpPr/>
          <p:nvPr userDrawn="1"/>
        </p:nvSpPr>
        <p:spPr>
          <a:xfrm>
            <a:off x="10763885" y="651256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考点</a:t>
            </a:r>
            <a:r>
              <a:rPr lang="en-US" altLang="zh-CN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3</a:t>
            </a:r>
            <a:endParaRPr lang="zh-CN" altLang="en-US" sz="140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矩形 11"/>
          <p:cNvSpPr/>
          <p:nvPr userDrawn="1"/>
        </p:nvSpPr>
        <p:spPr>
          <a:xfrm>
            <a:off x="0" y="2413194"/>
            <a:ext cx="12192000" cy="4444806"/>
          </a:xfrm>
          <a:prstGeom prst="rect">
            <a:avLst/>
          </a:prstGeom>
          <a:solidFill>
            <a:srgbClr val="E8F4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9" name="圆角矩形 8">
            <a:hlinkClick r:id="rId1" action="ppaction://hlinksldjump"/>
          </p:cNvPr>
          <p:cNvSpPr/>
          <p:nvPr userDrawn="1"/>
        </p:nvSpPr>
        <p:spPr>
          <a:xfrm>
            <a:off x="8549005" y="651256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考点</a:t>
            </a:r>
            <a:r>
              <a:rPr lang="en-US" altLang="zh-CN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1</a:t>
            </a:r>
            <a:endParaRPr lang="zh-CN" altLang="en-US" sz="140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0" name="圆角矩形 9">
            <a:hlinkClick r:id="rId2" action="ppaction://hlinksldjump"/>
          </p:cNvPr>
          <p:cNvSpPr/>
          <p:nvPr userDrawn="1"/>
        </p:nvSpPr>
        <p:spPr>
          <a:xfrm>
            <a:off x="9656445" y="651256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考点</a:t>
            </a:r>
            <a:r>
              <a:rPr lang="en-US" altLang="zh-CN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2</a:t>
            </a:r>
            <a:endParaRPr lang="zh-CN" altLang="en-US" sz="140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1" name="圆角矩形 10">
            <a:hlinkClick action="ppaction://hlinksldjump?num=29"/>
          </p:cNvPr>
          <p:cNvSpPr/>
          <p:nvPr userDrawn="1"/>
        </p:nvSpPr>
        <p:spPr>
          <a:xfrm>
            <a:off x="10763885" y="651256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考点</a:t>
            </a:r>
            <a:r>
              <a:rPr lang="en-US" altLang="zh-CN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3</a:t>
            </a:r>
            <a:endParaRPr lang="zh-CN" altLang="en-US" sz="140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/>
        </p:nvSpPr>
        <p:spPr>
          <a:xfrm>
            <a:off x="0" y="1874469"/>
            <a:ext cx="12192000" cy="4983529"/>
          </a:xfrm>
          <a:prstGeom prst="rect">
            <a:avLst/>
          </a:prstGeom>
          <a:solidFill>
            <a:srgbClr val="E8F4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8" name="圆角矩形 7">
            <a:hlinkClick r:id="rId1" action="ppaction://hlinksldjump"/>
          </p:cNvPr>
          <p:cNvSpPr/>
          <p:nvPr userDrawn="1"/>
        </p:nvSpPr>
        <p:spPr>
          <a:xfrm>
            <a:off x="8549005" y="651256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考点</a:t>
            </a:r>
            <a:r>
              <a:rPr lang="en-US" altLang="zh-CN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1</a:t>
            </a:r>
            <a:endParaRPr lang="zh-CN" altLang="en-US" sz="140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9" name="圆角矩形 8">
            <a:hlinkClick r:id="rId2" action="ppaction://hlinksldjump"/>
          </p:cNvPr>
          <p:cNvSpPr/>
          <p:nvPr userDrawn="1"/>
        </p:nvSpPr>
        <p:spPr>
          <a:xfrm>
            <a:off x="9656445" y="651256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考点</a:t>
            </a:r>
            <a:r>
              <a:rPr lang="en-US" altLang="zh-CN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2</a:t>
            </a:r>
            <a:endParaRPr lang="zh-CN" altLang="en-US" sz="140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1" name="圆角矩形 10">
            <a:hlinkClick action="ppaction://hlinksldjump?num=29"/>
          </p:cNvPr>
          <p:cNvSpPr/>
          <p:nvPr userDrawn="1"/>
        </p:nvSpPr>
        <p:spPr>
          <a:xfrm>
            <a:off x="10763885" y="651256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考点</a:t>
            </a:r>
            <a:r>
              <a:rPr lang="en-US" altLang="zh-CN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3</a:t>
            </a:r>
            <a:endParaRPr lang="zh-CN" altLang="en-US" sz="140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矩形 8"/>
          <p:cNvSpPr/>
          <p:nvPr userDrawn="1"/>
        </p:nvSpPr>
        <p:spPr>
          <a:xfrm>
            <a:off x="0" y="1287169"/>
            <a:ext cx="12192000" cy="5570829"/>
          </a:xfrm>
          <a:prstGeom prst="rect">
            <a:avLst/>
          </a:prstGeom>
          <a:solidFill>
            <a:srgbClr val="E8F4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8" name="圆角矩形 7">
            <a:hlinkClick r:id="rId1" action="ppaction://hlinksldjump"/>
          </p:cNvPr>
          <p:cNvSpPr/>
          <p:nvPr userDrawn="1"/>
        </p:nvSpPr>
        <p:spPr>
          <a:xfrm>
            <a:off x="8549005" y="651256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考点</a:t>
            </a:r>
            <a:r>
              <a:rPr lang="en-US" altLang="zh-CN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1</a:t>
            </a:r>
            <a:endParaRPr lang="zh-CN" altLang="en-US" sz="140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0" name="圆角矩形 9">
            <a:hlinkClick r:id="rId2" action="ppaction://hlinksldjump"/>
          </p:cNvPr>
          <p:cNvSpPr/>
          <p:nvPr userDrawn="1"/>
        </p:nvSpPr>
        <p:spPr>
          <a:xfrm>
            <a:off x="9656445" y="651256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考点</a:t>
            </a:r>
            <a:r>
              <a:rPr lang="en-US" altLang="zh-CN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2</a:t>
            </a:r>
            <a:endParaRPr lang="zh-CN" altLang="en-US" sz="140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1" name="圆角矩形 10">
            <a:hlinkClick action="ppaction://hlinksldjump?num=29"/>
          </p:cNvPr>
          <p:cNvSpPr/>
          <p:nvPr userDrawn="1"/>
        </p:nvSpPr>
        <p:spPr>
          <a:xfrm>
            <a:off x="10763885" y="651256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考点</a:t>
            </a:r>
            <a:r>
              <a:rPr lang="en-US" altLang="zh-CN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3</a:t>
            </a:r>
            <a:endParaRPr lang="zh-CN" altLang="en-US" sz="140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8F4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圆角矩形 7">
            <a:hlinkClick r:id="rId1" action="ppaction://hlinksldjump"/>
          </p:cNvPr>
          <p:cNvSpPr/>
          <p:nvPr userDrawn="1"/>
        </p:nvSpPr>
        <p:spPr>
          <a:xfrm>
            <a:off x="8549005" y="651256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考点</a:t>
            </a:r>
            <a:r>
              <a:rPr lang="en-US" altLang="zh-CN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1</a:t>
            </a:r>
            <a:endParaRPr lang="zh-CN" altLang="en-US" sz="140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9" name="圆角矩形 8">
            <a:hlinkClick r:id="rId2" action="ppaction://hlinksldjump"/>
          </p:cNvPr>
          <p:cNvSpPr/>
          <p:nvPr userDrawn="1"/>
        </p:nvSpPr>
        <p:spPr>
          <a:xfrm>
            <a:off x="9656445" y="651256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考点</a:t>
            </a:r>
            <a:r>
              <a:rPr lang="en-US" altLang="zh-CN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2</a:t>
            </a:r>
            <a:endParaRPr lang="zh-CN" altLang="en-US" sz="140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0" name="圆角矩形 9">
            <a:hlinkClick action="ppaction://hlinksldjump?num=29"/>
          </p:cNvPr>
          <p:cNvSpPr/>
          <p:nvPr userDrawn="1"/>
        </p:nvSpPr>
        <p:spPr>
          <a:xfrm>
            <a:off x="10763885" y="651256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考点</a:t>
            </a:r>
            <a:r>
              <a:rPr lang="en-US" altLang="zh-CN" sz="14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3</a:t>
            </a:r>
            <a:endParaRPr lang="zh-CN" altLang="en-US" sz="140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9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 userDrawn="1"/>
        </p:nvSpPr>
        <p:spPr>
          <a:xfrm>
            <a:off x="0" y="5733256"/>
            <a:ext cx="12192000" cy="1124744"/>
          </a:xfrm>
          <a:prstGeom prst="rect">
            <a:avLst/>
          </a:prstGeom>
          <a:solidFill>
            <a:srgbClr val="E8F4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ysClr val="windowText" lastClr="000000"/>
                </a:solidFill>
              </a:ln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10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 userDrawn="1"/>
        </p:nvSpPr>
        <p:spPr>
          <a:xfrm>
            <a:off x="0" y="5157192"/>
            <a:ext cx="12192000" cy="1700808"/>
          </a:xfrm>
          <a:prstGeom prst="rect">
            <a:avLst/>
          </a:prstGeom>
          <a:solidFill>
            <a:srgbClr val="E8F4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ysClr val="windowText" lastClr="000000"/>
                </a:solidFill>
              </a:ln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11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 userDrawn="1"/>
        </p:nvSpPr>
        <p:spPr>
          <a:xfrm>
            <a:off x="0" y="4615840"/>
            <a:ext cx="12192000" cy="2242160"/>
          </a:xfrm>
          <a:prstGeom prst="rect">
            <a:avLst/>
          </a:prstGeom>
          <a:solidFill>
            <a:srgbClr val="E8F4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ysClr val="windowText" lastClr="000000"/>
                </a:solidFill>
              </a:ln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12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 userDrawn="1"/>
        </p:nvSpPr>
        <p:spPr>
          <a:xfrm>
            <a:off x="0" y="4057902"/>
            <a:ext cx="12192000" cy="2800097"/>
          </a:xfrm>
          <a:prstGeom prst="rect">
            <a:avLst/>
          </a:prstGeom>
          <a:solidFill>
            <a:srgbClr val="E8F4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ysClr val="windowText" lastClr="000000"/>
                </a:solidFill>
              </a:ln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13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 userDrawn="1"/>
        </p:nvSpPr>
        <p:spPr>
          <a:xfrm>
            <a:off x="0" y="3505783"/>
            <a:ext cx="12192000" cy="3352216"/>
          </a:xfrm>
          <a:prstGeom prst="rect">
            <a:avLst/>
          </a:prstGeom>
          <a:solidFill>
            <a:srgbClr val="E8F4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ysClr val="windowText" lastClr="000000"/>
                </a:solidFill>
              </a:ln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14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 userDrawn="1"/>
        </p:nvSpPr>
        <p:spPr>
          <a:xfrm>
            <a:off x="0" y="2953922"/>
            <a:ext cx="12192000" cy="3904078"/>
          </a:xfrm>
          <a:prstGeom prst="rect">
            <a:avLst/>
          </a:prstGeom>
          <a:solidFill>
            <a:srgbClr val="E8F4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ysClr val="windowText" lastClr="000000"/>
                </a:solidFill>
              </a:ln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15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 userDrawn="1"/>
        </p:nvSpPr>
        <p:spPr>
          <a:xfrm>
            <a:off x="0" y="2413194"/>
            <a:ext cx="12192000" cy="4444806"/>
          </a:xfrm>
          <a:prstGeom prst="rect">
            <a:avLst/>
          </a:prstGeom>
          <a:solidFill>
            <a:srgbClr val="E8F4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ysClr val="windowText" lastClr="000000"/>
                </a:solidFill>
              </a:ln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 userDrawn="1"/>
        </p:nvSpPr>
        <p:spPr>
          <a:xfrm>
            <a:off x="0" y="1874469"/>
            <a:ext cx="12192000" cy="4983529"/>
          </a:xfrm>
          <a:prstGeom prst="rect">
            <a:avLst/>
          </a:prstGeom>
          <a:solidFill>
            <a:srgbClr val="E8F4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ysClr val="windowText" lastClr="000000"/>
                </a:solidFill>
              </a:ln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 userDrawn="1"/>
        </p:nvSpPr>
        <p:spPr>
          <a:xfrm>
            <a:off x="0" y="1287169"/>
            <a:ext cx="12192000" cy="5570829"/>
          </a:xfrm>
          <a:prstGeom prst="rect">
            <a:avLst/>
          </a:prstGeom>
          <a:solidFill>
            <a:srgbClr val="E8F4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n>
                <a:solidFill>
                  <a:sysClr val="windowText" lastClr="000000"/>
                </a:solidFill>
              </a:ln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8F4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slideLayout" Target="../slideLayouts/slideLayout30.xml" /><Relationship Id="rId2" Type="http://schemas.openxmlformats.org/officeDocument/2006/relationships/slideLayout" Target="../slideLayouts/slideLayout13.xml" /><Relationship Id="rId20" Type="http://schemas.openxmlformats.org/officeDocument/2006/relationships/slideLayout" Target="../slideLayouts/slideLayout31.xml" /><Relationship Id="rId21" Type="http://schemas.openxmlformats.org/officeDocument/2006/relationships/slideLayout" Target="../slideLayouts/slideLayout32.xml" /><Relationship Id="rId22" Type="http://schemas.openxmlformats.org/officeDocument/2006/relationships/slideLayout" Target="../slideLayouts/slideLayout33.xml" /><Relationship Id="rId23" Type="http://schemas.openxmlformats.org/officeDocument/2006/relationships/slideLayout" Target="../slideLayouts/slideLayout34.xml" /><Relationship Id="rId24" Type="http://schemas.openxmlformats.org/officeDocument/2006/relationships/slideLayout" Target="../slideLayouts/slideLayout35.xml" /><Relationship Id="rId25" Type="http://schemas.openxmlformats.org/officeDocument/2006/relationships/slideLayout" Target="../slideLayouts/slideLayout36.xml" /><Relationship Id="rId26" Type="http://schemas.openxmlformats.org/officeDocument/2006/relationships/slideLayout" Target="../slideLayouts/slideLayout37.xml" /><Relationship Id="rId27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Pr>
        <a:pattFill prst="lgConfetti">
          <a:fgClr>
            <a:srgbClr val="E8F4E9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  <p:sldLayoutId id="2147483681" r:id="rId22"/>
    <p:sldLayoutId id="2147483682" r:id="rId23"/>
    <p:sldLayoutId id="2147483683" r:id="rId24"/>
    <p:sldLayoutId id="2147483684" r:id="rId25"/>
    <p:sldLayoutId id="2147483685" r:id="rId26"/>
  </p:sldLayoutIdLst>
  <mc:AlternateContent>
    <mc:Choice xmlns:p14="http://schemas.microsoft.com/office/powerpoint/2010/main" Requires="p14">
      <p:transition p14:dur="0"/>
    </mc:Choice>
    <mc:Fallback>
      <p:transition/>
    </mc:Fallback>
  </mc:AlternateContent>
  <p:timing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7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7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7.xml" /><Relationship Id="rId2" Type="http://schemas.openxmlformats.org/officeDocument/2006/relationships/image" Target="../media/image7.png" /><Relationship Id="rId3" Type="http://schemas.openxmlformats.org/officeDocument/2006/relationships/image" Target="../media/image6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1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7.xml" /><Relationship Id="rId2" Type="http://schemas.openxmlformats.org/officeDocument/2006/relationships/image" Target="../media/image8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6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package" Target="../embeddings/Document1.docx" TargetMode="Internal" /><Relationship Id="rId3" Type="http://schemas.openxmlformats.org/officeDocument/2006/relationships/image" Target="../media/image9.emf" /><Relationship Id="rId4" Type="http://schemas.openxmlformats.org/officeDocument/2006/relationships/image" Target="../media/image10.jpeg" /><Relationship Id="rId5" Type="http://schemas.openxmlformats.org/officeDocument/2006/relationships/vmlDrawing" Target="../drawings/vmlDrawing1.v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5240223122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1205" y="2239767"/>
            <a:ext cx="12206328" cy="2007034"/>
          </a:xfrm>
          <a:prstGeom prst="rect">
            <a:avLst/>
          </a:prstGeom>
          <a:solidFill>
            <a:schemeClr val="bg1">
              <a:alpha val="41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" y="2365812"/>
            <a:ext cx="12207532" cy="1766190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TextBox 19"/>
          <p:cNvSpPr txBox="1"/>
          <p:nvPr/>
        </p:nvSpPr>
        <p:spPr>
          <a:xfrm>
            <a:off x="0" y="2874278"/>
            <a:ext cx="12207533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000" b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4000" b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4000" b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讲　运动的描述</a:t>
            </a:r>
            <a:endParaRPr lang="en-US" altLang="zh-CN" sz="4000" b="1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/>
        </p:nvGrpSpPr>
        <p:grpSpPr>
          <a:xfrm>
            <a:off x="329275" y="31530"/>
            <a:ext cx="1764000" cy="593752"/>
            <a:chOff x="329275" y="961884"/>
            <a:chExt cx="1764000" cy="593752"/>
          </a:xfrm>
        </p:grpSpPr>
        <p:sp>
          <p:nvSpPr>
            <p:cNvPr id="10" name="Freeform 10"/>
            <p:cNvSpPr/>
            <p:nvPr/>
          </p:nvSpPr>
          <p:spPr bwMode="auto">
            <a:xfrm>
              <a:off x="329275" y="1327316"/>
              <a:ext cx="1764000" cy="192535"/>
            </a:xfrm>
            <a:prstGeom prst="roundRect">
              <a:avLst/>
            </a:prstGeom>
            <a:solidFill>
              <a:srgbClr val="00AEAD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AFD7EC"/>
                </a:solidFill>
              </a:endParaRPr>
            </a:p>
          </p:txBody>
        </p:sp>
        <p:sp>
          <p:nvSpPr>
            <p:cNvPr id="11" name="矩形 10"/>
            <p:cNvSpPr>
              <a:spLocks noChangeAspect="1"/>
            </p:cNvSpPr>
            <p:nvPr/>
          </p:nvSpPr>
          <p:spPr>
            <a:xfrm>
              <a:off x="381000" y="961884"/>
              <a:ext cx="1712275" cy="59375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  <a:spcAft>
                  <a:spcPct val="0"/>
                </a:spcAft>
                <a:tabLst>
                  <a:tab pos="1188085"/>
                  <a:tab pos="2163445"/>
                  <a:tab pos="3142615"/>
                  <a:tab pos="4190365"/>
                </a:tabLst>
              </a:pPr>
              <a:r>
                <a:rPr lang="zh-CN" altLang="en-US" sz="28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课程标准</a:t>
              </a:r>
              <a:endParaRPr lang="zh-CN" altLang="en-US" sz="28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矩形 1"/>
          <p:cNvSpPr>
            <a:spLocks noChangeAspect="1"/>
          </p:cNvSpPr>
          <p:nvPr/>
        </p:nvSpPr>
        <p:spPr>
          <a:xfrm>
            <a:off x="381000" y="798695"/>
            <a:ext cx="11430000" cy="5641609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了解近代实验科学产生的背景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认识实验对物理学发展的推动作用。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经历质点模型的建构过程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了解质点的含义。知道将物体抽象为质点的条件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能将特定实际情境中的物体抽象成质点。体会建构物理模型的思维方式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认识物理模型在探索自然规律中的作用。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理解位移、速度和加速度。通过实验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探究匀变速直线运动的特点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能用公式、图像等方法描述匀变速直线运动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理解匀变速直线运动的规律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能运用其解决实际问题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体会科学思维中的抽象方法和物理问题研究中的极限方法。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4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通过实验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认识自由落体运动规律。结合物理学史的相关内容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认识物理实验与科学推理在物理学研究中的作用</a:t>
            </a:r>
            <a:endParaRPr lang="zh-CN" altLang="en-US" sz="2800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组合 3"/>
          <p:cNvGrpSpPr/>
          <p:nvPr/>
        </p:nvGrpSpPr>
        <p:grpSpPr>
          <a:xfrm>
            <a:off x="329275" y="31530"/>
            <a:ext cx="1764000" cy="592213"/>
            <a:chOff x="329275" y="961884"/>
            <a:chExt cx="1764000" cy="592213"/>
          </a:xfrm>
        </p:grpSpPr>
        <p:sp>
          <p:nvSpPr>
            <p:cNvPr id="5" name="Freeform 10"/>
            <p:cNvSpPr/>
            <p:nvPr/>
          </p:nvSpPr>
          <p:spPr bwMode="auto">
            <a:xfrm>
              <a:off x="329275" y="1327316"/>
              <a:ext cx="1764000" cy="192535"/>
            </a:xfrm>
            <a:prstGeom prst="roundRect">
              <a:avLst/>
            </a:prstGeom>
            <a:solidFill>
              <a:srgbClr val="00AEAD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AFD7EC"/>
                </a:solidFill>
              </a:endParaRPr>
            </a:p>
          </p:txBody>
        </p:sp>
        <p:sp>
          <p:nvSpPr>
            <p:cNvPr id="6" name="矩形 5"/>
            <p:cNvSpPr>
              <a:spLocks noChangeAspect="1"/>
            </p:cNvSpPr>
            <p:nvPr/>
          </p:nvSpPr>
          <p:spPr>
            <a:xfrm>
              <a:off x="381000" y="961884"/>
              <a:ext cx="1712275" cy="59221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  <a:spcAft>
                  <a:spcPct val="0"/>
                </a:spcAft>
                <a:tabLst>
                  <a:tab pos="1188085"/>
                  <a:tab pos="2163445"/>
                  <a:tab pos="3142615"/>
                  <a:tab pos="4190365"/>
                </a:tabLst>
              </a:pPr>
              <a:r>
                <a:rPr lang="zh-CN" altLang="en-US" sz="28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核</a:t>
              </a:r>
              <a:r>
                <a:rPr lang="zh-CN" altLang="en-US" sz="280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心素</a:t>
              </a:r>
              <a:r>
                <a:rPr lang="zh-CN" altLang="en-US" sz="28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养</a:t>
              </a:r>
              <a:endParaRPr lang="zh-CN" altLang="en-US" sz="28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7" name="AWKX01.eps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1000" y="1287317"/>
            <a:ext cx="11430000" cy="4089012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组合 3"/>
          <p:cNvGrpSpPr/>
          <p:nvPr/>
        </p:nvGrpSpPr>
        <p:grpSpPr>
          <a:xfrm>
            <a:off x="329275" y="31530"/>
            <a:ext cx="1764000" cy="592213"/>
            <a:chOff x="329275" y="961884"/>
            <a:chExt cx="1764000" cy="592213"/>
          </a:xfrm>
        </p:grpSpPr>
        <p:sp>
          <p:nvSpPr>
            <p:cNvPr id="5" name="Freeform 10"/>
            <p:cNvSpPr/>
            <p:nvPr/>
          </p:nvSpPr>
          <p:spPr bwMode="auto">
            <a:xfrm>
              <a:off x="329275" y="1327316"/>
              <a:ext cx="1764000" cy="192535"/>
            </a:xfrm>
            <a:prstGeom prst="roundRect">
              <a:avLst/>
            </a:prstGeom>
            <a:solidFill>
              <a:srgbClr val="00AEAD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AFD7EC"/>
                </a:solidFill>
              </a:endParaRPr>
            </a:p>
          </p:txBody>
        </p:sp>
        <p:sp>
          <p:nvSpPr>
            <p:cNvPr id="6" name="矩形 5"/>
            <p:cNvSpPr>
              <a:spLocks noChangeAspect="1"/>
            </p:cNvSpPr>
            <p:nvPr/>
          </p:nvSpPr>
          <p:spPr>
            <a:xfrm>
              <a:off x="381000" y="961884"/>
              <a:ext cx="1712275" cy="59221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  <a:spcAft>
                  <a:spcPct val="0"/>
                </a:spcAft>
                <a:tabLst>
                  <a:tab pos="1188085"/>
                  <a:tab pos="2163445"/>
                  <a:tab pos="3142615"/>
                  <a:tab pos="4190365"/>
                </a:tabLst>
              </a:pPr>
              <a:r>
                <a:rPr lang="zh-CN" altLang="en-US" sz="28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试</a:t>
              </a:r>
              <a:r>
                <a:rPr lang="zh-CN" altLang="en-US" sz="280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题情</a:t>
              </a:r>
              <a:r>
                <a:rPr lang="zh-CN" altLang="en-US" sz="28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境</a:t>
              </a:r>
              <a:endParaRPr lang="zh-CN" altLang="en-US" sz="28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2" name="表格 1"/>
          <p:cNvGraphicFramePr>
            <a:graphicFrameLocks noGrp="1" noChangeAspect="1"/>
          </p:cNvGraphicFramePr>
          <p:nvPr/>
        </p:nvGraphicFramePr>
        <p:xfrm>
          <a:off x="381000" y="1755528"/>
          <a:ext cx="11430000" cy="2218944"/>
        </p:xfrm>
        <a:graphic>
          <a:graphicData uri="http://schemas.openxmlformats.org/drawingml/2006/table">
            <a:tbl>
              <a:tblPr firstRow="1" firstCol="1" bandRow="1"/>
              <a:tblGrid>
                <a:gridCol w="1232043"/>
                <a:gridCol w="10197957"/>
              </a:tblGrid>
              <a:tr h="0">
                <a:tc>
                  <a:txBody>
                    <a:bodyPr vert="horz" wrap="square"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生活实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践类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安全行车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交通运输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体育运动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如汽车刹车、飞机起飞、高铁运行等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 vert="horz" wrap="square"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学习探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索类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伽利略对落体运动的研究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速度测量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测量重力加速度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追及与相遇问题等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矩形 12"/>
          <p:cNvSpPr/>
          <p:nvPr/>
        </p:nvSpPr>
        <p:spPr>
          <a:xfrm>
            <a:off x="1205" y="2239767"/>
            <a:ext cx="12206328" cy="2007034"/>
          </a:xfrm>
          <a:prstGeom prst="rect">
            <a:avLst/>
          </a:prstGeom>
          <a:solidFill>
            <a:schemeClr val="bg1">
              <a:alpha val="41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" y="2365812"/>
            <a:ext cx="12207532" cy="1766190"/>
          </a:xfrm>
          <a:prstGeom prst="rect">
            <a:avLst/>
          </a:prstGeom>
          <a:solidFill>
            <a:srgbClr val="159470">
              <a:alpha val="84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TextBox 19"/>
          <p:cNvSpPr txBox="1"/>
          <p:nvPr/>
        </p:nvSpPr>
        <p:spPr>
          <a:xfrm>
            <a:off x="0" y="2874278"/>
            <a:ext cx="12207533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000" b="1">
                <a:solidFill>
                  <a:schemeClr val="bg1"/>
                </a:solidFill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  <a:sym typeface="+mn-ea"/>
              </a:rPr>
              <a:t>考点一　对质点、参考系、位移的理解</a:t>
            </a:r>
            <a:endParaRPr lang="zh-CN" altLang="en-US" sz="4000" b="1">
              <a:solidFill>
                <a:schemeClr val="bg1"/>
              </a:solidFill>
              <a:latin typeface="方正姚体" panose="02010601030101010101" charset="-122"/>
              <a:ea typeface="方正姚体" panose="02010601030101010101" charset="-122"/>
              <a:cs typeface="方正姚体" panose="02010601030101010101" charset="-122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/>
        </p:nvGrpSpPr>
        <p:grpSpPr>
          <a:xfrm>
            <a:off x="329275" y="31530"/>
            <a:ext cx="2915370" cy="593752"/>
            <a:chOff x="329275" y="961884"/>
            <a:chExt cx="1764000" cy="593752"/>
          </a:xfrm>
        </p:grpSpPr>
        <p:sp>
          <p:nvSpPr>
            <p:cNvPr id="3" name="Freeform 10"/>
            <p:cNvSpPr/>
            <p:nvPr/>
          </p:nvSpPr>
          <p:spPr bwMode="auto">
            <a:xfrm>
              <a:off x="329275" y="1327316"/>
              <a:ext cx="1764000" cy="192535"/>
            </a:xfrm>
            <a:prstGeom prst="roundRect">
              <a:avLst/>
            </a:prstGeom>
            <a:solidFill>
              <a:srgbClr val="00AEAD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AFD7EC"/>
                </a:solidFill>
              </a:endParaRPr>
            </a:p>
          </p:txBody>
        </p:sp>
        <p:sp>
          <p:nvSpPr>
            <p:cNvPr id="4" name="矩形 3"/>
            <p:cNvSpPr>
              <a:spLocks noChangeAspect="1"/>
            </p:cNvSpPr>
            <p:nvPr/>
          </p:nvSpPr>
          <p:spPr>
            <a:xfrm>
              <a:off x="381000" y="961884"/>
              <a:ext cx="1712275" cy="59375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  <a:spcAft>
                  <a:spcPct val="0"/>
                </a:spcAft>
                <a:tabLst>
                  <a:tab pos="1188085"/>
                  <a:tab pos="2163445"/>
                  <a:tab pos="3142615"/>
                  <a:tab pos="4190365"/>
                </a:tabLst>
              </a:pPr>
              <a:r>
                <a:rPr lang="zh-CN" altLang="en-US" sz="28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强基础</a:t>
              </a:r>
              <a:r>
                <a:rPr lang="en-US" altLang="zh-CN" sz="28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•</a:t>
              </a:r>
              <a:r>
                <a:rPr lang="zh-CN" altLang="en-US" sz="28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固本增分</a:t>
              </a:r>
              <a:endParaRPr lang="zh-CN" altLang="en-US" sz="28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矩形 4"/>
          <p:cNvSpPr>
            <a:spLocks noChangeAspect="1"/>
          </p:cNvSpPr>
          <p:nvPr/>
        </p:nvSpPr>
        <p:spPr>
          <a:xfrm>
            <a:off x="381000" y="625282"/>
            <a:ext cx="11430000" cy="115236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一、质点、参考系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质点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  <p:pic>
        <p:nvPicPr>
          <p:cNvPr id="6" name="AWKX02.eps" descr="id:2147491982;FounderCES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02236" y="1813434"/>
            <a:ext cx="8587528" cy="4061159"/>
          </a:xfrm>
          <a:prstGeom prst="rect">
            <a:avLst/>
          </a:prstGeom>
        </p:spPr>
      </p:pic>
      <p:sp>
        <p:nvSpPr>
          <p:cNvPr id="7" name="矩形 6"/>
          <p:cNvSpPr>
            <a:spLocks noChangeAspect="1"/>
          </p:cNvSpPr>
          <p:nvPr/>
        </p:nvSpPr>
        <p:spPr>
          <a:xfrm>
            <a:off x="6757393" y="1854530"/>
            <a:ext cx="902811" cy="56791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</a:rPr>
              <a:t>质量</a:t>
            </a:r>
            <a:endParaRPr lang="zh-CN" altLang="en-US" sz="2800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>
            <a:spLocks noChangeAspect="1"/>
          </p:cNvSpPr>
          <p:nvPr/>
        </p:nvSpPr>
        <p:spPr>
          <a:xfrm>
            <a:off x="381000" y="1026483"/>
            <a:ext cx="11430000" cy="4013406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参考系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定义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在描述物体的运动时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用来作</a:t>
            </a:r>
            <a:r>
              <a:rPr lang="zh-CN" altLang="zh-CN" sz="2800" i="1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　　　　　　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的物体。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参考系的</a:t>
            </a:r>
            <a:r>
              <a:rPr lang="zh-CN" altLang="zh-CN" sz="2800" u="wavy">
                <a:solidFill>
                  <a:srgbClr val="000000"/>
                </a:solidFill>
                <a:uFill>
                  <a:solidFill>
                    <a:srgbClr val="00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选</a:t>
            </a:r>
            <a:r>
              <a:rPr lang="zh-CN" altLang="zh-CN" sz="2800" u="wavy" smtClean="0">
                <a:solidFill>
                  <a:srgbClr val="000000"/>
                </a:solidFill>
                <a:uFill>
                  <a:solidFill>
                    <a:srgbClr val="00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取</a:t>
            </a:r>
            <a:r>
              <a:rPr lang="en-US" altLang="zh-CN" sz="2800" smtClean="0">
                <a:solidFill>
                  <a:srgbClr val="000000"/>
                </a:solidFill>
                <a:uFill>
                  <a:solidFill>
                    <a:srgbClr val="00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zh-CN" altLang="zh-CN" sz="280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不</a:t>
            </a:r>
            <a:r>
              <a:rPr lang="zh-CN" altLang="zh-CN" sz="28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能选自身为参考系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>
                <a:solidFill>
                  <a:srgbClr val="000000"/>
                </a:solidFill>
                <a:latin typeface="NEU-BZ-S92"/>
                <a:cs typeface="宋体" panose="02010600030101010101" pitchFamily="2" charset="-122"/>
              </a:rPr>
              <a:t>①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参考系的选取是任意的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既可以是运动的物体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也可以是静止的物体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但被选为参考系的物体应认为是</a:t>
            </a:r>
            <a:r>
              <a:rPr lang="zh-CN" altLang="zh-CN" sz="2800" i="1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　　　　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通常选地面为参考系。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>
                <a:solidFill>
                  <a:srgbClr val="000000"/>
                </a:solidFill>
                <a:latin typeface="NEU-BZ-S92"/>
                <a:cs typeface="宋体" panose="02010600030101010101" pitchFamily="2" charset="-122"/>
              </a:rPr>
              <a:t>②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对于同一物体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选择不同的参考系时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观察到的运动结果一般不同。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>
                <a:solidFill>
                  <a:srgbClr val="000000"/>
                </a:solidFill>
                <a:latin typeface="NEU-BZ-S92"/>
                <a:cs typeface="宋体" panose="02010600030101010101" pitchFamily="2" charset="-122"/>
              </a:rPr>
              <a:t>③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比较两物体的运动情况时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必须选同一参考系。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 descr="id:2147489689;FounderCES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9608" y="2381083"/>
            <a:ext cx="930101" cy="122382"/>
          </a:xfrm>
          <a:prstGeom prst="rect">
            <a:avLst/>
          </a:prstGeom>
        </p:spPr>
      </p:pic>
      <p:sp>
        <p:nvSpPr>
          <p:cNvPr id="4" name="矩形 3"/>
          <p:cNvSpPr>
            <a:spLocks noChangeAspect="1"/>
          </p:cNvSpPr>
          <p:nvPr/>
        </p:nvSpPr>
        <p:spPr>
          <a:xfrm>
            <a:off x="6644377" y="1556580"/>
            <a:ext cx="902811" cy="56791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</a:rPr>
              <a:t>参考</a:t>
            </a:r>
            <a:endParaRPr lang="zh-CN" altLang="en-US" sz="2800"/>
          </a:p>
        </p:txBody>
      </p:sp>
      <p:sp>
        <p:nvSpPr>
          <p:cNvPr id="5" name="矩形 4"/>
          <p:cNvSpPr>
            <a:spLocks noChangeAspect="1"/>
          </p:cNvSpPr>
          <p:nvPr/>
        </p:nvSpPr>
        <p:spPr>
          <a:xfrm>
            <a:off x="5380656" y="3251816"/>
            <a:ext cx="902811" cy="56791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</a:rPr>
              <a:t>静止</a:t>
            </a:r>
            <a:endParaRPr lang="zh-CN" altLang="en-US" sz="2800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>
            <a:spLocks noChangeAspect="1"/>
          </p:cNvSpPr>
          <p:nvPr/>
        </p:nvSpPr>
        <p:spPr>
          <a:xfrm>
            <a:off x="381000" y="1568764"/>
            <a:ext cx="11430000" cy="2272673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二、时刻和时间间隔</a:t>
            </a:r>
            <a:r>
              <a:rPr lang="zh-CN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位移和路程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时刻和时间间隔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时刻是表示</a:t>
            </a:r>
            <a:r>
              <a:rPr lang="zh-CN" altLang="zh-CN" sz="2800" i="1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　　　　　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如果以一维坐标表示时间轴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则轴上的点表示</a:t>
            </a:r>
            <a:r>
              <a:rPr lang="zh-CN" altLang="zh-CN" sz="2800" i="1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　　　　　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而两坐标点之间的线段表示</a:t>
            </a:r>
            <a:r>
              <a:rPr lang="zh-CN" altLang="zh-CN" sz="2800" i="1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　　　　　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>
            <a:spLocks noChangeAspect="1"/>
          </p:cNvSpPr>
          <p:nvPr/>
        </p:nvSpPr>
        <p:spPr>
          <a:xfrm>
            <a:off x="2421699" y="2684552"/>
            <a:ext cx="1620957" cy="56791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</a:rPr>
              <a:t>某一瞬时</a:t>
            </a:r>
            <a:endParaRPr lang="zh-CN" altLang="en-US" sz="2800"/>
          </a:p>
        </p:txBody>
      </p:sp>
      <p:sp>
        <p:nvSpPr>
          <p:cNvPr id="4" name="矩形 3"/>
          <p:cNvSpPr>
            <a:spLocks noChangeAspect="1"/>
          </p:cNvSpPr>
          <p:nvPr/>
        </p:nvSpPr>
        <p:spPr>
          <a:xfrm>
            <a:off x="1065511" y="3252464"/>
            <a:ext cx="902811" cy="56791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</a:rPr>
              <a:t>时刻</a:t>
            </a:r>
            <a:endParaRPr lang="zh-CN" altLang="en-US" sz="2800"/>
          </a:p>
        </p:txBody>
      </p:sp>
      <p:sp>
        <p:nvSpPr>
          <p:cNvPr id="5" name="矩形 4"/>
          <p:cNvSpPr>
            <a:spLocks noChangeAspect="1"/>
          </p:cNvSpPr>
          <p:nvPr/>
        </p:nvSpPr>
        <p:spPr>
          <a:xfrm>
            <a:off x="7024016" y="3252464"/>
            <a:ext cx="1620957" cy="56791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</a:rPr>
              <a:t>时间间隔</a:t>
            </a:r>
            <a:endParaRPr lang="zh-CN" altLang="en-US" sz="2800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>
            <a:spLocks noChangeAspect="1"/>
          </p:cNvSpPr>
          <p:nvPr/>
        </p:nvSpPr>
        <p:spPr>
          <a:xfrm>
            <a:off x="381000" y="337405"/>
            <a:ext cx="2339102" cy="6524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位移和路</a:t>
            </a:r>
            <a:r>
              <a:rPr lang="zh-CN" altLang="zh-CN" sz="280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程</a:t>
            </a:r>
            <a:r>
              <a:rPr lang="en-US" altLang="zh-CN" sz="280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" name="表格 2"/>
          <p:cNvGraphicFramePr>
            <a:graphicFrameLocks noGrp="1" noChangeAspect="1"/>
          </p:cNvGraphicFramePr>
          <p:nvPr/>
        </p:nvGraphicFramePr>
        <p:xfrm>
          <a:off x="381000" y="951969"/>
          <a:ext cx="11430000" cy="4992624"/>
        </p:xfrm>
        <a:graphic>
          <a:graphicData uri="http://schemas.openxmlformats.org/drawingml/2006/table">
            <a:tbl>
              <a:tblPr firstRow="1" firstCol="1" bandRow="1"/>
              <a:tblGrid>
                <a:gridCol w="759431"/>
                <a:gridCol w="4756935"/>
                <a:gridCol w="3380198"/>
                <a:gridCol w="2533436"/>
              </a:tblGrid>
              <a:tr h="0">
                <a:tc>
                  <a:txBody>
                    <a:bodyPr vert="horz" wrap="square"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项目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概念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区别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联系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 vert="horz" wrap="square"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位移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位移表示质点的</a:t>
                      </a:r>
                      <a:r>
                        <a:rPr lang="zh-CN" sz="2800" i="1" u="sng">
                          <a:solidFill>
                            <a:srgbClr val="00B0F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　　　　　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变化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它是从</a:t>
                      </a:r>
                      <a:r>
                        <a:rPr lang="zh-CN" sz="2800" i="1" u="sng">
                          <a:solidFill>
                            <a:srgbClr val="00B0F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　　　　　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指</a:t>
                      </a:r>
                      <a:r>
                        <a:rPr lang="zh-CN" sz="28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向</a:t>
                      </a:r>
                      <a:endParaRPr lang="en-US" altLang="zh-CN" sz="280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 i="1" u="sng">
                          <a:solidFill>
                            <a:srgbClr val="00B0F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　　　　　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的有向线段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 vert="horz" wrap="square"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(1)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位移是</a:t>
                      </a:r>
                      <a:r>
                        <a:rPr lang="zh-CN" sz="2800" i="1" u="sng">
                          <a:solidFill>
                            <a:srgbClr val="00B0F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　　　　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方向由初位置指向末位置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;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运算法则</a:t>
                      </a:r>
                      <a:r>
                        <a:rPr lang="zh-CN" sz="28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是</a:t>
                      </a:r>
                      <a:endParaRPr lang="en-US" altLang="zh-CN" sz="280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 i="1" u="sng">
                          <a:solidFill>
                            <a:srgbClr val="00B0F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　　　　　　　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或三角形法则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; 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(2)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路程是</a:t>
                      </a:r>
                      <a:r>
                        <a:rPr lang="zh-CN" sz="2800" i="1" u="sng">
                          <a:solidFill>
                            <a:srgbClr val="00B0F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　　　　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没有方向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运算符</a:t>
                      </a:r>
                      <a:r>
                        <a:rPr lang="zh-CN" sz="28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合</a:t>
                      </a:r>
                      <a:endParaRPr lang="en-US" altLang="zh-CN" sz="280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 i="1" u="sng">
                          <a:solidFill>
                            <a:srgbClr val="00B0F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　　　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法则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 vert="horz" wrap="square"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(1)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一般情况下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位移的大</a:t>
                      </a:r>
                      <a:r>
                        <a:rPr lang="zh-CN" sz="28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小</a:t>
                      </a:r>
                      <a:endParaRPr lang="en-US" altLang="zh-CN" sz="280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 i="1" u="sng">
                          <a:solidFill>
                            <a:srgbClr val="00B0F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　　　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路程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; 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(2)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在单向直线运动中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位移大小</a:t>
                      </a:r>
                      <a:r>
                        <a:rPr lang="zh-CN" sz="2800" i="1" u="sng">
                          <a:solidFill>
                            <a:srgbClr val="00B0F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　　　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路程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 vert="horz" wrap="square"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路程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ct val="0"/>
                        </a:spcAft>
                        <a:tabLst>
                          <a:tab pos="1188085"/>
                          <a:tab pos="2163445"/>
                          <a:tab pos="3142615"/>
                          <a:tab pos="4190365"/>
                        </a:tabLs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路程是物体实际</a:t>
                      </a:r>
                      <a:r>
                        <a:rPr lang="zh-CN" sz="2800" i="1" u="sng">
                          <a:solidFill>
                            <a:srgbClr val="00B0F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　　　　　</a:t>
                      </a:r>
                      <a:r>
                        <a:rPr lang="zh-CN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的长度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sz="2800">
                        <a:solidFill>
                          <a:srgbClr val="000000"/>
                        </a:solidFill>
                        <a:effectLst/>
                        <a:latin typeface="NEU-BZ-S92"/>
                        <a:ea typeface="方正书宋_GBK" panose="03000509000000000000" pitchFamily="65" charset="-122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</a:tr>
            </a:tbl>
          </a:graphicData>
        </a:graphic>
      </p:graphicFrame>
      <p:sp>
        <p:nvSpPr>
          <p:cNvPr id="4" name="矩形 3"/>
          <p:cNvSpPr>
            <a:spLocks noChangeAspect="1"/>
          </p:cNvSpPr>
          <p:nvPr/>
        </p:nvSpPr>
        <p:spPr>
          <a:xfrm>
            <a:off x="4136977" y="1475035"/>
            <a:ext cx="902811" cy="56791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</a:rPr>
              <a:t>位置</a:t>
            </a:r>
            <a:endParaRPr lang="zh-CN" altLang="en-US" sz="2800"/>
          </a:p>
        </p:txBody>
      </p:sp>
      <p:sp>
        <p:nvSpPr>
          <p:cNvPr id="5" name="矩形 4"/>
          <p:cNvSpPr>
            <a:spLocks noChangeAspect="1"/>
          </p:cNvSpPr>
          <p:nvPr/>
        </p:nvSpPr>
        <p:spPr>
          <a:xfrm>
            <a:off x="2945174" y="2042947"/>
            <a:ext cx="1620957" cy="56791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</a:rPr>
              <a:t>初位置　</a:t>
            </a:r>
            <a:endParaRPr lang="zh-CN" altLang="en-US" sz="2800"/>
          </a:p>
        </p:txBody>
      </p:sp>
      <p:sp>
        <p:nvSpPr>
          <p:cNvPr id="6" name="矩形 5"/>
          <p:cNvSpPr>
            <a:spLocks noChangeAspect="1"/>
          </p:cNvSpPr>
          <p:nvPr/>
        </p:nvSpPr>
        <p:spPr>
          <a:xfrm>
            <a:off x="1324217" y="2546381"/>
            <a:ext cx="1261884" cy="56791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</a:rPr>
              <a:t>末位置</a:t>
            </a:r>
            <a:endParaRPr lang="zh-CN" altLang="en-US" sz="2800"/>
          </a:p>
        </p:txBody>
      </p:sp>
      <p:sp>
        <p:nvSpPr>
          <p:cNvPr id="7" name="矩形 6"/>
          <p:cNvSpPr>
            <a:spLocks noChangeAspect="1"/>
          </p:cNvSpPr>
          <p:nvPr/>
        </p:nvSpPr>
        <p:spPr>
          <a:xfrm>
            <a:off x="3755652" y="3939223"/>
            <a:ext cx="1620957" cy="56791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</a:rPr>
              <a:t>运动轨</a:t>
            </a:r>
            <a:r>
              <a:rPr lang="zh-CN" altLang="en-US" sz="2800" smtClean="0">
                <a:solidFill>
                  <a:srgbClr val="FF0000"/>
                </a:solidFill>
                <a:latin typeface="Times New Roman" panose="02020603050405020304" pitchFamily="18" charset="0"/>
              </a:rPr>
              <a:t>迹</a:t>
            </a:r>
            <a:endParaRPr lang="zh-CN" altLang="en-US" sz="2800"/>
          </a:p>
        </p:txBody>
      </p:sp>
      <p:sp>
        <p:nvSpPr>
          <p:cNvPr id="8" name="矩形 7"/>
          <p:cNvSpPr>
            <a:spLocks noChangeAspect="1"/>
          </p:cNvSpPr>
          <p:nvPr/>
        </p:nvSpPr>
        <p:spPr>
          <a:xfrm>
            <a:off x="7725017" y="1486532"/>
            <a:ext cx="902811" cy="56791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</a:rPr>
              <a:t>矢量</a:t>
            </a:r>
            <a:endParaRPr lang="zh-CN" altLang="en-US" sz="2800"/>
          </a:p>
        </p:txBody>
      </p:sp>
      <p:sp>
        <p:nvSpPr>
          <p:cNvPr id="9" name="矩形 8"/>
          <p:cNvSpPr>
            <a:spLocks noChangeAspect="1"/>
          </p:cNvSpPr>
          <p:nvPr/>
        </p:nvSpPr>
        <p:spPr>
          <a:xfrm>
            <a:off x="5855121" y="3124567"/>
            <a:ext cx="2698175" cy="56791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</a:rPr>
              <a:t>平行四边形定则</a:t>
            </a:r>
            <a:endParaRPr lang="zh-CN" altLang="en-US" sz="2800"/>
          </a:p>
        </p:txBody>
      </p:sp>
      <p:sp>
        <p:nvSpPr>
          <p:cNvPr id="10" name="矩形 9"/>
          <p:cNvSpPr>
            <a:spLocks noChangeAspect="1"/>
          </p:cNvSpPr>
          <p:nvPr/>
        </p:nvSpPr>
        <p:spPr>
          <a:xfrm>
            <a:off x="7540082" y="4223179"/>
            <a:ext cx="902811" cy="56791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</a:rPr>
              <a:t>标量</a:t>
            </a:r>
            <a:endParaRPr lang="zh-CN" altLang="en-US" sz="2800"/>
          </a:p>
        </p:txBody>
      </p:sp>
      <p:sp>
        <p:nvSpPr>
          <p:cNvPr id="11" name="矩形 10"/>
          <p:cNvSpPr>
            <a:spLocks noChangeAspect="1"/>
          </p:cNvSpPr>
          <p:nvPr/>
        </p:nvSpPr>
        <p:spPr>
          <a:xfrm>
            <a:off x="6029781" y="5343062"/>
            <a:ext cx="902811" cy="56791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</a:rPr>
              <a:t>代数</a:t>
            </a:r>
            <a:endParaRPr lang="zh-CN" altLang="en-US" sz="2800"/>
          </a:p>
        </p:txBody>
      </p:sp>
      <p:sp>
        <p:nvSpPr>
          <p:cNvPr id="12" name="矩形 11"/>
          <p:cNvSpPr>
            <a:spLocks noChangeAspect="1"/>
          </p:cNvSpPr>
          <p:nvPr/>
        </p:nvSpPr>
        <p:spPr>
          <a:xfrm>
            <a:off x="9399705" y="3155389"/>
            <a:ext cx="902811" cy="56791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</a:rPr>
              <a:t>小于</a:t>
            </a:r>
            <a:endParaRPr lang="zh-CN" altLang="en-US" sz="2800"/>
          </a:p>
        </p:txBody>
      </p:sp>
      <p:sp>
        <p:nvSpPr>
          <p:cNvPr id="13" name="矩形 12"/>
          <p:cNvSpPr>
            <a:spLocks noChangeAspect="1"/>
          </p:cNvSpPr>
          <p:nvPr/>
        </p:nvSpPr>
        <p:spPr>
          <a:xfrm>
            <a:off x="9703555" y="4823636"/>
            <a:ext cx="902811" cy="56791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</a:rPr>
              <a:t>等于</a:t>
            </a:r>
            <a:endParaRPr lang="zh-CN" altLang="en-US" sz="2800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19706" y="663539"/>
            <a:ext cx="9496425" cy="51816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01107" y="5845139"/>
            <a:ext cx="9374718" cy="50095"/>
          </a:xfrm>
          <a:prstGeom prst="rect">
            <a:avLst/>
          </a:prstGeom>
        </p:spPr>
      </p:pic>
      <p:sp>
        <p:nvSpPr>
          <p:cNvPr id="4" name="矩形 3"/>
          <p:cNvSpPr>
            <a:spLocks noChangeAspect="1"/>
          </p:cNvSpPr>
          <p:nvPr/>
        </p:nvSpPr>
        <p:spPr>
          <a:xfrm>
            <a:off x="9880830" y="1926399"/>
            <a:ext cx="474128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</a:rPr>
              <a:t>×</a:t>
            </a:r>
            <a:endParaRPr lang="zh-CN" altLang="en-US" sz="2800"/>
          </a:p>
        </p:txBody>
      </p:sp>
      <p:sp>
        <p:nvSpPr>
          <p:cNvPr id="5" name="矩形 4"/>
          <p:cNvSpPr>
            <a:spLocks noChangeAspect="1"/>
          </p:cNvSpPr>
          <p:nvPr/>
        </p:nvSpPr>
        <p:spPr>
          <a:xfrm>
            <a:off x="9941859" y="3295744"/>
            <a:ext cx="47259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smtClean="0">
                <a:solidFill>
                  <a:srgbClr val="FF0000"/>
                </a:solidFill>
                <a:latin typeface="Cambria Math" panose="02040503050406030204" pitchFamily="18" charset="0"/>
                <a:ea typeface="NEU-BZ-S92"/>
                <a:cs typeface="Times New Roman" panose="02020603050405020304" pitchFamily="18" charset="0"/>
              </a:rPr>
              <a:t>√ </a:t>
            </a:r>
            <a:endParaRPr lang="zh-CN" altLang="en-US" sz="2800"/>
          </a:p>
        </p:txBody>
      </p:sp>
      <p:sp>
        <p:nvSpPr>
          <p:cNvPr id="6" name="矩形 5"/>
          <p:cNvSpPr>
            <a:spLocks noChangeAspect="1"/>
          </p:cNvSpPr>
          <p:nvPr/>
        </p:nvSpPr>
        <p:spPr>
          <a:xfrm>
            <a:off x="9880830" y="4019705"/>
            <a:ext cx="474128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</a:rPr>
              <a:t>×</a:t>
            </a:r>
            <a:endParaRPr lang="zh-CN" altLang="en-US" sz="2800"/>
          </a:p>
        </p:txBody>
      </p:sp>
      <p:sp>
        <p:nvSpPr>
          <p:cNvPr id="7" name="矩形 6"/>
          <p:cNvSpPr>
            <a:spLocks noChangeAspect="1"/>
          </p:cNvSpPr>
          <p:nvPr/>
        </p:nvSpPr>
        <p:spPr>
          <a:xfrm>
            <a:off x="9941859" y="5309076"/>
            <a:ext cx="47259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smtClean="0">
                <a:solidFill>
                  <a:srgbClr val="FF0000"/>
                </a:solidFill>
                <a:latin typeface="Cambria Math" panose="02040503050406030204" pitchFamily="18" charset="0"/>
                <a:ea typeface="NEU-BZ-S92"/>
                <a:cs typeface="Times New Roman" panose="02020603050405020304" pitchFamily="18" charset="0"/>
              </a:rPr>
              <a:t>√ </a:t>
            </a:r>
            <a:endParaRPr lang="zh-CN" altLang="en-US" sz="2800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组合 3"/>
          <p:cNvGrpSpPr/>
          <p:nvPr/>
        </p:nvGrpSpPr>
        <p:grpSpPr>
          <a:xfrm>
            <a:off x="1333500" y="1607255"/>
            <a:ext cx="9525000" cy="3593395"/>
            <a:chOff x="1333500" y="1607255"/>
            <a:chExt cx="9525000" cy="3593395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333500" y="1657350"/>
              <a:ext cx="9525000" cy="3543300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408641" y="1607255"/>
              <a:ext cx="9374718" cy="50095"/>
            </a:xfrm>
            <a:prstGeom prst="rect">
              <a:avLst/>
            </a:prstGeom>
          </p:spPr>
        </p:pic>
      </p:grpSp>
      <p:sp>
        <p:nvSpPr>
          <p:cNvPr id="5" name="矩形 4"/>
          <p:cNvSpPr>
            <a:spLocks noChangeAspect="1"/>
          </p:cNvSpPr>
          <p:nvPr/>
        </p:nvSpPr>
        <p:spPr>
          <a:xfrm>
            <a:off x="1572803" y="3690144"/>
            <a:ext cx="9430787" cy="6524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>
                <a:solidFill>
                  <a:srgbClr val="4040C8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提示</a:t>
            </a:r>
            <a:r>
              <a:rPr lang="zh-CN" altLang="zh-CN" sz="2800">
                <a:solidFill>
                  <a:srgbClr val="4040C8"/>
                </a:solidFill>
                <a:latin typeface="NEU-BZ-S9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足球的大小和形状对研究的问题是否可以忽略不计</a:t>
            </a:r>
            <a:r>
              <a:rPr lang="zh-CN" altLang="zh-CN" sz="2800" smtClean="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lang="en-US" altLang="zh-CN" sz="2800" smtClean="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 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/>
        </p:nvGrpSpPr>
        <p:grpSpPr>
          <a:xfrm>
            <a:off x="329275" y="31530"/>
            <a:ext cx="2915370" cy="593752"/>
            <a:chOff x="329275" y="961884"/>
            <a:chExt cx="1764000" cy="593752"/>
          </a:xfrm>
        </p:grpSpPr>
        <p:sp>
          <p:nvSpPr>
            <p:cNvPr id="3" name="Freeform 10"/>
            <p:cNvSpPr/>
            <p:nvPr/>
          </p:nvSpPr>
          <p:spPr bwMode="auto">
            <a:xfrm>
              <a:off x="329275" y="1327316"/>
              <a:ext cx="1764000" cy="192535"/>
            </a:xfrm>
            <a:prstGeom prst="roundRect">
              <a:avLst/>
            </a:prstGeom>
            <a:solidFill>
              <a:srgbClr val="00AEAD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AFD7EC"/>
                </a:solidFill>
              </a:endParaRPr>
            </a:p>
          </p:txBody>
        </p:sp>
        <p:sp>
          <p:nvSpPr>
            <p:cNvPr id="4" name="矩形 3"/>
            <p:cNvSpPr>
              <a:spLocks noChangeAspect="1"/>
            </p:cNvSpPr>
            <p:nvPr/>
          </p:nvSpPr>
          <p:spPr>
            <a:xfrm>
              <a:off x="381000" y="961884"/>
              <a:ext cx="1712275" cy="59375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  <a:spcAft>
                  <a:spcPct val="0"/>
                </a:spcAft>
                <a:tabLst>
                  <a:tab pos="1188085"/>
                  <a:tab pos="2163445"/>
                  <a:tab pos="3142615"/>
                  <a:tab pos="4190365"/>
                </a:tabLst>
              </a:pPr>
              <a:r>
                <a:rPr lang="zh-CN" altLang="en-US" sz="28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研考点</a:t>
              </a:r>
              <a:r>
                <a:rPr lang="en-US" altLang="zh-CN" sz="28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•</a:t>
              </a:r>
              <a:r>
                <a:rPr lang="zh-CN" altLang="en-US" sz="28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精准突破</a:t>
              </a:r>
              <a:endParaRPr lang="zh-CN" altLang="en-US" sz="28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矩形 4"/>
          <p:cNvSpPr>
            <a:spLocks noChangeAspect="1"/>
          </p:cNvSpPr>
          <p:nvPr/>
        </p:nvSpPr>
        <p:spPr>
          <a:xfrm>
            <a:off x="381000" y="954929"/>
            <a:ext cx="11430000" cy="4494115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质点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质点是一种理想化的物理模型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实际并不存在。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物体能否被看作质点是由所研究问题的性质决定的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并非依据物体自身大小来判断。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物体可被看作质点主要有两种情况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>
                <a:solidFill>
                  <a:srgbClr val="000000"/>
                </a:solidFill>
                <a:latin typeface="NEU-BZ-S92"/>
                <a:cs typeface="宋体" panose="02010600030101010101" pitchFamily="2" charset="-122"/>
              </a:rPr>
              <a:t>①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多数情况下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物体上各点的运动情况完全相同的物体可以被看作质点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>
                <a:solidFill>
                  <a:srgbClr val="000000"/>
                </a:solidFill>
                <a:latin typeface="NEU-BZ-S92"/>
                <a:cs typeface="宋体" panose="02010600030101010101" pitchFamily="2" charset="-122"/>
              </a:rPr>
              <a:t>②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物体的形状和大小对所研究问题的影响可以忽略时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该物体可以被看作质点。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>
            <a:spLocks noChangeAspect="1"/>
          </p:cNvSpPr>
          <p:nvPr/>
        </p:nvSpPr>
        <p:spPr>
          <a:xfrm>
            <a:off x="381000" y="1214093"/>
            <a:ext cx="11430000" cy="339298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对参考系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两性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的认识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任意性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参考系的选取原则上是任意的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通常选地面为参考系。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同一性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比较不同物体的运动必须选同一参考系。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对位移和路程的理解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位移由始、末位置决定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路程由实际的运动路径决定。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位移应用矢量的平行四边形定则运算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路程应用标量的代数运算。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>
            <a:spLocks noChangeAspect="1"/>
          </p:cNvSpPr>
          <p:nvPr/>
        </p:nvSpPr>
        <p:spPr>
          <a:xfrm>
            <a:off x="381000" y="140233"/>
            <a:ext cx="11430000" cy="451328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典题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多选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)2023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年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月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日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分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成都第三十一届世界大学生夏季运动会开幕。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月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日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在女子链球决赛中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中国选手以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米的成绩获得冠军。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月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日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男子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4×100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米接力决赛中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中国队以千分之六秒逆转夺冠。下列说法正确的是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　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研究运动员投掷链球动作时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可将运动员看成质点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研究接力运动员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4×100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米跑步的时间时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可以将运动员看成质点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C.21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分是指时间间隔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千分之六秒是指时间间隔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112058" y="1873656"/>
            <a:ext cx="683200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smtClean="0">
                <a:solidFill>
                  <a:srgbClr val="FF0000"/>
                </a:solidFill>
                <a:latin typeface="Times New Roman" panose="02020603050405020304" pitchFamily="18" charset="0"/>
              </a:rPr>
              <a:t>BD</a:t>
            </a:r>
            <a:endParaRPr lang="zh-CN" altLang="en-US" sz="2800"/>
          </a:p>
        </p:txBody>
      </p:sp>
      <p:sp>
        <p:nvSpPr>
          <p:cNvPr id="4" name="矩形 3"/>
          <p:cNvSpPr>
            <a:spLocks noChangeAspect="1"/>
          </p:cNvSpPr>
          <p:nvPr/>
        </p:nvSpPr>
        <p:spPr>
          <a:xfrm>
            <a:off x="381000" y="4653520"/>
            <a:ext cx="11430000" cy="171252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>
                <a:solidFill>
                  <a:srgbClr val="4040C8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解析</a:t>
            </a:r>
            <a:r>
              <a:rPr lang="zh-CN" altLang="zh-CN" sz="2800">
                <a:solidFill>
                  <a:srgbClr val="4040C8"/>
                </a:solidFill>
                <a:latin typeface="NEU-BZ-S9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研究运动员投掷链球动作时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不可将运动员看成质点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,A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错误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研究接力运动员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4×100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米跑步的时间时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可以将运动员看成质点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,B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正确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;21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时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分指的是一个时刻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,C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错误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千分之六秒指的是时间间隔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,D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正确。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>
            <a:spLocks noChangeAspect="1"/>
          </p:cNvSpPr>
          <p:nvPr/>
        </p:nvSpPr>
        <p:spPr>
          <a:xfrm>
            <a:off x="381000" y="405108"/>
            <a:ext cx="11430000" cy="283282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典题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下列有关参考系的说法正确的是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　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诗句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飞流直下三千尺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是以飞流作为参考系的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B.“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钱塘观潮时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观众只觉得潮水扑面而来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是以潮水为参考系的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C.“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轻舟已过万重山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是以万重山为参考系的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升国旗时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观察到国旗冉冉升起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观察者是以国旗为参考系的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769658" y="496919"/>
            <a:ext cx="423514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smtClean="0">
                <a:solidFill>
                  <a:srgbClr val="FF0000"/>
                </a:solidFill>
                <a:latin typeface="Times New Roman" panose="02020603050405020304" pitchFamily="18" charset="0"/>
              </a:rPr>
              <a:t>C</a:t>
            </a:r>
            <a:endParaRPr lang="zh-CN" altLang="en-US" sz="2800"/>
          </a:p>
        </p:txBody>
      </p:sp>
      <p:sp>
        <p:nvSpPr>
          <p:cNvPr id="4" name="矩形 3"/>
          <p:cNvSpPr>
            <a:spLocks noChangeAspect="1"/>
          </p:cNvSpPr>
          <p:nvPr/>
        </p:nvSpPr>
        <p:spPr>
          <a:xfrm>
            <a:off x="381000" y="3446258"/>
            <a:ext cx="11430000" cy="283282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>
                <a:solidFill>
                  <a:srgbClr val="4040C8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解析</a:t>
            </a:r>
            <a:r>
              <a:rPr lang="zh-CN" altLang="zh-CN" sz="2800">
                <a:solidFill>
                  <a:srgbClr val="4040C8"/>
                </a:solidFill>
                <a:latin typeface="NEU-BZ-S9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诗句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飞流直下三千尺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研究对象是飞流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参考系不是飞流本身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,A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错误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;“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钱塘观潮时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观众只觉得潮水扑面而来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研究对象是潮水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参考系不是潮水本身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而是以观众自己为参考系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,B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错误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;“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轻舟已过万重山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研究对象是轻舟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是以万重山为参考系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,C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正确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升国旗时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观察到国旗冉冉升起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研究对象是国旗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参考系不是国旗本身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,D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错误。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>
            <a:spLocks noChangeAspect="1"/>
          </p:cNvSpPr>
          <p:nvPr/>
        </p:nvSpPr>
        <p:spPr>
          <a:xfrm>
            <a:off x="381000" y="585627"/>
            <a:ext cx="11430000" cy="451328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典题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某校举行教职工趣味运动会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其中一个比赛项目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五米三向折返跑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的比赛场地如图所示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其中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zh-CN" sz="2800" i="1" baseline="-25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=l</a:t>
            </a:r>
            <a:r>
              <a:rPr lang="en-US" altLang="zh-CN" sz="2800" i="1" baseline="-25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=l</a:t>
            </a:r>
            <a:r>
              <a:rPr lang="en-US" altLang="zh-CN" sz="2800" i="1" baseline="-25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m,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参赛教师听到口令后从起点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跑向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点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用手触摸折返线后再返回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点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然后依次跑向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点、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点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最终返回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点。若人可视为质点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现测得某参赛教师完成比赛的时间为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s,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则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　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点到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点和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点到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点的位移相同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点到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点和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点到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点的路程相同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该教师通过的总位移为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m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D.7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s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指的是时刻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  <p:pic>
        <p:nvPicPr>
          <p:cNvPr id="3" name="AWKX399.eps" descr="id:2147492011;FounderCES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52192" y="2842270"/>
            <a:ext cx="3406208" cy="2789554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1095079" y="2319050"/>
            <a:ext cx="423514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smtClean="0">
                <a:solidFill>
                  <a:srgbClr val="FF0000"/>
                </a:solidFill>
                <a:latin typeface="Times New Roman" panose="02020603050405020304" pitchFamily="18" charset="0"/>
              </a:rPr>
              <a:t>B</a:t>
            </a:r>
            <a:endParaRPr lang="zh-CN" altLang="en-US" sz="2800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>
            <a:spLocks noChangeAspect="1"/>
          </p:cNvSpPr>
          <p:nvPr/>
        </p:nvSpPr>
        <p:spPr>
          <a:xfrm>
            <a:off x="381000" y="1928359"/>
            <a:ext cx="11430000" cy="2272673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>
                <a:solidFill>
                  <a:srgbClr val="4040C8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解析</a:t>
            </a:r>
            <a:r>
              <a:rPr lang="zh-CN" altLang="zh-CN" sz="2800">
                <a:solidFill>
                  <a:srgbClr val="4040C8"/>
                </a:solidFill>
                <a:latin typeface="NEU-BZ-S9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点到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点和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点到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点的路程相同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位移大小相等、方向不同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,A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错误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,B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正确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根据位移的定义可知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参赛教师从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点出发通过三方向折返跑后回到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点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位移为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0,C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错误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;7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指的是该教师完成比赛所用的时间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不是时刻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,D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错误。</a:t>
            </a:r>
            <a:endParaRPr lang="zh-CN" altLang="zh-CN" sz="2800">
              <a:solidFill>
                <a:srgbClr val="000000"/>
              </a:solidFill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矩形 12"/>
          <p:cNvSpPr/>
          <p:nvPr/>
        </p:nvSpPr>
        <p:spPr>
          <a:xfrm>
            <a:off x="1205" y="2239767"/>
            <a:ext cx="12206328" cy="2007034"/>
          </a:xfrm>
          <a:prstGeom prst="rect">
            <a:avLst/>
          </a:prstGeom>
          <a:solidFill>
            <a:schemeClr val="bg1">
              <a:alpha val="41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" y="2365812"/>
            <a:ext cx="12207532" cy="1766190"/>
          </a:xfrm>
          <a:prstGeom prst="rect">
            <a:avLst/>
          </a:prstGeom>
          <a:solidFill>
            <a:srgbClr val="159470">
              <a:alpha val="84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TextBox 19"/>
          <p:cNvSpPr txBox="1"/>
          <p:nvPr/>
        </p:nvSpPr>
        <p:spPr>
          <a:xfrm>
            <a:off x="0" y="2874278"/>
            <a:ext cx="12207533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000" b="1">
                <a:solidFill>
                  <a:schemeClr val="bg1"/>
                </a:solidFill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  <a:sym typeface="+mn-ea"/>
              </a:rPr>
              <a:t>考点二　平均速度和瞬时速度</a:t>
            </a:r>
            <a:endParaRPr lang="en-US" altLang="zh-CN" sz="4000" b="1">
              <a:solidFill>
                <a:schemeClr val="bg1"/>
              </a:solidFill>
              <a:latin typeface="方正姚体" panose="02010601030101010101" charset="-122"/>
              <a:ea typeface="方正姚体" panose="02010601030101010101" charset="-122"/>
              <a:cs typeface="方正姚体" panose="02010601030101010101" charset="-122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/>
        </p:nvGrpSpPr>
        <p:grpSpPr>
          <a:xfrm>
            <a:off x="329275" y="31530"/>
            <a:ext cx="2915370" cy="593752"/>
            <a:chOff x="329275" y="961884"/>
            <a:chExt cx="1764000" cy="593752"/>
          </a:xfrm>
        </p:grpSpPr>
        <p:sp>
          <p:nvSpPr>
            <p:cNvPr id="3" name="Freeform 10"/>
            <p:cNvSpPr/>
            <p:nvPr/>
          </p:nvSpPr>
          <p:spPr bwMode="auto">
            <a:xfrm>
              <a:off x="329275" y="1327316"/>
              <a:ext cx="1764000" cy="192535"/>
            </a:xfrm>
            <a:prstGeom prst="roundRect">
              <a:avLst/>
            </a:prstGeom>
            <a:solidFill>
              <a:srgbClr val="00AEAD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8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>
                <a:solidFill>
                  <a:srgbClr val="AFD7EC"/>
                </a:solidFill>
              </a:endParaRPr>
            </a:p>
          </p:txBody>
        </p:sp>
        <p:sp>
          <p:nvSpPr>
            <p:cNvPr id="4" name="矩形 3"/>
            <p:cNvSpPr>
              <a:spLocks noChangeAspect="1"/>
            </p:cNvSpPr>
            <p:nvPr/>
          </p:nvSpPr>
          <p:spPr>
            <a:xfrm>
              <a:off x="381000" y="961884"/>
              <a:ext cx="1712275" cy="59375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  <a:spcAft>
                  <a:spcPct val="0"/>
                </a:spcAft>
                <a:tabLst>
                  <a:tab pos="1188085"/>
                  <a:tab pos="2163445"/>
                  <a:tab pos="3142615"/>
                  <a:tab pos="4190365"/>
                </a:tabLst>
              </a:pPr>
              <a:r>
                <a:rPr lang="zh-CN" altLang="en-US" sz="28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强基础</a:t>
              </a:r>
              <a:r>
                <a:rPr lang="en-US" altLang="zh-CN" sz="28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•</a:t>
              </a:r>
              <a:r>
                <a:rPr lang="zh-CN" altLang="en-US" sz="28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固本增分</a:t>
              </a:r>
              <a:endParaRPr lang="zh-CN" altLang="en-US" sz="28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矩形 4"/>
          <p:cNvSpPr>
            <a:spLocks noChangeAspect="1"/>
          </p:cNvSpPr>
          <p:nvPr/>
        </p:nvSpPr>
        <p:spPr>
          <a:xfrm>
            <a:off x="381000" y="1191371"/>
            <a:ext cx="11430000" cy="3582263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速度和速率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平均速度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物体的位移与发生这段位移所用时间的比值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即</a:t>
            </a:r>
            <a:r>
              <a:rPr lang="en-US" altLang="zh-CN" sz="28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是矢量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其方向就是物体</a:t>
            </a:r>
            <a:r>
              <a:rPr lang="zh-CN" altLang="zh-CN" sz="2800" i="1" u="sng">
                <a:solidFill>
                  <a:srgbClr val="000000"/>
                </a:solidFill>
                <a:uFill>
                  <a:solidFill>
                    <a:srgbClr val="00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　　　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的方向。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　　　</a:t>
            </a:r>
            <a:r>
              <a:rPr lang="zh-CN" altLang="zh-CN" sz="28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当时间足够短时</a:t>
            </a:r>
            <a:r>
              <a:rPr lang="en-US" altLang="zh-CN" sz="28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平均速度可认为等于瞬时速度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800" u="wavy">
                <a:solidFill>
                  <a:srgbClr val="000000"/>
                </a:solidFill>
                <a:uFill>
                  <a:solidFill>
                    <a:srgbClr val="00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瞬时速度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运动物体在某一时刻或经过某一</a:t>
            </a:r>
            <a:r>
              <a:rPr lang="zh-CN" altLang="zh-CN" sz="2800" i="1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　　　　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的速度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是矢量。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速率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zh-CN" altLang="zh-CN" sz="2800" i="1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　　　　　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的大小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是标量。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9478242" y="1751042"/>
          <a:ext cx="938213" cy="652462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name="文档" r:id="rId2" imgW="322580" imgH="226060" progId="Word.Document.12">
                  <p:embed/>
                </p:oleObj>
              </mc:Choice>
              <mc:Fallback>
                <p:oleObj name="文档" r:id="rId2" imgW="322580" imgH="226060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478242" y="1751042"/>
                        <a:ext cx="938213" cy="6524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箭头右下1.eps" descr="id:2147491273;FounderCES"/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932187" y="2982502"/>
            <a:ext cx="988497" cy="548027"/>
          </a:xfrm>
          <a:prstGeom prst="rect">
            <a:avLst/>
          </a:prstGeom>
        </p:spPr>
      </p:pic>
      <p:sp>
        <p:nvSpPr>
          <p:cNvPr id="8" name="矩形 7"/>
          <p:cNvSpPr>
            <a:spLocks noChangeAspect="1"/>
          </p:cNvSpPr>
          <p:nvPr/>
        </p:nvSpPr>
        <p:spPr>
          <a:xfrm>
            <a:off x="3048422" y="2299359"/>
            <a:ext cx="902811" cy="56791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</a:rPr>
              <a:t>位移</a:t>
            </a:r>
            <a:endParaRPr lang="zh-CN" altLang="en-US" sz="2800"/>
          </a:p>
        </p:txBody>
      </p:sp>
      <p:sp>
        <p:nvSpPr>
          <p:cNvPr id="9" name="矩形 8"/>
          <p:cNvSpPr>
            <a:spLocks noChangeAspect="1"/>
          </p:cNvSpPr>
          <p:nvPr/>
        </p:nvSpPr>
        <p:spPr>
          <a:xfrm>
            <a:off x="7425213" y="3419242"/>
            <a:ext cx="902811" cy="56791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</a:rPr>
              <a:t>位置</a:t>
            </a:r>
            <a:endParaRPr lang="zh-CN" altLang="en-US" sz="2800"/>
          </a:p>
        </p:txBody>
      </p:sp>
      <p:sp>
        <p:nvSpPr>
          <p:cNvPr id="10" name="矩形 9"/>
          <p:cNvSpPr>
            <a:spLocks noChangeAspect="1"/>
          </p:cNvSpPr>
          <p:nvPr/>
        </p:nvSpPr>
        <p:spPr>
          <a:xfrm>
            <a:off x="1579217" y="3974827"/>
            <a:ext cx="1620957" cy="56791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</a:rPr>
              <a:t>瞬时速度</a:t>
            </a:r>
            <a:endParaRPr lang="zh-CN" altLang="en-US" sz="2800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57350" y="271462"/>
            <a:ext cx="8877300" cy="6315075"/>
          </a:xfrm>
          <a:prstGeom prst="rect">
            <a:avLst/>
          </a:prstGeom>
        </p:spPr>
      </p:pic>
      <p:sp>
        <p:nvSpPr>
          <p:cNvPr id="3" name="矩形 2"/>
          <p:cNvSpPr>
            <a:spLocks noChangeAspect="1"/>
          </p:cNvSpPr>
          <p:nvPr/>
        </p:nvSpPr>
        <p:spPr>
          <a:xfrm>
            <a:off x="9562332" y="792144"/>
            <a:ext cx="474128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</a:rPr>
              <a:t>×</a:t>
            </a:r>
            <a:endParaRPr lang="zh-CN" altLang="en-US" sz="2800"/>
          </a:p>
        </p:txBody>
      </p:sp>
      <p:sp>
        <p:nvSpPr>
          <p:cNvPr id="4" name="矩形 3"/>
          <p:cNvSpPr>
            <a:spLocks noChangeAspect="1"/>
          </p:cNvSpPr>
          <p:nvPr/>
        </p:nvSpPr>
        <p:spPr>
          <a:xfrm>
            <a:off x="9562332" y="2045591"/>
            <a:ext cx="474128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</a:rPr>
              <a:t>×</a:t>
            </a:r>
            <a:endParaRPr lang="zh-CN" altLang="en-US" sz="2800"/>
          </a:p>
        </p:txBody>
      </p:sp>
      <p:sp>
        <p:nvSpPr>
          <p:cNvPr id="5" name="矩形 4"/>
          <p:cNvSpPr>
            <a:spLocks noChangeAspect="1"/>
          </p:cNvSpPr>
          <p:nvPr/>
        </p:nvSpPr>
        <p:spPr>
          <a:xfrm>
            <a:off x="1809107" y="5066638"/>
            <a:ext cx="8557517" cy="121264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ct val="0"/>
              </a:spcAft>
              <a:tabLst>
                <a:tab pos="1188085"/>
                <a:tab pos="2163445"/>
                <a:tab pos="3142615"/>
                <a:tab pos="4190365"/>
              </a:tabLst>
            </a:pPr>
            <a:r>
              <a:rPr lang="zh-CN" altLang="zh-CN" sz="2800">
                <a:solidFill>
                  <a:srgbClr val="4040C8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提示</a:t>
            </a:r>
            <a:r>
              <a:rPr lang="zh-CN" altLang="zh-CN" sz="2800">
                <a:solidFill>
                  <a:srgbClr val="4040C8"/>
                </a:solidFill>
                <a:latin typeface="NEU-BZ-S9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测出的是时间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内的平均速度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当时间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很短时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平均速度可以代表此时的瞬时速度。</a:t>
            </a:r>
            <a:endParaRPr lang="zh-CN" altLang="zh-CN" sz="2800">
              <a:solidFill>
                <a:srgbClr val="000000"/>
              </a:solidFill>
              <a:effectLst/>
              <a:latin typeface="NEU-BZ-S92"/>
              <a:ea typeface="方正书宋_GBK" panose="03000509000000000000" pitchFamily="65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https://d.book118.com/595240223122011121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1_Office 主题">
  <a:themeElements>
    <a:clrScheme name="模块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Office">
      <a:majorFont>
        <a:latin typeface="Calibri Light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21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35">
      <vt:lpstr>Arial</vt:lpstr>
      <vt:lpstr>Calibri</vt:lpstr>
      <vt:lpstr>Calibri Light</vt:lpstr>
      <vt:lpstr>宋体</vt:lpstr>
      <vt:lpstr>微软雅黑</vt:lpstr>
      <vt:lpstr>Times New Roman</vt:lpstr>
      <vt:lpstr>黑体</vt:lpstr>
      <vt:lpstr>楷体</vt:lpstr>
      <vt:lpstr>NEU-BZ-S92</vt:lpstr>
      <vt:lpstr>方正书宋_GBK</vt:lpstr>
      <vt:lpstr>方正姚体</vt:lpstr>
      <vt:lpstr>Cambria Math</vt:lpstr>
      <vt:lpstr>仿宋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2024-09-24T08:16:33.818</cp:lastPrinted>
  <dcterms:created xsi:type="dcterms:W3CDTF">2024-09-24T00:16:33Z</dcterms:created>
  <dcterms:modified xsi:type="dcterms:W3CDTF">2024-09-24T00:16:35Z</dcterms:modified>
</cp:coreProperties>
</file>