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7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1D187-C835-4F85-BF4D-D185BFCD5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EA3BD-E03C-469B-9FF9-C69F71989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621EB-EC1D-4E2D-8815-154D1EEDF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DCF1A5-6A07-47C3-A180-2E50F3AAD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4BB4B9-F5A4-42FA-AB40-43B8A4E5F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BB83FB-D231-4C19-97EC-DE4CCE15E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35D46D-E618-45B1-8EBA-67A2A9F5B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B3EBC-4EAE-4D77-9C0D-D745CE58D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F7EDAD-9F11-4EC0-B383-09DF4DDD6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4BBF5-D755-47C1-BA76-A62628D59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6AE7D-57C7-49AE-9BB6-EE60F0680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5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0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75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tags" Target="../tags/tag195.xml" /><Relationship Id="rId23" Type="http://schemas.openxmlformats.org/officeDocument/2006/relationships/tags" Target="../tags/tag196.xml" /><Relationship Id="rId24" Type="http://schemas.openxmlformats.org/officeDocument/2006/relationships/tags" Target="../tags/tag197.xml" /><Relationship Id="rId25" Type="http://schemas.openxmlformats.org/officeDocument/2006/relationships/tags" Target="../tags/tag198.xml" /><Relationship Id="rId26" Type="http://schemas.openxmlformats.org/officeDocument/2006/relationships/tags" Target="../tags/tag199.xml" /><Relationship Id="rId27" Type="http://schemas.openxmlformats.org/officeDocument/2006/relationships/tags" Target="../tags/tag200.xml" /><Relationship Id="rId28" Type="http://schemas.openxmlformats.org/officeDocument/2006/relationships/tags" Target="../tags/tag201.xml" /><Relationship Id="rId29" Type="http://schemas.openxmlformats.org/officeDocument/2006/relationships/tags" Target="../tags/tag202.xml" /><Relationship Id="rId3" Type="http://schemas.openxmlformats.org/officeDocument/2006/relationships/tags" Target="../tags/tag176.xml" /><Relationship Id="rId30" Type="http://schemas.openxmlformats.org/officeDocument/2006/relationships/tags" Target="../tags/tag203.xml" /><Relationship Id="rId31" Type="http://schemas.openxmlformats.org/officeDocument/2006/relationships/tags" Target="../tags/tag204.xml" /><Relationship Id="rId32" Type="http://schemas.openxmlformats.org/officeDocument/2006/relationships/tags" Target="../tags/tag205.xml" /><Relationship Id="rId33" Type="http://schemas.openxmlformats.org/officeDocument/2006/relationships/tags" Target="../tags/tag20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18" Type="http://schemas.openxmlformats.org/officeDocument/2006/relationships/tags" Target="../tags/tag223.xml" /><Relationship Id="rId19" Type="http://schemas.openxmlformats.org/officeDocument/2006/relationships/tags" Target="../tags/tag224.xml" /><Relationship Id="rId2" Type="http://schemas.openxmlformats.org/officeDocument/2006/relationships/tags" Target="../tags/tag207.xml" /><Relationship Id="rId20" Type="http://schemas.openxmlformats.org/officeDocument/2006/relationships/tags" Target="../tags/tag225.xml" /><Relationship Id="rId21" Type="http://schemas.openxmlformats.org/officeDocument/2006/relationships/tags" Target="../tags/tag226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14" Type="http://schemas.openxmlformats.org/officeDocument/2006/relationships/tags" Target="../tags/tag239.xml" /><Relationship Id="rId15" Type="http://schemas.openxmlformats.org/officeDocument/2006/relationships/tags" Target="../tags/tag240.xml" /><Relationship Id="rId16" Type="http://schemas.openxmlformats.org/officeDocument/2006/relationships/tags" Target="../tags/tag241.xml" /><Relationship Id="rId17" Type="http://schemas.openxmlformats.org/officeDocument/2006/relationships/tags" Target="../tags/tag242.xml" /><Relationship Id="rId18" Type="http://schemas.openxmlformats.org/officeDocument/2006/relationships/tags" Target="../tags/tag243.xml" /><Relationship Id="rId19" Type="http://schemas.openxmlformats.org/officeDocument/2006/relationships/tags" Target="../tags/tag244.xml" /><Relationship Id="rId2" Type="http://schemas.openxmlformats.org/officeDocument/2006/relationships/tags" Target="../tags/tag227.xml" /><Relationship Id="rId20" Type="http://schemas.openxmlformats.org/officeDocument/2006/relationships/tags" Target="../tags/tag245.xml" /><Relationship Id="rId21" Type="http://schemas.openxmlformats.org/officeDocument/2006/relationships/tags" Target="../tags/tag246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1.xml" /><Relationship Id="rId11" Type="http://schemas.openxmlformats.org/officeDocument/2006/relationships/tags" Target="../tags/tag272.xml" /><Relationship Id="rId12" Type="http://schemas.openxmlformats.org/officeDocument/2006/relationships/tags" Target="../tags/tag273.xml" /><Relationship Id="rId13" Type="http://schemas.openxmlformats.org/officeDocument/2006/relationships/tags" Target="../tags/tag274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tags" Target="../tags/tag267.xml" /><Relationship Id="rId7" Type="http://schemas.openxmlformats.org/officeDocument/2006/relationships/tags" Target="../tags/tag268.xml" /><Relationship Id="rId8" Type="http://schemas.openxmlformats.org/officeDocument/2006/relationships/tags" Target="../tags/tag269.xml" /><Relationship Id="rId9" Type="http://schemas.openxmlformats.org/officeDocument/2006/relationships/tags" Target="../tags/tag27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241014240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汇报人：刀客特万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手术后气管狭窄的护理查房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标题 6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圆角矩形 1"/>
          <p:cNvSpPr/>
          <p:nvPr>
            <p:custDataLst>
              <p:tags r:id="rId5"/>
            </p:custDataLst>
          </p:nvPr>
        </p:nvSpPr>
        <p:spPr>
          <a:xfrm>
            <a:off x="4404995" y="94234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序号"/>
          <p:cNvSpPr txBox="1"/>
          <p:nvPr>
            <p:custDataLst>
              <p:tags r:id="rId6"/>
            </p:custDataLst>
          </p:nvPr>
        </p:nvSpPr>
        <p:spPr>
          <a:xfrm>
            <a:off x="4404995" y="94615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5392420" y="961390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手术后气管狭窄的相关知识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8"/>
            </p:custDataLst>
          </p:nvPr>
        </p:nvSpPr>
        <p:spPr>
          <a:xfrm>
            <a:off x="4404995" y="208661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序号"/>
          <p:cNvSpPr txBox="1"/>
          <p:nvPr>
            <p:custDataLst>
              <p:tags r:id="rId9"/>
            </p:custDataLst>
          </p:nvPr>
        </p:nvSpPr>
        <p:spPr>
          <a:xfrm>
            <a:off x="4404995" y="2090420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4" name="标题"/>
          <p:cNvSpPr txBox="1"/>
          <p:nvPr>
            <p:custDataLst>
              <p:tags r:id="rId10"/>
            </p:custDataLst>
          </p:nvPr>
        </p:nvSpPr>
        <p:spPr>
          <a:xfrm>
            <a:off x="5392420" y="2082165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病例汇报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1"/>
            </p:custDataLst>
          </p:nvPr>
        </p:nvSpPr>
        <p:spPr>
          <a:xfrm>
            <a:off x="4404995" y="3226435"/>
            <a:ext cx="4888230" cy="7372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序号"/>
          <p:cNvSpPr txBox="1"/>
          <p:nvPr>
            <p:custDataLst>
              <p:tags r:id="rId12"/>
            </p:custDataLst>
          </p:nvPr>
        </p:nvSpPr>
        <p:spPr>
          <a:xfrm>
            <a:off x="4404995" y="323024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13"/>
            </p:custDataLst>
          </p:nvPr>
        </p:nvSpPr>
        <p:spPr>
          <a:xfrm>
            <a:off x="5392420" y="3234055"/>
            <a:ext cx="3803650" cy="73279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护理诊断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4"/>
            </p:custDataLst>
          </p:nvPr>
        </p:nvSpPr>
        <p:spPr>
          <a:xfrm>
            <a:off x="4404995" y="4373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序号"/>
          <p:cNvSpPr txBox="1"/>
          <p:nvPr>
            <p:custDataLst>
              <p:tags r:id="rId15"/>
            </p:custDataLst>
          </p:nvPr>
        </p:nvSpPr>
        <p:spPr>
          <a:xfrm>
            <a:off x="4404995" y="4377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9" name="标题"/>
          <p:cNvSpPr txBox="1"/>
          <p:nvPr>
            <p:custDataLst>
              <p:tags r:id="rId16"/>
            </p:custDataLst>
          </p:nvPr>
        </p:nvSpPr>
        <p:spPr>
          <a:xfrm>
            <a:off x="5392420" y="4368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护理措施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17"/>
            </p:custDataLst>
          </p:nvPr>
        </p:nvSpPr>
        <p:spPr>
          <a:xfrm>
            <a:off x="4404995" y="551307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2" name="序号"/>
          <p:cNvSpPr txBox="1"/>
          <p:nvPr>
            <p:custDataLst>
              <p:tags r:id="rId18"/>
            </p:custDataLst>
          </p:nvPr>
        </p:nvSpPr>
        <p:spPr>
          <a:xfrm>
            <a:off x="4404995" y="551688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9"/>
            </p:custDataLst>
          </p:nvPr>
        </p:nvSpPr>
        <p:spPr>
          <a:xfrm>
            <a:off x="5392420" y="5516880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健康宣教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手术后气管狭窄的相关知识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疾病定义和概述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气管狭窄是指气管由于各种原因导致的管腔变窄，影响呼吸功能。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手术后气管狭窄通常是由于手术操作不当、术后感染、气管插管损伤等因素引起的。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手术后气管狭窄的症状包括呼吸困难、咳嗽、喘鸣等。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手术后气管狭窄的诊断主要依靠影像学检查，如胸部CT、支气管镜等。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手术后气管狭窄的治疗方法包括药物治疗、支架置入、手术治疗等。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病因和发病机制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944672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手术损伤：手术过程中对气管的损伤可能导致气管狭窄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733361" y="2896286"/>
            <a:ext cx="1635727" cy="11583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321643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79463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炎症反应：术后炎症反应可能导致气管壁增厚，引起气管狭窄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004424" y="2896286"/>
            <a:ext cx="1635727" cy="11583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486798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49824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气管软化：气管软化可能导致气管塌陷，引起气管狭窄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5275488" y="2896286"/>
            <a:ext cx="1635727" cy="11583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757861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420888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气管肿瘤：气管肿瘤可能导致气管狭窄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7545849" y="2896286"/>
            <a:ext cx="1635727" cy="11583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4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1002962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5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691951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气管异物：气管异物可能导致气管狭窄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16"/>
            </p:custDataLst>
          </p:nvPr>
        </p:nvSpPr>
        <p:spPr>
          <a:xfrm>
            <a:off x="9816912" y="2896286"/>
            <a:ext cx="1635727" cy="11583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诊断方法和标准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91566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262772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1067365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临床表现：呼吸困难、咳嗽、喘鸣等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4486995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485338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4638693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影像学检查：X线、CT等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8" name="矩形 7"/>
          <p:cNvSpPr/>
          <p:nvPr>
            <p:custDataLst>
              <p:tags r:id="rId8"/>
            </p:custDataLst>
          </p:nvPr>
        </p:nvSpPr>
        <p:spPr>
          <a:xfrm>
            <a:off x="8057681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9"/>
            </p:custDataLst>
          </p:nvPr>
        </p:nvSpPr>
        <p:spPr>
          <a:xfrm>
            <a:off x="8443353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20" name="TextBox 2"/>
          <p:cNvSpPr txBox="1"/>
          <p:nvPr>
            <p:custDataLst>
              <p:tags r:id="rId10"/>
            </p:custDataLst>
          </p:nvPr>
        </p:nvSpPr>
        <p:spPr>
          <a:xfrm>
            <a:off x="8209378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气管镜检查：直接观察气管狭窄情况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11"/>
            </p:custDataLst>
          </p:nvPr>
        </p:nvSpPr>
        <p:spPr>
          <a:xfrm>
            <a:off x="2705831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12"/>
            </p:custDataLst>
          </p:nvPr>
        </p:nvSpPr>
        <p:spPr>
          <a:xfrm>
            <a:off x="3052936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3"/>
            </p:custDataLst>
          </p:nvPr>
        </p:nvSpPr>
        <p:spPr>
          <a:xfrm>
            <a:off x="2857528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肺功能检查：评估呼吸功能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4"/>
            </p:custDataLst>
          </p:nvPr>
        </p:nvSpPr>
        <p:spPr>
          <a:xfrm>
            <a:off x="62771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5"/>
            </p:custDataLst>
          </p:nvPr>
        </p:nvSpPr>
        <p:spPr>
          <a:xfrm>
            <a:off x="6643548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6"/>
            </p:custDataLst>
          </p:nvPr>
        </p:nvSpPr>
        <p:spPr>
          <a:xfrm>
            <a:off x="64288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诊断标准：根据临床表现、影像学检查、气管镜检查和肺功能检查综合判断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84536" y="2619200"/>
            <a:ext cx="3081" cy="11633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55371" y="3858909"/>
            <a:ext cx="616" cy="33334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04640" y="3307448"/>
            <a:ext cx="3697" cy="51079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79788" y="3797910"/>
            <a:ext cx="1848" cy="142763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9815" y="2446060"/>
            <a:ext cx="3697" cy="12926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0791" y="3844121"/>
            <a:ext cx="0" cy="5434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30676" y="3483053"/>
            <a:ext cx="3697" cy="2594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97198" y="3797910"/>
            <a:ext cx="3697" cy="10869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853244" y="2837320"/>
            <a:ext cx="616" cy="9051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08059" y="3818243"/>
            <a:ext cx="616" cy="1786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980149" y="1877347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年龄：50岁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859429" y="252431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职业：教师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48568" y="1490400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手术时间：2022年10月10日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33394" y="2341313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术后恢复情况：良好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512674" y="166169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护理需求：预防感染，保持呼吸道通畅，促进肺功能恢复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1034964" y="425140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925951" y="5124496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807696" y="461863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手术原因：肺癌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07309" y="5458454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手术方式：胸腔镜下肺叶切除术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582276" y="4434400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气管狭窄程度：轻度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774946" y="3800990"/>
            <a:ext cx="10636725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32107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1570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390675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44179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56967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16094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6782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734350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78854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84336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手术及术后恢复情况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手术方式：气管切开术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术后恢复情况：患者恢复良好，无并发症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术后护理：密切观察患者呼吸情况，保持呼吸道通畅，预防感染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手术时间：2022年10月10日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气管狭窄程度及影响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气管狭窄程度：轻度、中度、重度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影响生活质量：活动受限、睡眠障碍、心理压力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影响治疗效果：增加治疗难度、延长治疗时间、降低治疗效果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影响呼吸功能：呼吸困难、缺氧、二氧化碳潴留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呼吸困难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病因：手术后气管狭窄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症状：呼吸急促、呼吸困难、咳嗽、胸闷等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护理措施：保持呼吸道通畅、吸氧、使用支气管扩张剂等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预防措施：避免呼吸道感染、保持呼吸道湿润、避免剧烈运动等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睡眠质量差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原因：术后疼痛、焦虑、呼吸不畅等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影响：疲劳、情绪波动、恢复缓慢等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护理措施：调整体位、减轻疼痛、心理疏导等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监测：观察睡眠质量、呼吸频率、血氧饱和度等指标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https://d.book118.com/595241014240011113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1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6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9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62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手术后气管狭窄的护理查房</vt:lpstr>
      <vt:lpstr>目录</vt:lpstr>
      <vt:lpstr>手术后气管狭窄的相关知识</vt:lpstr>
      <vt:lpstr>疾病定义和概述</vt:lpstr>
      <vt:lpstr>病因和发病机制</vt:lpstr>
      <vt:lpstr>诊断方法和标准</vt:lpstr>
      <vt:lpstr>病例汇报</vt:lpstr>
      <vt:lpstr>患者基本信息</vt:lpstr>
      <vt:lpstr>手术及术后恢复情况</vt:lpstr>
      <vt:lpstr>气管狭窄程度及影响</vt:lpstr>
      <vt:lpstr>护理诊断</vt:lpstr>
      <vt:lpstr>呼吸困难</vt:lpstr>
      <vt:lpstr>睡眠质量差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2024-09-20T13:46:58.958</cp:lastPrinted>
  <dcterms:created xsi:type="dcterms:W3CDTF">2024-09-20T05:46:58Z</dcterms:created>
  <dcterms:modified xsi:type="dcterms:W3CDTF">2024-09-20T05:47:01Z</dcterms:modified>
</cp:coreProperties>
</file>