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F1284A1-37ED-4902-BC93-29EE8908EE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D3DE5F1-E4A3-4544-91F0-EE60D4F88D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E082728-12F1-4318-B450-61294AD147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62343F04-6E43-48C1-B8CE-C76D6A5A0C3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0C6C55D-3014-4DD1-ACEA-9ED1715BD9D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06D22FA-7870-43B4-A86F-9B34FAAEC831}"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CD80A6C-4DB4-4D20-9B5A-2C6CF3B8B8E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090C99A-D058-4C06-B5A8-CB57C927B16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716CF5B-7786-49A1-A584-04CE97BAAED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A599910-6CB4-4A3D-826A-CF8C6CFDB4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C71308D-2A50-4FBF-AD4D-5F632F0432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13.jpeg" /><Relationship Id="rId6"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17.jpeg" /><Relationship Id="rId6"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95321120320011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723949" y="1562007"/>
            <a:ext cx="8744102"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FFFFFF">
                    <a:alpha val="100000"/>
                  </a:srgbClr>
                </a:solidFill>
                <a:latin typeface="Microsoft Yahei"/>
                <a:ea typeface="Microsoft Yahei"/>
                <a:cs typeface="Microsoft Yahei"/>
              </a:rPr>
              <a:t>护理业务查房制度</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护理业务查房制度概述</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护理业务查房制度的核心内容</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护理业务查房制度的实施与监督</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护理业务查房制度的效果评价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492925"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护理业务查房制度的优化与发展</a:t>
            </a:r>
          </a:p>
          <a:p>
            <a:pPr marL="203200" lvl="0" indent="-203200">
              <a:lnSpc>
                <a:spcPct val="150000"/>
              </a:lnSpc>
              <a:buFont typeface="Arial"/>
              <a:buChar char="•"/>
            </a:pPr>
            <a:r>
              <a:rPr lang="en-US" sz="2400" b="1">
                <a:solidFill>
                  <a:srgbClr val="FFFFFF">
                    <a:alpha val="100000"/>
                  </a:srgbClr>
                </a:solidFill>
                <a:latin typeface="Microsoft Yahei"/>
                <a:ea typeface="Microsoft Yahei"/>
                <a:cs typeface="Microsoft Yahei"/>
              </a:rPr>
              <a:t>护理业务查房制度案例分享</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护理业务查房制度概述</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定义</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护理业务查房制度是指医院或护理机构中，由高级责任护士或护理部主任带领下的护理查房制度，是对患者病情和护理情况进行的系统检查和评估。</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通过护理业务查房制度，提高护理人员的专业知识和技能水平，促进对患者病情的全面了解和掌握，提高护理质量和患者满意度。</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发展</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随着医学和护理学科的发展，护理业务查房制度逐渐成为医院和护理机构中重要的质量管理和监控手段，其内容和形式也不断完善和改进。</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起源</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护理业务查房制度起源于20世纪初的美国，最初是为了提高医院护理质量和患者的治疗效果而设立。</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现状</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目前，护理业务查房制度已经成为国内外医院和护理机构中普遍采用的一种护理管理方式，对于提高护理质量和患者满意度起到了积极的推动作用。</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7792" r="17792"/>
          <a:stretch>
            <a:fillRect/>
          </a:stretch>
        </p:blipFill>
        <p:spPr>
          <a:xfrm>
            <a:off x="9121094"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1" r="151"/>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护理业务查房制度适用于各级医院、诊所、社区卫生服务中心等医疗机构中的护理部门。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护理业务查房制度的对象包括各级护理人员、医生、患者及家属等，特别是对病情较重、手术或特殊治疗的患者进行重点检查和评估。</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适用范围与对象</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适用对象</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适用范围</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护理业务查房制度的核心内容</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8700" r="18700"/>
          <a:stretch>
            <a:fillRect/>
          </a:stretch>
        </p:blipFill>
        <p:spPr>
          <a:xfrm>
            <a:off x="6416218" y="1873250"/>
            <a:ext cx="2285143" cy="2439670"/>
          </a:xfrm>
          <a:prstGeom prst="rect">
            <a:avLst/>
          </a:prstGeom>
        </p:spPr>
      </p:pic>
      <p:pic>
        <p:nvPicPr>
          <p:cNvPr id="3" name="Picture 3"/>
          <p:cNvPicPr>
            <a:picLocks noChangeAspect="1"/>
          </p:cNvPicPr>
          <p:nvPr/>
        </p:nvPicPr>
        <p:blipFill>
          <a:blip r:embed="rId3"/>
          <a:srcRect l="16989" r="16989"/>
          <a:stretch>
            <a:fillRect/>
          </a:stretch>
        </p:blipFill>
        <p:spPr>
          <a:xfrm>
            <a:off x="705451" y="1873250"/>
            <a:ext cx="2286000" cy="2308332"/>
          </a:xfrm>
          <a:prstGeom prst="rect">
            <a:avLst/>
          </a:prstGeom>
        </p:spPr>
      </p:pic>
      <p:pic>
        <p:nvPicPr>
          <p:cNvPr id="4" name="Picture 4"/>
          <p:cNvPicPr>
            <a:picLocks noChangeAspect="1"/>
          </p:cNvPicPr>
          <p:nvPr/>
        </p:nvPicPr>
        <p:blipFill>
          <a:blip r:embed="rId4"/>
          <a:srcRect l="3087" r="3087"/>
          <a:stretch>
            <a:fillRect/>
          </a:stretch>
        </p:blipFill>
        <p:spPr>
          <a:xfrm>
            <a:off x="9265251" y="1892300"/>
            <a:ext cx="2271183" cy="2420620"/>
          </a:xfrm>
          <a:prstGeom prst="rect">
            <a:avLst/>
          </a:prstGeom>
        </p:spPr>
      </p:pic>
      <p:pic>
        <p:nvPicPr>
          <p:cNvPr id="5" name="Picture 5"/>
          <p:cNvPicPr>
            <a:picLocks noChangeAspect="1"/>
          </p:cNvPicPr>
          <p:nvPr/>
        </p:nvPicPr>
        <p:blipFill>
          <a:blip r:embed="rId5"/>
          <a:srcRect l="18744" r="18744"/>
          <a:stretch>
            <a:fillRect/>
          </a:stretch>
        </p:blipFill>
        <p:spPr>
          <a:xfrm>
            <a:off x="3571418" y="1892300"/>
            <a:ext cx="2266949" cy="2420620"/>
          </a:xfrm>
          <a:prstGeom prst="rect">
            <a:avLst/>
          </a:prstGeom>
        </p:spPr>
      </p:pic>
      <p:grpSp>
        <p:nvGrpSpPr>
          <p:cNvPr id="6" name="Group 6"/>
          <p:cNvGrpSpPr/>
          <p:nvPr/>
        </p:nvGrpSpPr>
        <p:grpSpPr>
          <a:xfrm>
            <a:off x="6416218" y="3460761"/>
            <a:ext cx="2285143" cy="745998"/>
            <a:chOff x="6416218" y="3460761"/>
            <a:chExt cx="2285143" cy="745998"/>
          </a:xfrm>
        </p:grpSpPr>
        <p:sp>
          <p:nvSpPr>
            <p:cNvPr id="7" name="AutoShape 7"/>
            <p:cNvSpPr/>
            <p:nvPr/>
          </p:nvSpPr>
          <p:spPr>
            <a:xfrm>
              <a:off x="6416218" y="3460761"/>
              <a:ext cx="2285143"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6416218" y="4197615"/>
            <a:ext cx="2288381" cy="2112169"/>
            <a:chOff x="6416218" y="4197615"/>
            <a:chExt cx="2288381" cy="2112169"/>
          </a:xfrm>
        </p:grpSpPr>
        <p:sp>
          <p:nvSpPr>
            <p:cNvPr id="9" name="AutoShape 9"/>
            <p:cNvSpPr/>
            <p:nvPr/>
          </p:nvSpPr>
          <p:spPr>
            <a:xfrm>
              <a:off x="6416218" y="4197615"/>
              <a:ext cx="2288381" cy="2112169"/>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3571418" y="3460761"/>
            <a:ext cx="2285429" cy="852159"/>
            <a:chOff x="3571418" y="3460761"/>
            <a:chExt cx="2285429" cy="852159"/>
          </a:xfrm>
        </p:grpSpPr>
        <p:sp>
          <p:nvSpPr>
            <p:cNvPr id="11" name="AutoShape 11"/>
            <p:cNvSpPr/>
            <p:nvPr/>
          </p:nvSpPr>
          <p:spPr>
            <a:xfrm>
              <a:off x="3571418" y="3460761"/>
              <a:ext cx="2285429" cy="85215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3571418" y="4206759"/>
            <a:ext cx="2288096" cy="2103025"/>
            <a:chOff x="3571418" y="4206759"/>
            <a:chExt cx="2288096" cy="2103025"/>
          </a:xfrm>
        </p:grpSpPr>
        <p:sp>
          <p:nvSpPr>
            <p:cNvPr id="13" name="AutoShape 13"/>
            <p:cNvSpPr/>
            <p:nvPr/>
          </p:nvSpPr>
          <p:spPr>
            <a:xfrm>
              <a:off x="3571418" y="4206759"/>
              <a:ext cx="2288096"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265251" y="3460761"/>
            <a:ext cx="2286000" cy="745998"/>
            <a:chOff x="9265251" y="3460761"/>
            <a:chExt cx="2286000" cy="745998"/>
          </a:xfrm>
        </p:grpSpPr>
        <p:sp>
          <p:nvSpPr>
            <p:cNvPr id="15" name="AutoShape 15"/>
            <p:cNvSpPr/>
            <p:nvPr/>
          </p:nvSpPr>
          <p:spPr>
            <a:xfrm>
              <a:off x="9265251" y="3460761"/>
              <a:ext cx="2286000" cy="745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6" name="Group 16"/>
          <p:cNvGrpSpPr/>
          <p:nvPr/>
        </p:nvGrpSpPr>
        <p:grpSpPr>
          <a:xfrm>
            <a:off x="9265251" y="4204473"/>
            <a:ext cx="2286000" cy="2105311"/>
            <a:chOff x="9265251" y="4204473"/>
            <a:chExt cx="2286000" cy="2105311"/>
          </a:xfrm>
        </p:grpSpPr>
        <p:sp>
          <p:nvSpPr>
            <p:cNvPr id="17" name="AutoShape 17"/>
            <p:cNvSpPr/>
            <p:nvPr/>
          </p:nvSpPr>
          <p:spPr>
            <a:xfrm>
              <a:off x="9265251" y="4204473"/>
              <a:ext cx="2286000" cy="2105311"/>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705451" y="3460761"/>
            <a:ext cx="2286000" cy="2849023"/>
            <a:chOff x="705451" y="3460761"/>
            <a:chExt cx="2286000" cy="2849023"/>
          </a:xfrm>
        </p:grpSpPr>
        <p:sp>
          <p:nvSpPr>
            <p:cNvPr id="19" name="AutoShape 19"/>
            <p:cNvSpPr/>
            <p:nvPr/>
          </p:nvSpPr>
          <p:spPr>
            <a:xfrm>
              <a:off x="705451" y="3460761"/>
              <a:ext cx="2286000" cy="88392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05451" y="4206759"/>
              <a:ext cx="2286000" cy="2103025"/>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查房前的准备</a:t>
              </a:r>
            </a:p>
          </p:txBody>
        </p:sp>
      </p:grpSp>
      <p:grpSp>
        <p:nvGrpSpPr>
          <p:cNvPr id="43" name="Group 43"/>
          <p:cNvGrpSpPr/>
          <p:nvPr/>
        </p:nvGrpSpPr>
        <p:grpSpPr>
          <a:xfrm>
            <a:off x="756455" y="4477571"/>
            <a:ext cx="2164942" cy="1552257"/>
            <a:chOff x="756455" y="4477571"/>
            <a:chExt cx="2164942" cy="1552257"/>
          </a:xfrm>
        </p:grpSpPr>
        <p:sp>
          <p:nvSpPr>
            <p:cNvPr id="44" name="TextBox 44"/>
            <p:cNvSpPr txBox="1"/>
            <p:nvPr/>
          </p:nvSpPr>
          <p:spPr>
            <a:xfrm>
              <a:off x="756455"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明确查房的主题和目标，以便有针对性地进行准备。</a:t>
              </a:r>
            </a:p>
          </p:txBody>
        </p:sp>
      </p:grpSp>
      <p:grpSp>
        <p:nvGrpSpPr>
          <p:cNvPr id="45" name="Group 45"/>
          <p:cNvGrpSpPr/>
          <p:nvPr/>
        </p:nvGrpSpPr>
        <p:grpSpPr>
          <a:xfrm>
            <a:off x="3628568" y="4477571"/>
            <a:ext cx="2164942" cy="1552257"/>
            <a:chOff x="3628568" y="4477571"/>
            <a:chExt cx="2164942" cy="1552257"/>
          </a:xfrm>
        </p:grpSpPr>
        <p:sp>
          <p:nvSpPr>
            <p:cNvPr id="46" name="TextBox 46"/>
            <p:cNvSpPr txBox="1"/>
            <p:nvPr/>
          </p:nvSpPr>
          <p:spPr>
            <a:xfrm>
              <a:off x="3628568"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收集与查房主题相关的资料，包括病历、护理记录、检查结果等。</a:t>
              </a:r>
            </a:p>
          </p:txBody>
        </p:sp>
      </p:grpSp>
      <p:grpSp>
        <p:nvGrpSpPr>
          <p:cNvPr id="47" name="Group 47"/>
          <p:cNvGrpSpPr/>
          <p:nvPr/>
        </p:nvGrpSpPr>
        <p:grpSpPr>
          <a:xfrm>
            <a:off x="6466794" y="4477571"/>
            <a:ext cx="2164942" cy="1552257"/>
            <a:chOff x="6466794" y="4477571"/>
            <a:chExt cx="2164942" cy="1552257"/>
          </a:xfrm>
        </p:grpSpPr>
        <p:sp>
          <p:nvSpPr>
            <p:cNvPr id="48" name="TextBox 48"/>
            <p:cNvSpPr txBox="1"/>
            <p:nvPr/>
          </p:nvSpPr>
          <p:spPr>
            <a:xfrm>
              <a:off x="6466794"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制定详细的查房计划，包括查房时间、地点、参与人员等。</a:t>
              </a:r>
            </a:p>
          </p:txBody>
        </p:sp>
      </p:grpSp>
      <p:grpSp>
        <p:nvGrpSpPr>
          <p:cNvPr id="49" name="Group 49"/>
          <p:cNvGrpSpPr/>
          <p:nvPr/>
        </p:nvGrpSpPr>
        <p:grpSpPr>
          <a:xfrm>
            <a:off x="9318371" y="4477571"/>
            <a:ext cx="2164942" cy="1552257"/>
            <a:chOff x="9318371" y="4477571"/>
            <a:chExt cx="2164942" cy="1552257"/>
          </a:xfrm>
        </p:grpSpPr>
        <p:sp>
          <p:nvSpPr>
            <p:cNvPr id="50" name="TextBox 50"/>
            <p:cNvSpPr txBox="1"/>
            <p:nvPr/>
          </p:nvSpPr>
          <p:spPr>
            <a:xfrm>
              <a:off x="9318371" y="4477571"/>
              <a:ext cx="2164942"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rgbClr val="FFFDFD">
                      <a:alpha val="100000"/>
                    </a:srgbClr>
                  </a:solidFill>
                  <a:latin typeface="Microsoft Yahei"/>
                  <a:ea typeface="Microsoft Yahei"/>
                  <a:cs typeface="Microsoft Yahei"/>
                </a:rPr>
                <a:t>提前通知参与查房的相关人员，确保他们有足够的时间进行准备。</a:t>
              </a:r>
            </a:p>
          </p:txBody>
        </p:sp>
      </p:grpSp>
      <p:grpSp>
        <p:nvGrpSpPr>
          <p:cNvPr id="51" name="Group 51"/>
          <p:cNvGrpSpPr/>
          <p:nvPr/>
        </p:nvGrpSpPr>
        <p:grpSpPr>
          <a:xfrm>
            <a:off x="705451" y="3588593"/>
            <a:ext cx="2267763" cy="490334"/>
            <a:chOff x="705451" y="3588593"/>
            <a:chExt cx="2267763" cy="490334"/>
          </a:xfrm>
        </p:grpSpPr>
        <p:sp>
          <p:nvSpPr>
            <p:cNvPr id="52" name="TextBox 52"/>
            <p:cNvSpPr txBox="1"/>
            <p:nvPr/>
          </p:nvSpPr>
          <p:spPr>
            <a:xfrm>
              <a:off x="7054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确定查房目的</a:t>
              </a:r>
            </a:p>
          </p:txBody>
        </p:sp>
      </p:grpSp>
      <p:grpSp>
        <p:nvGrpSpPr>
          <p:cNvPr id="53" name="Group 53"/>
          <p:cNvGrpSpPr/>
          <p:nvPr/>
        </p:nvGrpSpPr>
        <p:grpSpPr>
          <a:xfrm>
            <a:off x="3628568" y="3588593"/>
            <a:ext cx="2267763" cy="490334"/>
            <a:chOff x="3628568" y="3588593"/>
            <a:chExt cx="2267763" cy="490334"/>
          </a:xfrm>
        </p:grpSpPr>
        <p:sp>
          <p:nvSpPr>
            <p:cNvPr id="54" name="TextBox 54"/>
            <p:cNvSpPr txBox="1"/>
            <p:nvPr/>
          </p:nvSpPr>
          <p:spPr>
            <a:xfrm>
              <a:off x="362856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收集资料</a:t>
              </a:r>
            </a:p>
          </p:txBody>
        </p:sp>
      </p:grpSp>
      <p:grpSp>
        <p:nvGrpSpPr>
          <p:cNvPr id="55" name="Group 55"/>
          <p:cNvGrpSpPr/>
          <p:nvPr/>
        </p:nvGrpSpPr>
        <p:grpSpPr>
          <a:xfrm>
            <a:off x="6433598" y="3588593"/>
            <a:ext cx="2267763" cy="490334"/>
            <a:chOff x="6433598" y="3588593"/>
            <a:chExt cx="2267763" cy="490334"/>
          </a:xfrm>
        </p:grpSpPr>
        <p:sp>
          <p:nvSpPr>
            <p:cNvPr id="56" name="TextBox 56"/>
            <p:cNvSpPr txBox="1"/>
            <p:nvPr/>
          </p:nvSpPr>
          <p:spPr>
            <a:xfrm>
              <a:off x="6433598"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制定计划</a:t>
              </a:r>
            </a:p>
          </p:txBody>
        </p:sp>
      </p:grpSp>
      <p:grpSp>
        <p:nvGrpSpPr>
          <p:cNvPr id="57" name="Group 57"/>
          <p:cNvGrpSpPr/>
          <p:nvPr/>
        </p:nvGrpSpPr>
        <p:grpSpPr>
          <a:xfrm>
            <a:off x="9265251" y="3588593"/>
            <a:ext cx="2267763" cy="490334"/>
            <a:chOff x="9265251" y="3588593"/>
            <a:chExt cx="2267763" cy="490334"/>
          </a:xfrm>
        </p:grpSpPr>
        <p:sp>
          <p:nvSpPr>
            <p:cNvPr id="58" name="TextBox 58"/>
            <p:cNvSpPr txBox="1"/>
            <p:nvPr/>
          </p:nvSpPr>
          <p:spPr>
            <a:xfrm>
              <a:off x="9265251" y="3588593"/>
              <a:ext cx="2267763"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FFF">
                      <a:alpha val="100000"/>
                    </a:srgbClr>
                  </a:solidFill>
                  <a:latin typeface="Microsoft Yahei"/>
                  <a:ea typeface="Microsoft Yahei"/>
                  <a:cs typeface="Microsoft Yahei"/>
                </a:rPr>
                <a:t>通知相关人员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实地查看</a:t>
            </a:r>
            <a:endParaRPr lang="en-US" sz="1100"/>
          </a:p>
        </p:txBody>
      </p:sp>
      <p:sp>
        <p:nvSpPr>
          <p:cNvPr id="3" name="AutoShape 3"/>
          <p:cNvSpPr/>
          <p:nvPr/>
        </p:nvSpPr>
        <p:spPr>
          <a:xfrm>
            <a:off x="3575643"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询问与交流</a:t>
            </a:r>
            <a:endParaRPr lang="en-US" sz="1100"/>
          </a:p>
        </p:txBody>
      </p:sp>
      <p:sp>
        <p:nvSpPr>
          <p:cNvPr id="4" name="AutoShape 4"/>
          <p:cNvSpPr/>
          <p:nvPr/>
        </p:nvSpPr>
        <p:spPr>
          <a:xfrm>
            <a:off x="6220535"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评估护理质量</a:t>
            </a:r>
            <a:endParaRPr lang="en-US" sz="1100"/>
          </a:p>
        </p:txBody>
      </p:sp>
      <p:sp>
        <p:nvSpPr>
          <p:cNvPr id="5" name="AutoShape 5"/>
          <p:cNvSpPr/>
          <p:nvPr/>
        </p:nvSpPr>
        <p:spPr>
          <a:xfrm>
            <a:off x="8927174" y="4720386"/>
            <a:ext cx="2415272" cy="37040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记录与反馈</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查房过程管理</a:t>
              </a:r>
            </a:p>
          </p:txBody>
        </p:sp>
      </p:grpSp>
      <p:pic>
        <p:nvPicPr>
          <p:cNvPr id="28" name="Picture 28"/>
          <p:cNvPicPr>
            <a:picLocks noChangeAspect="1"/>
          </p:cNvPicPr>
          <p:nvPr/>
        </p:nvPicPr>
        <p:blipFill>
          <a:blip r:embed="rId2"/>
          <a:srcRect l="16589" r="16589"/>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6589" r="16589"/>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6589" r="16589"/>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l="12413" r="12413"/>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实地查看患者的病情状况、护理措施的执行情况等。</a:t>
            </a:r>
            <a:endParaRPr lang="en-US" sz="1100"/>
          </a:p>
        </p:txBody>
      </p:sp>
      <p:sp>
        <p:nvSpPr>
          <p:cNvPr id="41" name="AutoShape 41"/>
          <p:cNvSpPr/>
          <p:nvPr/>
        </p:nvSpPr>
        <p:spPr>
          <a:xfrm>
            <a:off x="3595904"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与患者及家属进行沟通，了解患者的病情变化和护理需求。</a:t>
            </a:r>
            <a:endParaRPr lang="en-US" sz="1100"/>
          </a:p>
        </p:txBody>
      </p:sp>
      <p:sp>
        <p:nvSpPr>
          <p:cNvPr id="42" name="AutoShape 42"/>
          <p:cNvSpPr/>
          <p:nvPr/>
        </p:nvSpPr>
        <p:spPr>
          <a:xfrm>
            <a:off x="6274100"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对护理效果进行评估，检查护理措施是否符合规范和标准。</a:t>
            </a:r>
            <a:endParaRPr lang="en-US" sz="1100"/>
          </a:p>
        </p:txBody>
      </p:sp>
      <p:sp>
        <p:nvSpPr>
          <p:cNvPr id="43" name="AutoShape 43"/>
          <p:cNvSpPr/>
          <p:nvPr/>
        </p:nvSpPr>
        <p:spPr>
          <a:xfrm>
            <a:off x="8952297" y="5153111"/>
            <a:ext cx="2415273" cy="999925"/>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对查房过程中发现的问题进行记录，并及时向相关人员进行反馈。</a:t>
            </a:r>
            <a:endParaRPr lang="en-US" sz="1100"/>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t="116" b="116"/>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22588" r="22588"/>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1D4F"/>
                </a:solidFill>
                <a:latin typeface="Calibri"/>
                <a:ea typeface="+mn-ea"/>
                <a:cs typeface="+mn-cs"/>
              </a:defRPr>
            </a:lvl1pPr>
            <a:lvl2pPr marL="457200" algn="l" defTabSz="914400" rtl="0" eaLnBrk="1" latinLnBrk="0" hangingPunct="1">
              <a:defRPr sz="1800" kern="1200">
                <a:solidFill>
                  <a:srgbClr val="001D4F"/>
                </a:solidFill>
                <a:latin typeface="Calibri"/>
                <a:ea typeface="+mn-ea"/>
                <a:cs typeface="+mn-cs"/>
              </a:defRPr>
            </a:lvl2pPr>
            <a:lvl3pPr marL="914400" algn="l" defTabSz="914400" rtl="0" eaLnBrk="1" latinLnBrk="0" hangingPunct="1">
              <a:defRPr sz="1800" kern="1200">
                <a:solidFill>
                  <a:srgbClr val="001D4F"/>
                </a:solidFill>
                <a:latin typeface="Calibri"/>
                <a:ea typeface="+mn-ea"/>
                <a:cs typeface="+mn-cs"/>
              </a:defRPr>
            </a:lvl3pPr>
            <a:lvl4pPr marL="1371600" algn="l" defTabSz="914400" rtl="0" eaLnBrk="1" latinLnBrk="0" hangingPunct="1">
              <a:defRPr sz="1800" kern="1200">
                <a:solidFill>
                  <a:srgbClr val="001D4F"/>
                </a:solidFill>
                <a:latin typeface="Calibri"/>
                <a:ea typeface="+mn-ea"/>
                <a:cs typeface="+mn-cs"/>
              </a:defRPr>
            </a:lvl4pPr>
            <a:lvl5pPr marL="1828800" algn="l" defTabSz="914400" rtl="0" eaLnBrk="1" latinLnBrk="0" hangingPunct="1">
              <a:defRPr sz="1800" kern="1200">
                <a:solidFill>
                  <a:srgbClr val="001D4F"/>
                </a:solidFill>
                <a:latin typeface="Calibri"/>
                <a:ea typeface="+mn-ea"/>
                <a:cs typeface="+mn-cs"/>
              </a:defRPr>
            </a:lvl5pPr>
            <a:lvl6pPr marL="2286000" algn="l" defTabSz="914400" rtl="0" eaLnBrk="1" latinLnBrk="0" hangingPunct="1">
              <a:defRPr sz="1800" kern="1200">
                <a:solidFill>
                  <a:srgbClr val="001D4F"/>
                </a:solidFill>
                <a:latin typeface="Calibri"/>
                <a:ea typeface="+mn-ea"/>
                <a:cs typeface="+mn-cs"/>
              </a:defRPr>
            </a:lvl6pPr>
            <a:lvl7pPr marL="2743200" algn="l" defTabSz="914400" rtl="0" eaLnBrk="1" latinLnBrk="0" hangingPunct="1">
              <a:defRPr sz="1800" kern="1200">
                <a:solidFill>
                  <a:srgbClr val="001D4F"/>
                </a:solidFill>
                <a:latin typeface="Calibri"/>
                <a:ea typeface="+mn-ea"/>
                <a:cs typeface="+mn-cs"/>
              </a:defRPr>
            </a:lvl7pPr>
            <a:lvl8pPr marL="3200400" algn="l" defTabSz="914400" rtl="0" eaLnBrk="1" latinLnBrk="0" hangingPunct="1">
              <a:defRPr sz="1800" kern="1200">
                <a:solidFill>
                  <a:srgbClr val="001D4F"/>
                </a:solidFill>
                <a:latin typeface="Calibri"/>
                <a:ea typeface="+mn-ea"/>
                <a:cs typeface="+mn-cs"/>
              </a:defRPr>
            </a:lvl8pPr>
            <a:lvl9pPr marL="3657600" algn="l" defTabSz="914400" rtl="0" eaLnBrk="1" latinLnBrk="0" hangingPunct="1">
              <a:defRPr sz="1800" kern="1200">
                <a:solidFill>
                  <a:srgbClr val="001D4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对查房过程中发现的问题进行分析，找出根本原因。</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分析问题</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根据分析结果，制定相应的改进措施，提高护理质量。</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制定改进措施</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对改进措施的实施情况进行跟踪，确保改进效果得到落实。</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跟踪改进效果</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将查房的经验和成果进行总结，分享给其他护理人员，促进护理团队的共同进步。</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总结与分享</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查房后的总结与改进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76034" y="2655088"/>
            <a:ext cx="9439275"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护理业务查房制度的实施与监督</a:t>
            </a:r>
          </a:p>
        </p:txBody>
      </p:sp>
      <p:sp>
        <p:nvSpPr>
          <p:cNvPr id="3" name="TextBox 3"/>
          <p:cNvSpPr txBox="1"/>
          <p:nvPr/>
        </p:nvSpPr>
        <p:spPr>
          <a:xfrm>
            <a:off x="765043" y="1520539"/>
            <a:ext cx="7683398" cy="9948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3484" r="33484"/>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4095" r="34095"/>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32546" r="32546"/>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护理业务查房制度由医院护理部门负责实施，具体由护理部主任领导，各科室护士长和资深护士参与。</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实施主体</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各级护士长和资深护士是护理业务查房制度的具体责任人，负责组织和实施本科室的护理业务查房工作。</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责任人</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实施主体与责任人</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125" r="16125"/>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护理业务查房应每周至少进行一次，特殊情况下可适当增加次数。</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实施频率</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护理业务查房的周期可根据医院实际情况和护理工作需要确定，一般以季度为一个周期，也可根据具体情况进行调整。</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实施周期</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实施频率与周期</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https://d.book118.com/595321120320011042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72</Paragraphs>
  <Slides>15</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15</vt:i4>
      </vt:variant>
    </vt:vector>
  </HeadingPairs>
  <TitlesOfParts>
    <vt:vector baseType="lpstr" size="19">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2024-09-04T07:54:44.676</cp:lastPrinted>
  <dcterms:created xsi:type="dcterms:W3CDTF">2024-09-03T23:54:44Z</dcterms:created>
  <dcterms:modified xsi:type="dcterms:W3CDTF">2024-09-03T23:54:46Z</dcterms:modified>
</cp:coreProperties>
</file>