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1A477-A7ED-4377-8D94-667B031E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C43E-281B-4427-AB56-777F2B395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50EE4-B9E7-4537-8C0E-405C5A0CF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DBEF1-7BC8-4947-8A52-219D9186A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62562-379A-4C40-AE8F-E685636B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5AC1D-3045-4574-BB56-781201E2B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7EFC7-F56D-46D8-983C-B31E8CCC8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97F56-7AB0-4195-8A78-366A8D87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84995-4E2F-4E89-B082-E03C9B61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87D3A-6D33-4CD1-B6CC-361A40B4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BEE86-3BC1-44FA-8AE4-6D8BB3C37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66993" y="1982590"/>
            <a:ext cx="333184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36032" y="1751286"/>
            <a:ext cx="3520440" cy="4234815"/>
          </a:xfrm>
          <a:custGeom>
            <a:rect l="l" t="t" r="r" b="b"/>
            <a:pathLst>
              <a:path w="3520440" h="4234815">
                <a:moveTo>
                  <a:pt x="586668" y="4234459"/>
                </a:moveTo>
                <a:lnTo>
                  <a:pt x="538552" y="4232514"/>
                </a:lnTo>
                <a:lnTo>
                  <a:pt x="491507" y="4226780"/>
                </a:lnTo>
                <a:lnTo>
                  <a:pt x="445685" y="4217408"/>
                </a:lnTo>
                <a:lnTo>
                  <a:pt x="401235" y="4204550"/>
                </a:lnTo>
                <a:lnTo>
                  <a:pt x="358310" y="4188355"/>
                </a:lnTo>
                <a:lnTo>
                  <a:pt x="317060" y="4168976"/>
                </a:lnTo>
                <a:lnTo>
                  <a:pt x="277636" y="4146562"/>
                </a:lnTo>
                <a:lnTo>
                  <a:pt x="240189" y="4121266"/>
                </a:lnTo>
                <a:lnTo>
                  <a:pt x="204870" y="4093237"/>
                </a:lnTo>
                <a:lnTo>
                  <a:pt x="171831" y="4062627"/>
                </a:lnTo>
                <a:lnTo>
                  <a:pt x="141221" y="4029588"/>
                </a:lnTo>
                <a:lnTo>
                  <a:pt x="113192" y="3994269"/>
                </a:lnTo>
                <a:lnTo>
                  <a:pt x="87896" y="3956822"/>
                </a:lnTo>
                <a:lnTo>
                  <a:pt x="65482" y="3917398"/>
                </a:lnTo>
                <a:lnTo>
                  <a:pt x="46103" y="3876148"/>
                </a:lnTo>
                <a:lnTo>
                  <a:pt x="29908" y="3833223"/>
                </a:lnTo>
                <a:lnTo>
                  <a:pt x="17050" y="3788773"/>
                </a:lnTo>
                <a:lnTo>
                  <a:pt x="7678" y="3742951"/>
                </a:lnTo>
                <a:lnTo>
                  <a:pt x="1944" y="3695906"/>
                </a:lnTo>
                <a:lnTo>
                  <a:pt x="0" y="3647790"/>
                </a:lnTo>
                <a:lnTo>
                  <a:pt x="0" y="586668"/>
                </a:lnTo>
                <a:lnTo>
                  <a:pt x="1944" y="538552"/>
                </a:lnTo>
                <a:lnTo>
                  <a:pt x="7678" y="491507"/>
                </a:lnTo>
                <a:lnTo>
                  <a:pt x="17050" y="445684"/>
                </a:lnTo>
                <a:lnTo>
                  <a:pt x="29908" y="401235"/>
                </a:lnTo>
                <a:lnTo>
                  <a:pt x="46103" y="358310"/>
                </a:lnTo>
                <a:lnTo>
                  <a:pt x="65483" y="317060"/>
                </a:lnTo>
                <a:lnTo>
                  <a:pt x="87896" y="277636"/>
                </a:lnTo>
                <a:lnTo>
                  <a:pt x="113193" y="240189"/>
                </a:lnTo>
                <a:lnTo>
                  <a:pt x="141222" y="204870"/>
                </a:lnTo>
                <a:lnTo>
                  <a:pt x="171831" y="171830"/>
                </a:lnTo>
                <a:lnTo>
                  <a:pt x="204871" y="141221"/>
                </a:lnTo>
                <a:lnTo>
                  <a:pt x="240190" y="113192"/>
                </a:lnTo>
                <a:lnTo>
                  <a:pt x="277637" y="87896"/>
                </a:lnTo>
                <a:lnTo>
                  <a:pt x="317061" y="65482"/>
                </a:lnTo>
                <a:lnTo>
                  <a:pt x="358311" y="46103"/>
                </a:lnTo>
                <a:lnTo>
                  <a:pt x="401236" y="29908"/>
                </a:lnTo>
                <a:lnTo>
                  <a:pt x="445685" y="17050"/>
                </a:lnTo>
                <a:lnTo>
                  <a:pt x="491507" y="7678"/>
                </a:lnTo>
                <a:lnTo>
                  <a:pt x="538551" y="1944"/>
                </a:lnTo>
                <a:lnTo>
                  <a:pt x="586667" y="0"/>
                </a:lnTo>
                <a:lnTo>
                  <a:pt x="2933271" y="0"/>
                </a:lnTo>
                <a:lnTo>
                  <a:pt x="2981386" y="1944"/>
                </a:lnTo>
                <a:lnTo>
                  <a:pt x="3028431" y="7678"/>
                </a:lnTo>
                <a:lnTo>
                  <a:pt x="3074254" y="17050"/>
                </a:lnTo>
                <a:lnTo>
                  <a:pt x="3118704" y="29908"/>
                </a:lnTo>
                <a:lnTo>
                  <a:pt x="3161629" y="46103"/>
                </a:lnTo>
                <a:lnTo>
                  <a:pt x="3202879" y="65483"/>
                </a:lnTo>
                <a:lnTo>
                  <a:pt x="3242303" y="87896"/>
                </a:lnTo>
                <a:lnTo>
                  <a:pt x="3279750" y="113193"/>
                </a:lnTo>
                <a:lnTo>
                  <a:pt x="3315069" y="141221"/>
                </a:lnTo>
                <a:lnTo>
                  <a:pt x="3348108" y="171831"/>
                </a:lnTo>
                <a:lnTo>
                  <a:pt x="3378718" y="204871"/>
                </a:lnTo>
                <a:lnTo>
                  <a:pt x="3406747" y="240190"/>
                </a:lnTo>
                <a:lnTo>
                  <a:pt x="3432043" y="277636"/>
                </a:lnTo>
                <a:lnTo>
                  <a:pt x="3454457" y="317060"/>
                </a:lnTo>
                <a:lnTo>
                  <a:pt x="3473836" y="358311"/>
                </a:lnTo>
                <a:lnTo>
                  <a:pt x="3490031" y="401236"/>
                </a:lnTo>
                <a:lnTo>
                  <a:pt x="3502889" y="445685"/>
                </a:lnTo>
                <a:lnTo>
                  <a:pt x="3512261" y="491508"/>
                </a:lnTo>
                <a:lnTo>
                  <a:pt x="3517995" y="538552"/>
                </a:lnTo>
                <a:lnTo>
                  <a:pt x="3519939" y="586668"/>
                </a:lnTo>
                <a:lnTo>
                  <a:pt x="3519939" y="3647790"/>
                </a:lnTo>
                <a:lnTo>
                  <a:pt x="3517994" y="3695906"/>
                </a:lnTo>
                <a:lnTo>
                  <a:pt x="3512261" y="3742951"/>
                </a:lnTo>
                <a:lnTo>
                  <a:pt x="3502889" y="3788774"/>
                </a:lnTo>
                <a:lnTo>
                  <a:pt x="3490030" y="3833223"/>
                </a:lnTo>
                <a:lnTo>
                  <a:pt x="3473836" y="3876148"/>
                </a:lnTo>
                <a:lnTo>
                  <a:pt x="3454456" y="3917398"/>
                </a:lnTo>
                <a:lnTo>
                  <a:pt x="3432043" y="3956822"/>
                </a:lnTo>
                <a:lnTo>
                  <a:pt x="3406746" y="3994269"/>
                </a:lnTo>
                <a:lnTo>
                  <a:pt x="3378717" y="4029588"/>
                </a:lnTo>
                <a:lnTo>
                  <a:pt x="3348108" y="4062628"/>
                </a:lnTo>
                <a:lnTo>
                  <a:pt x="3315068" y="4093237"/>
                </a:lnTo>
                <a:lnTo>
                  <a:pt x="3279749" y="4121266"/>
                </a:lnTo>
                <a:lnTo>
                  <a:pt x="3242302" y="4146562"/>
                </a:lnTo>
                <a:lnTo>
                  <a:pt x="3202878" y="4168976"/>
                </a:lnTo>
                <a:lnTo>
                  <a:pt x="3161628" y="4188355"/>
                </a:lnTo>
                <a:lnTo>
                  <a:pt x="3118703" y="4204550"/>
                </a:lnTo>
                <a:lnTo>
                  <a:pt x="3074254" y="4217408"/>
                </a:lnTo>
                <a:lnTo>
                  <a:pt x="3028431" y="4226780"/>
                </a:lnTo>
                <a:lnTo>
                  <a:pt x="2981386" y="4232514"/>
                </a:lnTo>
                <a:lnTo>
                  <a:pt x="2933271" y="4234458"/>
                </a:lnTo>
                <a:lnTo>
                  <a:pt x="586668" y="4234459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1030553" y="2681841"/>
            <a:ext cx="2693035" cy="76200"/>
          </a:xfrm>
          <a:custGeom>
            <a:rect l="l" t="t" r="r" b="b"/>
            <a:pathLst>
              <a:path w="2693035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693035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693035" h="76200">
                <a:moveTo>
                  <a:pt x="2692799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692799" y="31750"/>
                </a:lnTo>
                <a:lnTo>
                  <a:pt x="2692799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83345" y="1366163"/>
            <a:ext cx="5930900" cy="1451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9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102303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747" y="839203"/>
            <a:ext cx="4787900" cy="596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50" spc="-5">
                <a:solidFill>
                  <a:srgbClr val="FFFFFF"/>
                </a:solidFill>
              </a:rPr>
              <a:t>呼吸内科专业分析报告</a:t>
            </a:r>
            <a:endParaRPr sz="37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94318" y="1596391"/>
            <a:ext cx="1168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25">
                <a:solidFill>
                  <a:srgbClr val="FFFFFF"/>
                </a:solidFill>
              </a:rPr>
              <a:t>目录</a:t>
            </a:r>
            <a:endParaRPr sz="4500"/>
          </a:p>
        </p:txBody>
      </p:sp>
      <p:sp>
        <p:nvSpPr>
          <p:cNvPr id="4" name="object 4"/>
          <p:cNvSpPr txBox="1"/>
          <p:nvPr/>
        </p:nvSpPr>
        <p:spPr>
          <a:xfrm>
            <a:off x="1460642" y="1253850"/>
            <a:ext cx="13074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5CA5F4"/>
                </a:solidFill>
                <a:latin typeface="微软雅黑"/>
                <a:cs typeface="微软雅黑"/>
              </a:rPr>
              <a:t>CONTENTS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26107" y="890403"/>
            <a:ext cx="32766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呼吸内科疾病概述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治疗手段与药物进展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并发症预防与处理措施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临床实践与经验分享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总结与展望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31420" y="1435899"/>
            <a:ext cx="1527810" cy="2381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  <a:p>
            <a:pPr marL="1270" algn="ctr">
              <a:lnSpc>
                <a:spcPct val="100000"/>
              </a:lnSpc>
              <a:spcBef>
                <a:spcPts val="2715"/>
              </a:spcBef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66167" y="1253756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5176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呼吸内科疾病概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呼吸内科疾病是一类涉及呼吸道、肺部及胸腔的常见疾病，包括哮喘、慢性阻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塞性肺疾病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（COPD）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、肺癌等。这些疾病对人类健康造成严重影响，因此呼吸内科专业分析具有重要意义。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分析目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本报告旨在对呼吸内科领域进行深入分析，探讨疾病的发病机制、诊断方法、治疗手段及预防措施，为临床医生、研究人员和患者提供有价值的参考信息。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609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609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疾病类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型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5585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本报告将涵盖多种呼吸内科疾病，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如哮喘、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COPD、肺炎、肺结核、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肺癌等。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5" name="object 5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分析内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容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73171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报告将针对疾病的流行病学特征、病理生理学机制、临床表现、诊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断方法、治疗及预防等方面进行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详细分析。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0" name="object 10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目标受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众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40757" y="2995162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6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本报告主要面向呼吸内科医生、医学研究人员、医学院校师生以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及广大患者和关注呼吸健康的人群。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31420" y="1435899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254499" y="324369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呼吸内科疾病概述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66167" y="1253756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22867" y="1484703"/>
            <a:ext cx="5090160" cy="4731385"/>
            <a:chOff x="3522867" y="1484703"/>
            <a:chExt cx="5090160" cy="4731385"/>
          </a:xfrm>
        </p:grpSpPr>
        <p:sp>
          <p:nvSpPr>
            <p:cNvPr id="3" name="object 3"/>
            <p:cNvSpPr/>
            <p:nvPr/>
          </p:nvSpPr>
          <p:spPr>
            <a:xfrm>
              <a:off x="4032137" y="2015756"/>
              <a:ext cx="4128135" cy="3669665"/>
            </a:xfrm>
            <a:custGeom>
              <a:rect l="l" t="t" r="r" b="b"/>
              <a:pathLst>
                <a:path w="4128134" h="3669665">
                  <a:moveTo>
                    <a:pt x="0" y="1834544"/>
                  </a:moveTo>
                  <a:lnTo>
                    <a:pt x="1238317" y="0"/>
                  </a:lnTo>
                  <a:lnTo>
                    <a:pt x="2889407" y="0"/>
                  </a:lnTo>
                  <a:lnTo>
                    <a:pt x="4127725" y="1834544"/>
                  </a:lnTo>
                  <a:lnTo>
                    <a:pt x="2889407" y="3669089"/>
                  </a:lnTo>
                  <a:lnTo>
                    <a:pt x="1238317" y="3669089"/>
                  </a:lnTo>
                  <a:lnTo>
                    <a:pt x="0" y="183454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522865" y="1484705"/>
              <a:ext cx="5090160" cy="4731385"/>
            </a:xfrm>
            <a:custGeom>
              <a:rect l="l" t="t" r="r" b="b"/>
              <a:pathLst>
                <a:path w="5090159" h="4731385">
                  <a:moveTo>
                    <a:pt x="1194866" y="2365603"/>
                  </a:moveTo>
                  <a:lnTo>
                    <a:pt x="836409" y="1834553"/>
                  </a:lnTo>
                  <a:lnTo>
                    <a:pt x="358457" y="1834553"/>
                  </a:lnTo>
                  <a:lnTo>
                    <a:pt x="0" y="2365603"/>
                  </a:lnTo>
                  <a:lnTo>
                    <a:pt x="358457" y="2896654"/>
                  </a:lnTo>
                  <a:lnTo>
                    <a:pt x="836409" y="2896654"/>
                  </a:lnTo>
                  <a:lnTo>
                    <a:pt x="1194866" y="2365603"/>
                  </a:lnTo>
                  <a:close/>
                </a:path>
                <a:path w="5090159" h="4731385">
                  <a:moveTo>
                    <a:pt x="2204809" y="531050"/>
                  </a:moveTo>
                  <a:lnTo>
                    <a:pt x="1846338" y="0"/>
                  </a:lnTo>
                  <a:lnTo>
                    <a:pt x="1368399" y="0"/>
                  </a:lnTo>
                  <a:lnTo>
                    <a:pt x="1009942" y="531050"/>
                  </a:lnTo>
                  <a:lnTo>
                    <a:pt x="1368399" y="1062113"/>
                  </a:lnTo>
                  <a:lnTo>
                    <a:pt x="1846338" y="1062113"/>
                  </a:lnTo>
                  <a:lnTo>
                    <a:pt x="2204809" y="531050"/>
                  </a:lnTo>
                  <a:close/>
                </a:path>
                <a:path w="5090159" h="4731385">
                  <a:moveTo>
                    <a:pt x="2217001" y="4200144"/>
                  </a:moveTo>
                  <a:lnTo>
                    <a:pt x="1858543" y="3669093"/>
                  </a:lnTo>
                  <a:lnTo>
                    <a:pt x="1380591" y="3669093"/>
                  </a:lnTo>
                  <a:lnTo>
                    <a:pt x="1022134" y="4200144"/>
                  </a:lnTo>
                  <a:lnTo>
                    <a:pt x="1380591" y="4731194"/>
                  </a:lnTo>
                  <a:lnTo>
                    <a:pt x="1858543" y="4731194"/>
                  </a:lnTo>
                  <a:lnTo>
                    <a:pt x="2217001" y="4200144"/>
                  </a:lnTo>
                  <a:close/>
                </a:path>
                <a:path w="5090159" h="4731385">
                  <a:moveTo>
                    <a:pt x="4100766" y="4187952"/>
                  </a:moveTo>
                  <a:lnTo>
                    <a:pt x="3742296" y="3656901"/>
                  </a:lnTo>
                  <a:lnTo>
                    <a:pt x="3264357" y="3656901"/>
                  </a:lnTo>
                  <a:lnTo>
                    <a:pt x="2905899" y="4187952"/>
                  </a:lnTo>
                  <a:lnTo>
                    <a:pt x="3264357" y="4719002"/>
                  </a:lnTo>
                  <a:lnTo>
                    <a:pt x="3742296" y="4719002"/>
                  </a:lnTo>
                  <a:lnTo>
                    <a:pt x="4100766" y="4187952"/>
                  </a:lnTo>
                  <a:close/>
                </a:path>
                <a:path w="5090159" h="4731385">
                  <a:moveTo>
                    <a:pt x="4112958" y="531050"/>
                  </a:moveTo>
                  <a:lnTo>
                    <a:pt x="3754488" y="0"/>
                  </a:lnTo>
                  <a:lnTo>
                    <a:pt x="3276549" y="0"/>
                  </a:lnTo>
                  <a:lnTo>
                    <a:pt x="2918091" y="531050"/>
                  </a:lnTo>
                  <a:lnTo>
                    <a:pt x="3276549" y="1062113"/>
                  </a:lnTo>
                  <a:lnTo>
                    <a:pt x="3754488" y="1062113"/>
                  </a:lnTo>
                  <a:lnTo>
                    <a:pt x="4112958" y="531050"/>
                  </a:lnTo>
                  <a:close/>
                </a:path>
                <a:path w="5090159" h="4731385">
                  <a:moveTo>
                    <a:pt x="5089626" y="2365603"/>
                  </a:moveTo>
                  <a:lnTo>
                    <a:pt x="4731169" y="1834553"/>
                  </a:lnTo>
                  <a:lnTo>
                    <a:pt x="4253217" y="1834553"/>
                  </a:lnTo>
                  <a:lnTo>
                    <a:pt x="3894759" y="2365603"/>
                  </a:lnTo>
                  <a:lnTo>
                    <a:pt x="4253217" y="2896654"/>
                  </a:lnTo>
                  <a:lnTo>
                    <a:pt x="4731169" y="2896654"/>
                  </a:lnTo>
                  <a:lnTo>
                    <a:pt x="5089626" y="2365603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7887899" y="1819616"/>
            <a:ext cx="3282950" cy="614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下呼吸道感染：如支气管炎、肺炎、支气管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90"/>
              </a:spcBef>
            </a:pP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扩张等。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05332" y="3504489"/>
            <a:ext cx="311150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支气管哮喘：一种慢性气道炎症性疾病，导致气道高反应性和可逆性气流受限。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87899" y="5421330"/>
            <a:ext cx="276860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肺部肿瘤：如肺癌、肺良性肿瘤等。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7875" y="1819616"/>
            <a:ext cx="3625850" cy="614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上呼吸道感染：包括感冒、喉炎、咽炎、扁桃</a:t>
            </a:r>
            <a:endParaRPr sz="135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390"/>
              </a:spcBef>
            </a:pP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体炎等。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2915" y="3504489"/>
            <a:ext cx="3258820" cy="60198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慢性阻塞性肺疾病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（COPD）：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包括慢性</a:t>
            </a:r>
            <a:endParaRPr sz="1350">
              <a:latin typeface="微软雅黑"/>
              <a:cs typeface="微软雅黑"/>
            </a:endParaRPr>
          </a:p>
          <a:p>
            <a:pPr marL="1702435">
              <a:lnSpc>
                <a:spcPct val="100000"/>
              </a:lnSpc>
              <a:spcBef>
                <a:spcPts val="65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支气管炎和肺气肿。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97277" y="5339034"/>
            <a:ext cx="3282950" cy="60198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肺栓塞：由各种栓子阻塞肺动脉或其分支</a:t>
            </a:r>
            <a:endParaRPr sz="1350">
              <a:latin typeface="微软雅黑"/>
              <a:cs typeface="微软雅黑"/>
            </a:endParaRPr>
          </a:p>
          <a:p>
            <a:pPr marL="1726564">
              <a:lnSpc>
                <a:spcPct val="100000"/>
              </a:lnSpc>
              <a:spcBef>
                <a:spcPts val="65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引起的肺循环障碍。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410458" y="3208915"/>
            <a:ext cx="1371600" cy="1165860"/>
          </a:xfrm>
          <a:custGeom>
            <a:rect l="l" t="t" r="r" b="b"/>
            <a:pathLst>
              <a:path w="1371600" h="1165860">
                <a:moveTo>
                  <a:pt x="548432" y="205662"/>
                </a:moveTo>
                <a:lnTo>
                  <a:pt x="411324" y="205662"/>
                </a:lnTo>
                <a:lnTo>
                  <a:pt x="411324" y="137108"/>
                </a:lnTo>
                <a:lnTo>
                  <a:pt x="418315" y="93775"/>
                </a:lnTo>
                <a:lnTo>
                  <a:pt x="437781" y="56138"/>
                </a:lnTo>
                <a:lnTo>
                  <a:pt x="467463" y="26457"/>
                </a:lnTo>
                <a:lnTo>
                  <a:pt x="505100" y="6990"/>
                </a:lnTo>
                <a:lnTo>
                  <a:pt x="548432" y="0"/>
                </a:lnTo>
                <a:lnTo>
                  <a:pt x="822648" y="0"/>
                </a:lnTo>
                <a:lnTo>
                  <a:pt x="865980" y="6990"/>
                </a:lnTo>
                <a:lnTo>
                  <a:pt x="903617" y="26457"/>
                </a:lnTo>
                <a:lnTo>
                  <a:pt x="933299" y="56138"/>
                </a:lnTo>
                <a:lnTo>
                  <a:pt x="952765" y="93775"/>
                </a:lnTo>
                <a:lnTo>
                  <a:pt x="959756" y="137108"/>
                </a:lnTo>
                <a:lnTo>
                  <a:pt x="548432" y="137108"/>
                </a:lnTo>
                <a:lnTo>
                  <a:pt x="548432" y="205662"/>
                </a:lnTo>
                <a:close/>
              </a:path>
              <a:path w="1371600" h="1165860">
                <a:moveTo>
                  <a:pt x="959756" y="205662"/>
                </a:moveTo>
                <a:lnTo>
                  <a:pt x="822648" y="205662"/>
                </a:lnTo>
                <a:lnTo>
                  <a:pt x="822648" y="137108"/>
                </a:lnTo>
                <a:lnTo>
                  <a:pt x="959756" y="137108"/>
                </a:lnTo>
                <a:lnTo>
                  <a:pt x="959756" y="205662"/>
                </a:lnTo>
                <a:close/>
              </a:path>
              <a:path w="1371600" h="1165860">
                <a:moveTo>
                  <a:pt x="1096864" y="1165418"/>
                </a:moveTo>
                <a:lnTo>
                  <a:pt x="274216" y="1165418"/>
                </a:lnTo>
                <a:lnTo>
                  <a:pt x="274216" y="205662"/>
                </a:lnTo>
                <a:lnTo>
                  <a:pt x="1096864" y="205662"/>
                </a:lnTo>
                <a:lnTo>
                  <a:pt x="1096864" y="1165418"/>
                </a:lnTo>
                <a:close/>
              </a:path>
              <a:path w="1371600" h="1165860">
                <a:moveTo>
                  <a:pt x="1233972" y="1165418"/>
                </a:moveTo>
                <a:lnTo>
                  <a:pt x="1165418" y="1165418"/>
                </a:lnTo>
                <a:lnTo>
                  <a:pt x="1165418" y="205662"/>
                </a:lnTo>
                <a:lnTo>
                  <a:pt x="1233972" y="205662"/>
                </a:lnTo>
                <a:lnTo>
                  <a:pt x="1277305" y="212653"/>
                </a:lnTo>
                <a:lnTo>
                  <a:pt x="1314942" y="232119"/>
                </a:lnTo>
                <a:lnTo>
                  <a:pt x="1344623" y="261801"/>
                </a:lnTo>
                <a:lnTo>
                  <a:pt x="1364090" y="299438"/>
                </a:lnTo>
                <a:lnTo>
                  <a:pt x="1371081" y="342770"/>
                </a:lnTo>
                <a:lnTo>
                  <a:pt x="1371081" y="1028310"/>
                </a:lnTo>
                <a:lnTo>
                  <a:pt x="1364090" y="1071642"/>
                </a:lnTo>
                <a:lnTo>
                  <a:pt x="1344623" y="1109279"/>
                </a:lnTo>
                <a:lnTo>
                  <a:pt x="1314942" y="1138961"/>
                </a:lnTo>
                <a:lnTo>
                  <a:pt x="1277305" y="1158427"/>
                </a:lnTo>
                <a:lnTo>
                  <a:pt x="1233972" y="1165418"/>
                </a:lnTo>
                <a:close/>
              </a:path>
              <a:path w="1371600" h="1165860">
                <a:moveTo>
                  <a:pt x="205662" y="1165418"/>
                </a:moveTo>
                <a:lnTo>
                  <a:pt x="137108" y="1165418"/>
                </a:lnTo>
                <a:lnTo>
                  <a:pt x="93776" y="1158427"/>
                </a:lnTo>
                <a:lnTo>
                  <a:pt x="56139" y="1138961"/>
                </a:lnTo>
                <a:lnTo>
                  <a:pt x="26457" y="1109279"/>
                </a:lnTo>
                <a:lnTo>
                  <a:pt x="6991" y="1071642"/>
                </a:lnTo>
                <a:lnTo>
                  <a:pt x="0" y="1028310"/>
                </a:lnTo>
                <a:lnTo>
                  <a:pt x="0" y="342770"/>
                </a:lnTo>
                <a:lnTo>
                  <a:pt x="7019" y="299553"/>
                </a:lnTo>
                <a:lnTo>
                  <a:pt x="26544" y="261931"/>
                </a:lnTo>
                <a:lnTo>
                  <a:pt x="56269" y="232206"/>
                </a:lnTo>
                <a:lnTo>
                  <a:pt x="93891" y="212681"/>
                </a:lnTo>
                <a:lnTo>
                  <a:pt x="137108" y="205662"/>
                </a:lnTo>
                <a:lnTo>
                  <a:pt x="205662" y="205662"/>
                </a:lnTo>
                <a:lnTo>
                  <a:pt x="205662" y="116541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4877099" y="1838141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0F8BFF"/>
                </a:solidFill>
                <a:latin typeface="微软雅黑"/>
                <a:cs typeface="微软雅黑"/>
              </a:rPr>
              <a:t>01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77341" y="1838141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0F8BFF"/>
                </a:solidFill>
                <a:latin typeface="微软雅黑"/>
                <a:cs typeface="微软雅黑"/>
              </a:rPr>
              <a:t>02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67317" y="3672686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0F8BFF"/>
                </a:solidFill>
                <a:latin typeface="微软雅黑"/>
                <a:cs typeface="微软雅黑"/>
              </a:rPr>
              <a:t>03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768675" y="3672686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0F8BFF"/>
                </a:solidFill>
                <a:latin typeface="微软雅黑"/>
                <a:cs typeface="微软雅黑"/>
              </a:rPr>
              <a:t>04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77099" y="5507231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0F8BFF"/>
                </a:solidFill>
                <a:latin typeface="微软雅黑"/>
                <a:cs typeface="微软雅黑"/>
              </a:rPr>
              <a:t>05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777341" y="5507231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0F8BFF"/>
                </a:solidFill>
                <a:latin typeface="微软雅黑"/>
                <a:cs typeface="微软雅黑"/>
              </a:rPr>
              <a:t>06</a:t>
            </a:r>
            <a:endParaRPr sz="30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常见呼吸内科疾病类型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530842" y="2528384"/>
            <a:ext cx="1097280" cy="1097280"/>
          </a:xfrm>
          <a:custGeom>
            <a:rect l="l" t="t" r="r" b="b"/>
            <a:pathLst>
              <a:path w="1097279" h="1097279">
                <a:moveTo>
                  <a:pt x="548640" y="0"/>
                </a:moveTo>
                <a:close/>
              </a:path>
              <a:path w="1097279" h="1097279">
                <a:moveTo>
                  <a:pt x="1097281" y="548640"/>
                </a:moveTo>
                <a:lnTo>
                  <a:pt x="2" y="548640"/>
                </a:lnTo>
                <a:lnTo>
                  <a:pt x="2016" y="501300"/>
                </a:lnTo>
                <a:lnTo>
                  <a:pt x="7947" y="455080"/>
                </a:lnTo>
                <a:lnTo>
                  <a:pt x="17632" y="410142"/>
                </a:lnTo>
                <a:lnTo>
                  <a:pt x="30906" y="366652"/>
                </a:lnTo>
                <a:lnTo>
                  <a:pt x="47603" y="324774"/>
                </a:lnTo>
                <a:lnTo>
                  <a:pt x="67560" y="284673"/>
                </a:lnTo>
                <a:lnTo>
                  <a:pt x="90611" y="246514"/>
                </a:lnTo>
                <a:lnTo>
                  <a:pt x="116591" y="210461"/>
                </a:lnTo>
                <a:lnTo>
                  <a:pt x="145337" y="176680"/>
                </a:lnTo>
                <a:lnTo>
                  <a:pt x="176683" y="145334"/>
                </a:lnTo>
                <a:lnTo>
                  <a:pt x="210465" y="116588"/>
                </a:lnTo>
                <a:lnTo>
                  <a:pt x="246518" y="90607"/>
                </a:lnTo>
                <a:lnTo>
                  <a:pt x="284677" y="67557"/>
                </a:lnTo>
                <a:lnTo>
                  <a:pt x="324778" y="47600"/>
                </a:lnTo>
                <a:lnTo>
                  <a:pt x="366656" y="30903"/>
                </a:lnTo>
                <a:lnTo>
                  <a:pt x="410146" y="17630"/>
                </a:lnTo>
                <a:lnTo>
                  <a:pt x="455084" y="7945"/>
                </a:lnTo>
                <a:lnTo>
                  <a:pt x="501305" y="2013"/>
                </a:lnTo>
                <a:lnTo>
                  <a:pt x="548640" y="0"/>
                </a:lnTo>
                <a:lnTo>
                  <a:pt x="595979" y="2013"/>
                </a:lnTo>
                <a:lnTo>
                  <a:pt x="642200" y="7945"/>
                </a:lnTo>
                <a:lnTo>
                  <a:pt x="687138" y="17630"/>
                </a:lnTo>
                <a:lnTo>
                  <a:pt x="730628" y="30904"/>
                </a:lnTo>
                <a:lnTo>
                  <a:pt x="772506" y="47601"/>
                </a:lnTo>
                <a:lnTo>
                  <a:pt x="812606" y="67557"/>
                </a:lnTo>
                <a:lnTo>
                  <a:pt x="850765" y="90608"/>
                </a:lnTo>
                <a:lnTo>
                  <a:pt x="886818" y="116589"/>
                </a:lnTo>
                <a:lnTo>
                  <a:pt x="920600" y="145334"/>
                </a:lnTo>
                <a:lnTo>
                  <a:pt x="951946" y="176681"/>
                </a:lnTo>
                <a:lnTo>
                  <a:pt x="980692" y="210462"/>
                </a:lnTo>
                <a:lnTo>
                  <a:pt x="1006672" y="246515"/>
                </a:lnTo>
                <a:lnTo>
                  <a:pt x="1029723" y="284674"/>
                </a:lnTo>
                <a:lnTo>
                  <a:pt x="1049679" y="324775"/>
                </a:lnTo>
                <a:lnTo>
                  <a:pt x="1066377" y="366653"/>
                </a:lnTo>
                <a:lnTo>
                  <a:pt x="1079650" y="410143"/>
                </a:lnTo>
                <a:lnTo>
                  <a:pt x="1089335" y="455081"/>
                </a:lnTo>
                <a:lnTo>
                  <a:pt x="1095267" y="501301"/>
                </a:lnTo>
                <a:lnTo>
                  <a:pt x="1097281" y="548640"/>
                </a:lnTo>
                <a:close/>
              </a:path>
              <a:path w="1097279" h="1097279">
                <a:moveTo>
                  <a:pt x="548640" y="1097279"/>
                </a:moveTo>
                <a:lnTo>
                  <a:pt x="501301" y="1095265"/>
                </a:lnTo>
                <a:lnTo>
                  <a:pt x="455080" y="1089333"/>
                </a:lnTo>
                <a:lnTo>
                  <a:pt x="410143" y="1079649"/>
                </a:lnTo>
                <a:lnTo>
                  <a:pt x="366653" y="1066375"/>
                </a:lnTo>
                <a:lnTo>
                  <a:pt x="324775" y="1049678"/>
                </a:lnTo>
                <a:lnTo>
                  <a:pt x="284674" y="1029722"/>
                </a:lnTo>
                <a:lnTo>
                  <a:pt x="246515" y="1006671"/>
                </a:lnTo>
                <a:lnTo>
                  <a:pt x="210462" y="980690"/>
                </a:lnTo>
                <a:lnTo>
                  <a:pt x="176680" y="951945"/>
                </a:lnTo>
                <a:lnTo>
                  <a:pt x="145334" y="920598"/>
                </a:lnTo>
                <a:lnTo>
                  <a:pt x="116589" y="886817"/>
                </a:lnTo>
                <a:lnTo>
                  <a:pt x="90608" y="850764"/>
                </a:lnTo>
                <a:lnTo>
                  <a:pt x="67557" y="812605"/>
                </a:lnTo>
                <a:lnTo>
                  <a:pt x="47601" y="772504"/>
                </a:lnTo>
                <a:lnTo>
                  <a:pt x="30903" y="730626"/>
                </a:lnTo>
                <a:lnTo>
                  <a:pt x="17630" y="687136"/>
                </a:lnTo>
                <a:lnTo>
                  <a:pt x="7945" y="642199"/>
                </a:lnTo>
                <a:lnTo>
                  <a:pt x="2013" y="595978"/>
                </a:lnTo>
                <a:lnTo>
                  <a:pt x="0" y="548639"/>
                </a:lnTo>
                <a:lnTo>
                  <a:pt x="1097281" y="548640"/>
                </a:lnTo>
                <a:lnTo>
                  <a:pt x="1095266" y="595978"/>
                </a:lnTo>
                <a:lnTo>
                  <a:pt x="1089334" y="642199"/>
                </a:lnTo>
                <a:lnTo>
                  <a:pt x="1079649" y="687136"/>
                </a:lnTo>
                <a:lnTo>
                  <a:pt x="1066376" y="730626"/>
                </a:lnTo>
                <a:lnTo>
                  <a:pt x="1049679" y="772504"/>
                </a:lnTo>
                <a:lnTo>
                  <a:pt x="1029722" y="812605"/>
                </a:lnTo>
                <a:lnTo>
                  <a:pt x="1006671" y="850764"/>
                </a:lnTo>
                <a:lnTo>
                  <a:pt x="980691" y="886817"/>
                </a:lnTo>
                <a:lnTo>
                  <a:pt x="951945" y="920598"/>
                </a:lnTo>
                <a:lnTo>
                  <a:pt x="920599" y="951945"/>
                </a:lnTo>
                <a:lnTo>
                  <a:pt x="886817" y="980690"/>
                </a:lnTo>
                <a:lnTo>
                  <a:pt x="850764" y="1006671"/>
                </a:lnTo>
                <a:lnTo>
                  <a:pt x="812605" y="1029722"/>
                </a:lnTo>
                <a:lnTo>
                  <a:pt x="772505" y="1049678"/>
                </a:lnTo>
                <a:lnTo>
                  <a:pt x="730627" y="1066375"/>
                </a:lnTo>
                <a:lnTo>
                  <a:pt x="687137" y="1079649"/>
                </a:lnTo>
                <a:lnTo>
                  <a:pt x="642199" y="1089333"/>
                </a:lnTo>
                <a:lnTo>
                  <a:pt x="595979" y="1095265"/>
                </a:lnTo>
                <a:lnTo>
                  <a:pt x="548640" y="1097279"/>
                </a:lnTo>
                <a:close/>
              </a:path>
            </a:pathLst>
          </a:custGeom>
          <a:solidFill>
            <a:srgbClr val="A49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620014" y="5027097"/>
            <a:ext cx="1097280" cy="1097280"/>
          </a:xfrm>
          <a:custGeom>
            <a:rect l="l" t="t" r="r" b="b"/>
            <a:pathLst>
              <a:path w="1097279" h="1097279">
                <a:moveTo>
                  <a:pt x="1097280" y="548640"/>
                </a:moveTo>
                <a:lnTo>
                  <a:pt x="2" y="548640"/>
                </a:lnTo>
                <a:lnTo>
                  <a:pt x="2016" y="501300"/>
                </a:lnTo>
                <a:lnTo>
                  <a:pt x="7947" y="455080"/>
                </a:lnTo>
                <a:lnTo>
                  <a:pt x="17632" y="410142"/>
                </a:lnTo>
                <a:lnTo>
                  <a:pt x="30906" y="366652"/>
                </a:lnTo>
                <a:lnTo>
                  <a:pt x="47603" y="324774"/>
                </a:lnTo>
                <a:lnTo>
                  <a:pt x="67560" y="284673"/>
                </a:lnTo>
                <a:lnTo>
                  <a:pt x="90611" y="246514"/>
                </a:lnTo>
                <a:lnTo>
                  <a:pt x="116591" y="210461"/>
                </a:lnTo>
                <a:lnTo>
                  <a:pt x="145337" y="176680"/>
                </a:lnTo>
                <a:lnTo>
                  <a:pt x="176683" y="145334"/>
                </a:lnTo>
                <a:lnTo>
                  <a:pt x="210465" y="116588"/>
                </a:lnTo>
                <a:lnTo>
                  <a:pt x="246518" y="90607"/>
                </a:lnTo>
                <a:lnTo>
                  <a:pt x="284678" y="67557"/>
                </a:lnTo>
                <a:lnTo>
                  <a:pt x="324779" y="47600"/>
                </a:lnTo>
                <a:lnTo>
                  <a:pt x="366657" y="30903"/>
                </a:lnTo>
                <a:lnTo>
                  <a:pt x="410147" y="17630"/>
                </a:lnTo>
                <a:lnTo>
                  <a:pt x="455086" y="7945"/>
                </a:lnTo>
                <a:lnTo>
                  <a:pt x="501313" y="2013"/>
                </a:lnTo>
                <a:lnTo>
                  <a:pt x="548641" y="0"/>
                </a:lnTo>
                <a:lnTo>
                  <a:pt x="595982" y="2014"/>
                </a:lnTo>
                <a:lnTo>
                  <a:pt x="642201" y="7945"/>
                </a:lnTo>
                <a:lnTo>
                  <a:pt x="687139" y="17630"/>
                </a:lnTo>
                <a:lnTo>
                  <a:pt x="730628" y="30904"/>
                </a:lnTo>
                <a:lnTo>
                  <a:pt x="772506" y="47601"/>
                </a:lnTo>
                <a:lnTo>
                  <a:pt x="812607" y="67558"/>
                </a:lnTo>
                <a:lnTo>
                  <a:pt x="850766" y="90608"/>
                </a:lnTo>
                <a:lnTo>
                  <a:pt x="886819" y="116589"/>
                </a:lnTo>
                <a:lnTo>
                  <a:pt x="920600" y="145335"/>
                </a:lnTo>
                <a:lnTo>
                  <a:pt x="951946" y="176681"/>
                </a:lnTo>
                <a:lnTo>
                  <a:pt x="980692" y="210463"/>
                </a:lnTo>
                <a:lnTo>
                  <a:pt x="1006673" y="246515"/>
                </a:lnTo>
                <a:lnTo>
                  <a:pt x="1029723" y="284675"/>
                </a:lnTo>
                <a:lnTo>
                  <a:pt x="1049680" y="324775"/>
                </a:lnTo>
                <a:lnTo>
                  <a:pt x="1066377" y="366653"/>
                </a:lnTo>
                <a:lnTo>
                  <a:pt x="1079650" y="410143"/>
                </a:lnTo>
                <a:lnTo>
                  <a:pt x="1089335" y="455081"/>
                </a:lnTo>
                <a:lnTo>
                  <a:pt x="1095267" y="501301"/>
                </a:lnTo>
                <a:lnTo>
                  <a:pt x="1097280" y="548640"/>
                </a:lnTo>
                <a:close/>
              </a:path>
              <a:path w="1097279" h="1097279">
                <a:moveTo>
                  <a:pt x="548640" y="1097278"/>
                </a:moveTo>
                <a:lnTo>
                  <a:pt x="501301" y="1095264"/>
                </a:lnTo>
                <a:lnTo>
                  <a:pt x="455080" y="1089333"/>
                </a:lnTo>
                <a:lnTo>
                  <a:pt x="410143" y="1079648"/>
                </a:lnTo>
                <a:lnTo>
                  <a:pt x="366653" y="1066374"/>
                </a:lnTo>
                <a:lnTo>
                  <a:pt x="324775" y="1049677"/>
                </a:lnTo>
                <a:lnTo>
                  <a:pt x="284674" y="1029721"/>
                </a:lnTo>
                <a:lnTo>
                  <a:pt x="246515" y="1006670"/>
                </a:lnTo>
                <a:lnTo>
                  <a:pt x="210462" y="980689"/>
                </a:lnTo>
                <a:lnTo>
                  <a:pt x="176680" y="951944"/>
                </a:lnTo>
                <a:lnTo>
                  <a:pt x="145334" y="920598"/>
                </a:lnTo>
                <a:lnTo>
                  <a:pt x="116589" y="886816"/>
                </a:lnTo>
                <a:lnTo>
                  <a:pt x="90608" y="850763"/>
                </a:lnTo>
                <a:lnTo>
                  <a:pt x="67557" y="812604"/>
                </a:lnTo>
                <a:lnTo>
                  <a:pt x="47601" y="772503"/>
                </a:lnTo>
                <a:lnTo>
                  <a:pt x="30903" y="730625"/>
                </a:lnTo>
                <a:lnTo>
                  <a:pt x="17630" y="687135"/>
                </a:lnTo>
                <a:lnTo>
                  <a:pt x="7945" y="642198"/>
                </a:lnTo>
                <a:lnTo>
                  <a:pt x="2013" y="595977"/>
                </a:lnTo>
                <a:lnTo>
                  <a:pt x="0" y="548638"/>
                </a:lnTo>
                <a:lnTo>
                  <a:pt x="1097280" y="548640"/>
                </a:lnTo>
                <a:lnTo>
                  <a:pt x="1095266" y="595978"/>
                </a:lnTo>
                <a:lnTo>
                  <a:pt x="1089334" y="642198"/>
                </a:lnTo>
                <a:lnTo>
                  <a:pt x="1079649" y="687136"/>
                </a:lnTo>
                <a:lnTo>
                  <a:pt x="1066376" y="730626"/>
                </a:lnTo>
                <a:lnTo>
                  <a:pt x="1049679" y="772504"/>
                </a:lnTo>
                <a:lnTo>
                  <a:pt x="1029722" y="812604"/>
                </a:lnTo>
                <a:lnTo>
                  <a:pt x="1006671" y="850764"/>
                </a:lnTo>
                <a:lnTo>
                  <a:pt x="980691" y="886816"/>
                </a:lnTo>
                <a:lnTo>
                  <a:pt x="951945" y="920598"/>
                </a:lnTo>
                <a:lnTo>
                  <a:pt x="920599" y="951944"/>
                </a:lnTo>
                <a:lnTo>
                  <a:pt x="886817" y="980690"/>
                </a:lnTo>
                <a:lnTo>
                  <a:pt x="850764" y="1006671"/>
                </a:lnTo>
                <a:lnTo>
                  <a:pt x="812605" y="1029721"/>
                </a:lnTo>
                <a:lnTo>
                  <a:pt x="772505" y="1049678"/>
                </a:lnTo>
                <a:lnTo>
                  <a:pt x="730627" y="1066375"/>
                </a:lnTo>
                <a:lnTo>
                  <a:pt x="687137" y="1079649"/>
                </a:lnTo>
                <a:lnTo>
                  <a:pt x="642199" y="1089333"/>
                </a:lnTo>
                <a:lnTo>
                  <a:pt x="595979" y="1095265"/>
                </a:lnTo>
                <a:lnTo>
                  <a:pt x="548640" y="1097278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436100" y="5027097"/>
            <a:ext cx="1097280" cy="1097280"/>
          </a:xfrm>
          <a:custGeom>
            <a:rect l="l" t="t" r="r" b="b"/>
            <a:pathLst>
              <a:path w="1097279" h="1097279">
                <a:moveTo>
                  <a:pt x="1097280" y="548640"/>
                </a:moveTo>
                <a:lnTo>
                  <a:pt x="3" y="548640"/>
                </a:lnTo>
                <a:lnTo>
                  <a:pt x="2017" y="501300"/>
                </a:lnTo>
                <a:lnTo>
                  <a:pt x="7949" y="455080"/>
                </a:lnTo>
                <a:lnTo>
                  <a:pt x="17634" y="410142"/>
                </a:lnTo>
                <a:lnTo>
                  <a:pt x="30908" y="366652"/>
                </a:lnTo>
                <a:lnTo>
                  <a:pt x="47605" y="324774"/>
                </a:lnTo>
                <a:lnTo>
                  <a:pt x="67561" y="284673"/>
                </a:lnTo>
                <a:lnTo>
                  <a:pt x="90612" y="246514"/>
                </a:lnTo>
                <a:lnTo>
                  <a:pt x="116593" y="210461"/>
                </a:lnTo>
                <a:lnTo>
                  <a:pt x="145339" y="176680"/>
                </a:lnTo>
                <a:lnTo>
                  <a:pt x="176685" y="145334"/>
                </a:lnTo>
                <a:lnTo>
                  <a:pt x="210467" y="116588"/>
                </a:lnTo>
                <a:lnTo>
                  <a:pt x="246520" y="90607"/>
                </a:lnTo>
                <a:lnTo>
                  <a:pt x="284679" y="67557"/>
                </a:lnTo>
                <a:lnTo>
                  <a:pt x="324780" y="47600"/>
                </a:lnTo>
                <a:lnTo>
                  <a:pt x="366658" y="30903"/>
                </a:lnTo>
                <a:lnTo>
                  <a:pt x="410149" y="17630"/>
                </a:lnTo>
                <a:lnTo>
                  <a:pt x="455088" y="7945"/>
                </a:lnTo>
                <a:lnTo>
                  <a:pt x="501315" y="2013"/>
                </a:lnTo>
                <a:lnTo>
                  <a:pt x="548643" y="0"/>
                </a:lnTo>
                <a:lnTo>
                  <a:pt x="595983" y="2014"/>
                </a:lnTo>
                <a:lnTo>
                  <a:pt x="642202" y="7945"/>
                </a:lnTo>
                <a:lnTo>
                  <a:pt x="687139" y="17630"/>
                </a:lnTo>
                <a:lnTo>
                  <a:pt x="730629" y="30904"/>
                </a:lnTo>
                <a:lnTo>
                  <a:pt x="772507" y="47601"/>
                </a:lnTo>
                <a:lnTo>
                  <a:pt x="812608" y="67558"/>
                </a:lnTo>
                <a:lnTo>
                  <a:pt x="850767" y="90608"/>
                </a:lnTo>
                <a:lnTo>
                  <a:pt x="886820" y="116589"/>
                </a:lnTo>
                <a:lnTo>
                  <a:pt x="920601" y="145335"/>
                </a:lnTo>
                <a:lnTo>
                  <a:pt x="951947" y="176681"/>
                </a:lnTo>
                <a:lnTo>
                  <a:pt x="980693" y="210463"/>
                </a:lnTo>
                <a:lnTo>
                  <a:pt x="1006673" y="246515"/>
                </a:lnTo>
                <a:lnTo>
                  <a:pt x="1029724" y="284675"/>
                </a:lnTo>
                <a:lnTo>
                  <a:pt x="1049681" y="324775"/>
                </a:lnTo>
                <a:lnTo>
                  <a:pt x="1066378" y="366653"/>
                </a:lnTo>
                <a:lnTo>
                  <a:pt x="1079651" y="410143"/>
                </a:lnTo>
                <a:lnTo>
                  <a:pt x="1089336" y="455081"/>
                </a:lnTo>
                <a:lnTo>
                  <a:pt x="1095268" y="501301"/>
                </a:lnTo>
                <a:lnTo>
                  <a:pt x="1097280" y="548640"/>
                </a:lnTo>
                <a:close/>
              </a:path>
              <a:path w="1097279" h="1097279">
                <a:moveTo>
                  <a:pt x="548640" y="1097278"/>
                </a:moveTo>
                <a:lnTo>
                  <a:pt x="501301" y="1095264"/>
                </a:lnTo>
                <a:lnTo>
                  <a:pt x="455080" y="1089333"/>
                </a:lnTo>
                <a:lnTo>
                  <a:pt x="410143" y="1079648"/>
                </a:lnTo>
                <a:lnTo>
                  <a:pt x="366653" y="1066374"/>
                </a:lnTo>
                <a:lnTo>
                  <a:pt x="324775" y="1049677"/>
                </a:lnTo>
                <a:lnTo>
                  <a:pt x="284674" y="1029721"/>
                </a:lnTo>
                <a:lnTo>
                  <a:pt x="246515" y="1006670"/>
                </a:lnTo>
                <a:lnTo>
                  <a:pt x="210462" y="980689"/>
                </a:lnTo>
                <a:lnTo>
                  <a:pt x="176680" y="951944"/>
                </a:lnTo>
                <a:lnTo>
                  <a:pt x="145334" y="920598"/>
                </a:lnTo>
                <a:lnTo>
                  <a:pt x="116589" y="886816"/>
                </a:lnTo>
                <a:lnTo>
                  <a:pt x="90608" y="850763"/>
                </a:lnTo>
                <a:lnTo>
                  <a:pt x="67557" y="812604"/>
                </a:lnTo>
                <a:lnTo>
                  <a:pt x="47601" y="772503"/>
                </a:lnTo>
                <a:lnTo>
                  <a:pt x="30903" y="730625"/>
                </a:lnTo>
                <a:lnTo>
                  <a:pt x="17630" y="687135"/>
                </a:lnTo>
                <a:lnTo>
                  <a:pt x="7945" y="642198"/>
                </a:lnTo>
                <a:lnTo>
                  <a:pt x="2013" y="595977"/>
                </a:lnTo>
                <a:lnTo>
                  <a:pt x="0" y="548638"/>
                </a:lnTo>
                <a:lnTo>
                  <a:pt x="1097280" y="548640"/>
                </a:lnTo>
                <a:lnTo>
                  <a:pt x="1095266" y="595978"/>
                </a:lnTo>
                <a:lnTo>
                  <a:pt x="1089334" y="642198"/>
                </a:lnTo>
                <a:lnTo>
                  <a:pt x="1079649" y="687136"/>
                </a:lnTo>
                <a:lnTo>
                  <a:pt x="1066376" y="730626"/>
                </a:lnTo>
                <a:lnTo>
                  <a:pt x="1049679" y="772504"/>
                </a:lnTo>
                <a:lnTo>
                  <a:pt x="1029722" y="812604"/>
                </a:lnTo>
                <a:lnTo>
                  <a:pt x="1006671" y="850764"/>
                </a:lnTo>
                <a:lnTo>
                  <a:pt x="980691" y="886816"/>
                </a:lnTo>
                <a:lnTo>
                  <a:pt x="951945" y="920598"/>
                </a:lnTo>
                <a:lnTo>
                  <a:pt x="920599" y="951944"/>
                </a:lnTo>
                <a:lnTo>
                  <a:pt x="886817" y="980690"/>
                </a:lnTo>
                <a:lnTo>
                  <a:pt x="850765" y="1006671"/>
                </a:lnTo>
                <a:lnTo>
                  <a:pt x="812605" y="1029721"/>
                </a:lnTo>
                <a:lnTo>
                  <a:pt x="772505" y="1049678"/>
                </a:lnTo>
                <a:lnTo>
                  <a:pt x="730627" y="1066375"/>
                </a:lnTo>
                <a:lnTo>
                  <a:pt x="687137" y="1079649"/>
                </a:lnTo>
                <a:lnTo>
                  <a:pt x="642200" y="1089333"/>
                </a:lnTo>
                <a:lnTo>
                  <a:pt x="595979" y="1095265"/>
                </a:lnTo>
                <a:lnTo>
                  <a:pt x="548640" y="1097278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702291" y="2960102"/>
            <a:ext cx="417830" cy="434340"/>
          </a:xfrm>
          <a:custGeom>
            <a:rect l="l" t="t" r="r" b="b"/>
            <a:pathLst>
              <a:path w="417829" h="434339">
                <a:moveTo>
                  <a:pt x="97546" y="433716"/>
                </a:moveTo>
                <a:lnTo>
                  <a:pt x="171712" y="330122"/>
                </a:lnTo>
                <a:lnTo>
                  <a:pt x="0" y="207188"/>
                </a:lnTo>
                <a:lnTo>
                  <a:pt x="148331" y="0"/>
                </a:lnTo>
                <a:lnTo>
                  <a:pt x="320044" y="122933"/>
                </a:lnTo>
                <a:lnTo>
                  <a:pt x="394210" y="19338"/>
                </a:lnTo>
                <a:lnTo>
                  <a:pt x="417591" y="349461"/>
                </a:lnTo>
                <a:lnTo>
                  <a:pt x="97546" y="433716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033452" y="2961599"/>
            <a:ext cx="410845" cy="431165"/>
          </a:xfrm>
          <a:custGeom>
            <a:rect l="l" t="t" r="r" b="b"/>
            <a:pathLst>
              <a:path w="410845" h="431164">
                <a:moveTo>
                  <a:pt x="402556" y="400065"/>
                </a:moveTo>
                <a:lnTo>
                  <a:pt x="323631" y="300048"/>
                </a:lnTo>
                <a:lnTo>
                  <a:pt x="157849" y="430870"/>
                </a:lnTo>
                <a:lnTo>
                  <a:pt x="0" y="230837"/>
                </a:lnTo>
                <a:lnTo>
                  <a:pt x="165781" y="100016"/>
                </a:lnTo>
                <a:lnTo>
                  <a:pt x="86856" y="0"/>
                </a:lnTo>
                <a:lnTo>
                  <a:pt x="410487" y="69210"/>
                </a:lnTo>
                <a:lnTo>
                  <a:pt x="402556" y="400065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556832" y="4500750"/>
            <a:ext cx="459740" cy="436245"/>
          </a:xfrm>
          <a:custGeom>
            <a:rect l="l" t="t" r="r" b="b"/>
            <a:pathLst>
              <a:path w="459739" h="436245">
                <a:moveTo>
                  <a:pt x="459735" y="80550"/>
                </a:moveTo>
                <a:lnTo>
                  <a:pt x="344801" y="135529"/>
                </a:lnTo>
                <a:lnTo>
                  <a:pt x="435930" y="326037"/>
                </a:lnTo>
                <a:lnTo>
                  <a:pt x="206063" y="435994"/>
                </a:lnTo>
                <a:lnTo>
                  <a:pt x="114933" y="245486"/>
                </a:lnTo>
                <a:lnTo>
                  <a:pt x="0" y="300464"/>
                </a:lnTo>
                <a:lnTo>
                  <a:pt x="138737" y="0"/>
                </a:lnTo>
                <a:lnTo>
                  <a:pt x="459735" y="80550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870342" y="5320924"/>
            <a:ext cx="422909" cy="509905"/>
          </a:xfrm>
          <a:custGeom>
            <a:rect l="l" t="t" r="r" b="b"/>
            <a:pathLst>
              <a:path w="422909" h="509904">
                <a:moveTo>
                  <a:pt x="211181" y="0"/>
                </a:moveTo>
                <a:lnTo>
                  <a:pt x="211181" y="127406"/>
                </a:lnTo>
                <a:lnTo>
                  <a:pt x="422363" y="127406"/>
                </a:lnTo>
                <a:lnTo>
                  <a:pt x="422363" y="382219"/>
                </a:lnTo>
                <a:lnTo>
                  <a:pt x="211181" y="382219"/>
                </a:lnTo>
                <a:lnTo>
                  <a:pt x="211181" y="509626"/>
                </a:lnTo>
                <a:lnTo>
                  <a:pt x="0" y="254813"/>
                </a:lnTo>
                <a:lnTo>
                  <a:pt x="211181" y="0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197945" y="4482290"/>
            <a:ext cx="473709" cy="440055"/>
          </a:xfrm>
          <a:custGeom>
            <a:rect l="l" t="t" r="r" b="b"/>
            <a:pathLst>
              <a:path w="473709" h="440054">
                <a:moveTo>
                  <a:pt x="0" y="149258"/>
                </a:moveTo>
                <a:lnTo>
                  <a:pt x="118413" y="196275"/>
                </a:lnTo>
                <a:lnTo>
                  <a:pt x="196347" y="0"/>
                </a:lnTo>
                <a:lnTo>
                  <a:pt x="433173" y="94034"/>
                </a:lnTo>
                <a:lnTo>
                  <a:pt x="355240" y="290310"/>
                </a:lnTo>
                <a:lnTo>
                  <a:pt x="473654" y="337327"/>
                </a:lnTo>
                <a:lnTo>
                  <a:pt x="158893" y="439569"/>
                </a:lnTo>
                <a:lnTo>
                  <a:pt x="0" y="149258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243540" y="2906939"/>
            <a:ext cx="3111500" cy="10560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空气污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染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6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长期吸入有害颗粒或气体可导致呼吸道受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652155" y="1006727"/>
            <a:ext cx="3087370" cy="1164590"/>
          </a:xfrm>
          <a:prstGeom prst="rect">
            <a:avLst/>
          </a:prstGeom>
        </p:spPr>
        <p:txBody>
          <a:bodyPr vert="horz" wrap="square" lIns="0" tIns="1866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0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吸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烟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ts val="2430"/>
              </a:lnSpc>
              <a:spcBef>
                <a:spcPts val="75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是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COPD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、肺癌等呼吸疾病的主要危险因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829587" y="2845000"/>
            <a:ext cx="481965" cy="464184"/>
          </a:xfrm>
          <a:custGeom>
            <a:rect l="l" t="t" r="r" b="b"/>
            <a:pathLst>
              <a:path w="481964" h="464184">
                <a:moveTo>
                  <a:pt x="240344" y="204792"/>
                </a:moveTo>
                <a:lnTo>
                  <a:pt x="1516" y="102799"/>
                </a:lnTo>
                <a:lnTo>
                  <a:pt x="240111" y="0"/>
                </a:lnTo>
                <a:lnTo>
                  <a:pt x="481634" y="102566"/>
                </a:lnTo>
                <a:lnTo>
                  <a:pt x="240344" y="204792"/>
                </a:lnTo>
                <a:close/>
              </a:path>
              <a:path w="481964" h="464184">
                <a:moveTo>
                  <a:pt x="232826" y="464049"/>
                </a:moveTo>
                <a:lnTo>
                  <a:pt x="0" y="353893"/>
                </a:lnTo>
                <a:lnTo>
                  <a:pt x="0" y="119065"/>
                </a:lnTo>
                <a:lnTo>
                  <a:pt x="232826" y="217632"/>
                </a:lnTo>
                <a:lnTo>
                  <a:pt x="232826" y="464049"/>
                </a:lnTo>
                <a:close/>
              </a:path>
              <a:path w="481964" h="464184">
                <a:moveTo>
                  <a:pt x="249897" y="464049"/>
                </a:moveTo>
                <a:lnTo>
                  <a:pt x="249897" y="217632"/>
                </a:lnTo>
                <a:lnTo>
                  <a:pt x="481938" y="119065"/>
                </a:lnTo>
                <a:lnTo>
                  <a:pt x="481938" y="353893"/>
                </a:lnTo>
                <a:lnTo>
                  <a:pt x="249897" y="464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3" name="object 13"/>
          <p:cNvGrpSpPr/>
          <p:nvPr/>
        </p:nvGrpSpPr>
        <p:grpSpPr>
          <a:xfrm>
            <a:off x="6958496" y="3293512"/>
            <a:ext cx="1097280" cy="1097280"/>
            <a:chOff x="6958496" y="3293512"/>
            <a:chExt cx="1097280" cy="1097280"/>
          </a:xfrm>
        </p:grpSpPr>
        <p:sp>
          <p:nvSpPr>
            <p:cNvPr id="14" name="object 14"/>
            <p:cNvSpPr/>
            <p:nvPr/>
          </p:nvSpPr>
          <p:spPr>
            <a:xfrm>
              <a:off x="6958496" y="3293512"/>
              <a:ext cx="1097280" cy="1097280"/>
            </a:xfrm>
            <a:custGeom>
              <a:rect l="l" t="t" r="r" b="b"/>
              <a:pathLst>
                <a:path w="1097279" h="1097279">
                  <a:moveTo>
                    <a:pt x="1097280" y="548640"/>
                  </a:moveTo>
                  <a:lnTo>
                    <a:pt x="3" y="548640"/>
                  </a:lnTo>
                  <a:lnTo>
                    <a:pt x="2017" y="501300"/>
                  </a:lnTo>
                  <a:lnTo>
                    <a:pt x="7949" y="455080"/>
                  </a:lnTo>
                  <a:lnTo>
                    <a:pt x="17634" y="410142"/>
                  </a:lnTo>
                  <a:lnTo>
                    <a:pt x="30907" y="366652"/>
                  </a:lnTo>
                  <a:lnTo>
                    <a:pt x="47605" y="324774"/>
                  </a:lnTo>
                  <a:lnTo>
                    <a:pt x="67561" y="284673"/>
                  </a:lnTo>
                  <a:lnTo>
                    <a:pt x="90612" y="246514"/>
                  </a:lnTo>
                  <a:lnTo>
                    <a:pt x="116593" y="210461"/>
                  </a:lnTo>
                  <a:lnTo>
                    <a:pt x="145339" y="176680"/>
                  </a:lnTo>
                  <a:lnTo>
                    <a:pt x="176685" y="145334"/>
                  </a:lnTo>
                  <a:lnTo>
                    <a:pt x="210467" y="116588"/>
                  </a:lnTo>
                  <a:lnTo>
                    <a:pt x="246520" y="90607"/>
                  </a:lnTo>
                  <a:lnTo>
                    <a:pt x="284679" y="67557"/>
                  </a:lnTo>
                  <a:lnTo>
                    <a:pt x="324780" y="47600"/>
                  </a:lnTo>
                  <a:lnTo>
                    <a:pt x="366658" y="30903"/>
                  </a:lnTo>
                  <a:lnTo>
                    <a:pt x="410149" y="17630"/>
                  </a:lnTo>
                  <a:lnTo>
                    <a:pt x="455088" y="7945"/>
                  </a:lnTo>
                  <a:lnTo>
                    <a:pt x="501315" y="2013"/>
                  </a:lnTo>
                  <a:lnTo>
                    <a:pt x="548643" y="0"/>
                  </a:lnTo>
                  <a:lnTo>
                    <a:pt x="595983" y="2014"/>
                  </a:lnTo>
                  <a:lnTo>
                    <a:pt x="642202" y="7945"/>
                  </a:lnTo>
                  <a:lnTo>
                    <a:pt x="687139" y="17630"/>
                  </a:lnTo>
                  <a:lnTo>
                    <a:pt x="730629" y="30904"/>
                  </a:lnTo>
                  <a:lnTo>
                    <a:pt x="772507" y="47601"/>
                  </a:lnTo>
                  <a:lnTo>
                    <a:pt x="812608" y="67558"/>
                  </a:lnTo>
                  <a:lnTo>
                    <a:pt x="850767" y="90608"/>
                  </a:lnTo>
                  <a:lnTo>
                    <a:pt x="886820" y="116589"/>
                  </a:lnTo>
                  <a:lnTo>
                    <a:pt x="920601" y="145335"/>
                  </a:lnTo>
                  <a:lnTo>
                    <a:pt x="951947" y="176681"/>
                  </a:lnTo>
                  <a:lnTo>
                    <a:pt x="980693" y="210463"/>
                  </a:lnTo>
                  <a:lnTo>
                    <a:pt x="1006673" y="246515"/>
                  </a:lnTo>
                  <a:lnTo>
                    <a:pt x="1029724" y="284675"/>
                  </a:lnTo>
                  <a:lnTo>
                    <a:pt x="1049681" y="324775"/>
                  </a:lnTo>
                  <a:lnTo>
                    <a:pt x="1066378" y="366653"/>
                  </a:lnTo>
                  <a:lnTo>
                    <a:pt x="1079651" y="410143"/>
                  </a:lnTo>
                  <a:lnTo>
                    <a:pt x="1089336" y="455081"/>
                  </a:lnTo>
                  <a:lnTo>
                    <a:pt x="1095268" y="501301"/>
                  </a:lnTo>
                  <a:lnTo>
                    <a:pt x="1097280" y="548640"/>
                  </a:lnTo>
                  <a:close/>
                </a:path>
                <a:path w="1097279" h="1097279">
                  <a:moveTo>
                    <a:pt x="548640" y="1097278"/>
                  </a:moveTo>
                  <a:lnTo>
                    <a:pt x="501301" y="1095264"/>
                  </a:lnTo>
                  <a:lnTo>
                    <a:pt x="455080" y="1089333"/>
                  </a:lnTo>
                  <a:lnTo>
                    <a:pt x="410143" y="1079648"/>
                  </a:lnTo>
                  <a:lnTo>
                    <a:pt x="366653" y="1066374"/>
                  </a:lnTo>
                  <a:lnTo>
                    <a:pt x="324775" y="1049677"/>
                  </a:lnTo>
                  <a:lnTo>
                    <a:pt x="284674" y="1029721"/>
                  </a:lnTo>
                  <a:lnTo>
                    <a:pt x="246515" y="1006670"/>
                  </a:lnTo>
                  <a:lnTo>
                    <a:pt x="210462" y="980689"/>
                  </a:lnTo>
                  <a:lnTo>
                    <a:pt x="176680" y="951944"/>
                  </a:lnTo>
                  <a:lnTo>
                    <a:pt x="145334" y="920598"/>
                  </a:lnTo>
                  <a:lnTo>
                    <a:pt x="116589" y="886816"/>
                  </a:lnTo>
                  <a:lnTo>
                    <a:pt x="90608" y="850763"/>
                  </a:lnTo>
                  <a:lnTo>
                    <a:pt x="67557" y="812604"/>
                  </a:lnTo>
                  <a:lnTo>
                    <a:pt x="47601" y="772503"/>
                  </a:lnTo>
                  <a:lnTo>
                    <a:pt x="30903" y="730625"/>
                  </a:lnTo>
                  <a:lnTo>
                    <a:pt x="17630" y="687135"/>
                  </a:lnTo>
                  <a:lnTo>
                    <a:pt x="7945" y="642198"/>
                  </a:lnTo>
                  <a:lnTo>
                    <a:pt x="2013" y="595977"/>
                  </a:lnTo>
                  <a:lnTo>
                    <a:pt x="0" y="548638"/>
                  </a:lnTo>
                  <a:lnTo>
                    <a:pt x="1097280" y="548640"/>
                  </a:lnTo>
                  <a:lnTo>
                    <a:pt x="1095266" y="595978"/>
                  </a:lnTo>
                  <a:lnTo>
                    <a:pt x="1089334" y="642198"/>
                  </a:lnTo>
                  <a:lnTo>
                    <a:pt x="1079649" y="687136"/>
                  </a:lnTo>
                  <a:lnTo>
                    <a:pt x="1066376" y="730626"/>
                  </a:lnTo>
                  <a:lnTo>
                    <a:pt x="1049679" y="772504"/>
                  </a:lnTo>
                  <a:lnTo>
                    <a:pt x="1029722" y="812604"/>
                  </a:lnTo>
                  <a:lnTo>
                    <a:pt x="1006671" y="850764"/>
                  </a:lnTo>
                  <a:lnTo>
                    <a:pt x="980691" y="886816"/>
                  </a:lnTo>
                  <a:lnTo>
                    <a:pt x="951945" y="920598"/>
                  </a:lnTo>
                  <a:lnTo>
                    <a:pt x="920599" y="951944"/>
                  </a:lnTo>
                  <a:lnTo>
                    <a:pt x="886817" y="980690"/>
                  </a:lnTo>
                  <a:lnTo>
                    <a:pt x="850765" y="1006671"/>
                  </a:lnTo>
                  <a:lnTo>
                    <a:pt x="812605" y="1029721"/>
                  </a:lnTo>
                  <a:lnTo>
                    <a:pt x="772505" y="1049678"/>
                  </a:lnTo>
                  <a:lnTo>
                    <a:pt x="730627" y="1066375"/>
                  </a:lnTo>
                  <a:lnTo>
                    <a:pt x="687137" y="1079649"/>
                  </a:lnTo>
                  <a:lnTo>
                    <a:pt x="642200" y="1089333"/>
                  </a:lnTo>
                  <a:lnTo>
                    <a:pt x="595979" y="1095265"/>
                  </a:lnTo>
                  <a:lnTo>
                    <a:pt x="548640" y="1097278"/>
                  </a:lnTo>
                  <a:close/>
                </a:path>
              </a:pathLst>
            </a:custGeom>
            <a:solidFill>
              <a:srgbClr val="5A4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250975" y="3618007"/>
              <a:ext cx="512445" cy="448309"/>
            </a:xfrm>
            <a:custGeom>
              <a:rect l="l" t="t" r="r" b="b"/>
              <a:pathLst>
                <a:path w="512445" h="448309">
                  <a:moveTo>
                    <a:pt x="256182" y="192124"/>
                  </a:moveTo>
                  <a:lnTo>
                    <a:pt x="0" y="128083"/>
                  </a:lnTo>
                  <a:lnTo>
                    <a:pt x="0" y="64041"/>
                  </a:lnTo>
                  <a:lnTo>
                    <a:pt x="256182" y="0"/>
                  </a:lnTo>
                  <a:lnTo>
                    <a:pt x="512333" y="64041"/>
                  </a:lnTo>
                  <a:lnTo>
                    <a:pt x="512333" y="128083"/>
                  </a:lnTo>
                  <a:lnTo>
                    <a:pt x="256182" y="192124"/>
                  </a:lnTo>
                  <a:close/>
                </a:path>
                <a:path w="512445" h="448309">
                  <a:moveTo>
                    <a:pt x="256182" y="320207"/>
                  </a:moveTo>
                  <a:lnTo>
                    <a:pt x="0" y="256166"/>
                  </a:lnTo>
                  <a:lnTo>
                    <a:pt x="0" y="192124"/>
                  </a:lnTo>
                  <a:lnTo>
                    <a:pt x="256182" y="256166"/>
                  </a:lnTo>
                  <a:lnTo>
                    <a:pt x="512333" y="256166"/>
                  </a:lnTo>
                  <a:lnTo>
                    <a:pt x="256182" y="320207"/>
                  </a:lnTo>
                  <a:close/>
                </a:path>
                <a:path w="512445" h="448309">
                  <a:moveTo>
                    <a:pt x="512333" y="256166"/>
                  </a:moveTo>
                  <a:lnTo>
                    <a:pt x="256182" y="256166"/>
                  </a:lnTo>
                  <a:lnTo>
                    <a:pt x="512333" y="192124"/>
                  </a:lnTo>
                  <a:lnTo>
                    <a:pt x="512333" y="256166"/>
                  </a:lnTo>
                  <a:close/>
                </a:path>
                <a:path w="512445" h="448309">
                  <a:moveTo>
                    <a:pt x="256182" y="448291"/>
                  </a:moveTo>
                  <a:lnTo>
                    <a:pt x="0" y="384249"/>
                  </a:lnTo>
                  <a:lnTo>
                    <a:pt x="0" y="320207"/>
                  </a:lnTo>
                  <a:lnTo>
                    <a:pt x="256182" y="384249"/>
                  </a:lnTo>
                  <a:lnTo>
                    <a:pt x="512333" y="384249"/>
                  </a:lnTo>
                  <a:lnTo>
                    <a:pt x="256182" y="448291"/>
                  </a:lnTo>
                  <a:close/>
                </a:path>
                <a:path w="512445" h="448309">
                  <a:moveTo>
                    <a:pt x="512333" y="384249"/>
                  </a:moveTo>
                  <a:lnTo>
                    <a:pt x="256182" y="384249"/>
                  </a:lnTo>
                  <a:lnTo>
                    <a:pt x="512333" y="320207"/>
                  </a:lnTo>
                  <a:lnTo>
                    <a:pt x="512333" y="3842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101163" y="3337991"/>
            <a:ext cx="1097280" cy="1097280"/>
            <a:chOff x="4101163" y="3337991"/>
            <a:chExt cx="1097280" cy="1097280"/>
          </a:xfrm>
        </p:grpSpPr>
        <p:sp>
          <p:nvSpPr>
            <p:cNvPr id="17" name="object 17"/>
            <p:cNvSpPr/>
            <p:nvPr/>
          </p:nvSpPr>
          <p:spPr>
            <a:xfrm>
              <a:off x="4101163" y="3337991"/>
              <a:ext cx="1097280" cy="1097280"/>
            </a:xfrm>
            <a:custGeom>
              <a:rect l="l" t="t" r="r" b="b"/>
              <a:pathLst>
                <a:path w="1097279" h="1097279">
                  <a:moveTo>
                    <a:pt x="1097280" y="548640"/>
                  </a:moveTo>
                  <a:lnTo>
                    <a:pt x="2" y="548640"/>
                  </a:lnTo>
                  <a:lnTo>
                    <a:pt x="2016" y="501300"/>
                  </a:lnTo>
                  <a:lnTo>
                    <a:pt x="7947" y="455080"/>
                  </a:lnTo>
                  <a:lnTo>
                    <a:pt x="17632" y="410142"/>
                  </a:lnTo>
                  <a:lnTo>
                    <a:pt x="30906" y="366652"/>
                  </a:lnTo>
                  <a:lnTo>
                    <a:pt x="47603" y="324774"/>
                  </a:lnTo>
                  <a:lnTo>
                    <a:pt x="67560" y="284673"/>
                  </a:lnTo>
                  <a:lnTo>
                    <a:pt x="90611" y="246514"/>
                  </a:lnTo>
                  <a:lnTo>
                    <a:pt x="116591" y="210461"/>
                  </a:lnTo>
                  <a:lnTo>
                    <a:pt x="145337" y="176680"/>
                  </a:lnTo>
                  <a:lnTo>
                    <a:pt x="176683" y="145334"/>
                  </a:lnTo>
                  <a:lnTo>
                    <a:pt x="210465" y="116588"/>
                  </a:lnTo>
                  <a:lnTo>
                    <a:pt x="246518" y="90607"/>
                  </a:lnTo>
                  <a:lnTo>
                    <a:pt x="284678" y="67557"/>
                  </a:lnTo>
                  <a:lnTo>
                    <a:pt x="324779" y="47600"/>
                  </a:lnTo>
                  <a:lnTo>
                    <a:pt x="366657" y="30903"/>
                  </a:lnTo>
                  <a:lnTo>
                    <a:pt x="410147" y="17630"/>
                  </a:lnTo>
                  <a:lnTo>
                    <a:pt x="455086" y="7945"/>
                  </a:lnTo>
                  <a:lnTo>
                    <a:pt x="501313" y="2013"/>
                  </a:lnTo>
                  <a:lnTo>
                    <a:pt x="548641" y="0"/>
                  </a:lnTo>
                  <a:lnTo>
                    <a:pt x="595982" y="2014"/>
                  </a:lnTo>
                  <a:lnTo>
                    <a:pt x="642201" y="7945"/>
                  </a:lnTo>
                  <a:lnTo>
                    <a:pt x="687139" y="17630"/>
                  </a:lnTo>
                  <a:lnTo>
                    <a:pt x="730628" y="30904"/>
                  </a:lnTo>
                  <a:lnTo>
                    <a:pt x="772506" y="47601"/>
                  </a:lnTo>
                  <a:lnTo>
                    <a:pt x="812607" y="67558"/>
                  </a:lnTo>
                  <a:lnTo>
                    <a:pt x="850766" y="90608"/>
                  </a:lnTo>
                  <a:lnTo>
                    <a:pt x="886819" y="116589"/>
                  </a:lnTo>
                  <a:lnTo>
                    <a:pt x="920600" y="145335"/>
                  </a:lnTo>
                  <a:lnTo>
                    <a:pt x="951946" y="176681"/>
                  </a:lnTo>
                  <a:lnTo>
                    <a:pt x="980692" y="210463"/>
                  </a:lnTo>
                  <a:lnTo>
                    <a:pt x="1006673" y="246515"/>
                  </a:lnTo>
                  <a:lnTo>
                    <a:pt x="1029723" y="284675"/>
                  </a:lnTo>
                  <a:lnTo>
                    <a:pt x="1049680" y="324775"/>
                  </a:lnTo>
                  <a:lnTo>
                    <a:pt x="1066377" y="366653"/>
                  </a:lnTo>
                  <a:lnTo>
                    <a:pt x="1079650" y="410143"/>
                  </a:lnTo>
                  <a:lnTo>
                    <a:pt x="1089335" y="455081"/>
                  </a:lnTo>
                  <a:lnTo>
                    <a:pt x="1095267" y="501301"/>
                  </a:lnTo>
                  <a:lnTo>
                    <a:pt x="1097280" y="548640"/>
                  </a:lnTo>
                  <a:close/>
                </a:path>
                <a:path w="1097279" h="1097279">
                  <a:moveTo>
                    <a:pt x="548640" y="1097278"/>
                  </a:moveTo>
                  <a:lnTo>
                    <a:pt x="501301" y="1095264"/>
                  </a:lnTo>
                  <a:lnTo>
                    <a:pt x="455080" y="1089333"/>
                  </a:lnTo>
                  <a:lnTo>
                    <a:pt x="410143" y="1079648"/>
                  </a:lnTo>
                  <a:lnTo>
                    <a:pt x="366653" y="1066374"/>
                  </a:lnTo>
                  <a:lnTo>
                    <a:pt x="324775" y="1049677"/>
                  </a:lnTo>
                  <a:lnTo>
                    <a:pt x="284674" y="1029721"/>
                  </a:lnTo>
                  <a:lnTo>
                    <a:pt x="246515" y="1006670"/>
                  </a:lnTo>
                  <a:lnTo>
                    <a:pt x="210462" y="980689"/>
                  </a:lnTo>
                  <a:lnTo>
                    <a:pt x="176680" y="951944"/>
                  </a:lnTo>
                  <a:lnTo>
                    <a:pt x="145334" y="920598"/>
                  </a:lnTo>
                  <a:lnTo>
                    <a:pt x="116589" y="886816"/>
                  </a:lnTo>
                  <a:lnTo>
                    <a:pt x="90608" y="850763"/>
                  </a:lnTo>
                  <a:lnTo>
                    <a:pt x="67557" y="812604"/>
                  </a:lnTo>
                  <a:lnTo>
                    <a:pt x="47601" y="772503"/>
                  </a:lnTo>
                  <a:lnTo>
                    <a:pt x="30903" y="730625"/>
                  </a:lnTo>
                  <a:lnTo>
                    <a:pt x="17630" y="687135"/>
                  </a:lnTo>
                  <a:lnTo>
                    <a:pt x="7945" y="642198"/>
                  </a:lnTo>
                  <a:lnTo>
                    <a:pt x="2013" y="595977"/>
                  </a:lnTo>
                  <a:lnTo>
                    <a:pt x="0" y="548638"/>
                  </a:lnTo>
                  <a:lnTo>
                    <a:pt x="1097280" y="548640"/>
                  </a:lnTo>
                  <a:lnTo>
                    <a:pt x="1095266" y="595978"/>
                  </a:lnTo>
                  <a:lnTo>
                    <a:pt x="1089334" y="642198"/>
                  </a:lnTo>
                  <a:lnTo>
                    <a:pt x="1079649" y="687136"/>
                  </a:lnTo>
                  <a:lnTo>
                    <a:pt x="1066376" y="730626"/>
                  </a:lnTo>
                  <a:lnTo>
                    <a:pt x="1049679" y="772504"/>
                  </a:lnTo>
                  <a:lnTo>
                    <a:pt x="1029722" y="812604"/>
                  </a:lnTo>
                  <a:lnTo>
                    <a:pt x="1006671" y="850764"/>
                  </a:lnTo>
                  <a:lnTo>
                    <a:pt x="980691" y="886816"/>
                  </a:lnTo>
                  <a:lnTo>
                    <a:pt x="951945" y="920598"/>
                  </a:lnTo>
                  <a:lnTo>
                    <a:pt x="920599" y="951944"/>
                  </a:lnTo>
                  <a:lnTo>
                    <a:pt x="886817" y="980690"/>
                  </a:lnTo>
                  <a:lnTo>
                    <a:pt x="850764" y="1006671"/>
                  </a:lnTo>
                  <a:lnTo>
                    <a:pt x="812605" y="1029721"/>
                  </a:lnTo>
                  <a:lnTo>
                    <a:pt x="772505" y="1049678"/>
                  </a:lnTo>
                  <a:lnTo>
                    <a:pt x="730627" y="1066375"/>
                  </a:lnTo>
                  <a:lnTo>
                    <a:pt x="687137" y="1079649"/>
                  </a:lnTo>
                  <a:lnTo>
                    <a:pt x="642199" y="1089333"/>
                  </a:lnTo>
                  <a:lnTo>
                    <a:pt x="595979" y="1095265"/>
                  </a:lnTo>
                  <a:lnTo>
                    <a:pt x="548640" y="1097278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403006" y="3595353"/>
              <a:ext cx="494030" cy="494030"/>
            </a:xfrm>
            <a:custGeom>
              <a:rect l="l" t="t" r="r" b="b"/>
              <a:pathLst>
                <a:path w="494029" h="494029">
                  <a:moveTo>
                    <a:pt x="493600" y="197439"/>
                  </a:moveTo>
                  <a:lnTo>
                    <a:pt x="0" y="197439"/>
                  </a:lnTo>
                  <a:lnTo>
                    <a:pt x="0" y="148080"/>
                  </a:lnTo>
                  <a:lnTo>
                    <a:pt x="246800" y="0"/>
                  </a:lnTo>
                  <a:lnTo>
                    <a:pt x="493600" y="148080"/>
                  </a:lnTo>
                  <a:lnTo>
                    <a:pt x="493600" y="197439"/>
                  </a:lnTo>
                  <a:close/>
                </a:path>
                <a:path w="494029" h="494029">
                  <a:moveTo>
                    <a:pt x="444239" y="444239"/>
                  </a:moveTo>
                  <a:lnTo>
                    <a:pt x="49359" y="444239"/>
                  </a:lnTo>
                  <a:lnTo>
                    <a:pt x="49359" y="197439"/>
                  </a:lnTo>
                  <a:lnTo>
                    <a:pt x="148080" y="197439"/>
                  </a:lnTo>
                  <a:lnTo>
                    <a:pt x="148080" y="394880"/>
                  </a:lnTo>
                  <a:lnTo>
                    <a:pt x="444239" y="394880"/>
                  </a:lnTo>
                  <a:lnTo>
                    <a:pt x="444239" y="444239"/>
                  </a:lnTo>
                  <a:close/>
                </a:path>
                <a:path w="494029" h="494029">
                  <a:moveTo>
                    <a:pt x="296159" y="394880"/>
                  </a:moveTo>
                  <a:lnTo>
                    <a:pt x="197439" y="394880"/>
                  </a:lnTo>
                  <a:lnTo>
                    <a:pt x="197439" y="197439"/>
                  </a:lnTo>
                  <a:lnTo>
                    <a:pt x="296159" y="197439"/>
                  </a:lnTo>
                  <a:lnTo>
                    <a:pt x="296159" y="394880"/>
                  </a:lnTo>
                  <a:close/>
                </a:path>
                <a:path w="494029" h="494029">
                  <a:moveTo>
                    <a:pt x="444239" y="394880"/>
                  </a:moveTo>
                  <a:lnTo>
                    <a:pt x="345519" y="394880"/>
                  </a:lnTo>
                  <a:lnTo>
                    <a:pt x="345519" y="197439"/>
                  </a:lnTo>
                  <a:lnTo>
                    <a:pt x="444239" y="197439"/>
                  </a:lnTo>
                  <a:lnTo>
                    <a:pt x="444239" y="394880"/>
                  </a:lnTo>
                  <a:close/>
                </a:path>
                <a:path w="494029" h="494029">
                  <a:moveTo>
                    <a:pt x="493600" y="493600"/>
                  </a:moveTo>
                  <a:lnTo>
                    <a:pt x="0" y="493600"/>
                  </a:lnTo>
                  <a:lnTo>
                    <a:pt x="0" y="444239"/>
                  </a:lnTo>
                  <a:lnTo>
                    <a:pt x="493600" y="444239"/>
                  </a:lnTo>
                  <a:lnTo>
                    <a:pt x="493600" y="4936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/>
          <p:nvPr/>
        </p:nvSpPr>
        <p:spPr>
          <a:xfrm>
            <a:off x="4922225" y="5355933"/>
            <a:ext cx="476884" cy="476884"/>
          </a:xfrm>
          <a:custGeom>
            <a:rect l="l" t="t" r="r" b="b"/>
            <a:pathLst>
              <a:path w="476884" h="476884">
                <a:moveTo>
                  <a:pt x="47684" y="476842"/>
                </a:moveTo>
                <a:lnTo>
                  <a:pt x="0" y="476842"/>
                </a:lnTo>
                <a:lnTo>
                  <a:pt x="0" y="0"/>
                </a:lnTo>
                <a:lnTo>
                  <a:pt x="286105" y="0"/>
                </a:lnTo>
                <a:lnTo>
                  <a:pt x="294048" y="47684"/>
                </a:lnTo>
                <a:lnTo>
                  <a:pt x="476842" y="47684"/>
                </a:lnTo>
                <a:lnTo>
                  <a:pt x="405316" y="190737"/>
                </a:lnTo>
                <a:lnTo>
                  <a:pt x="476842" y="333790"/>
                </a:lnTo>
                <a:lnTo>
                  <a:pt x="190737" y="333790"/>
                </a:lnTo>
                <a:lnTo>
                  <a:pt x="182794" y="286105"/>
                </a:lnTo>
                <a:lnTo>
                  <a:pt x="47684" y="286105"/>
                </a:lnTo>
                <a:lnTo>
                  <a:pt x="47684" y="47684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598325" y="5357680"/>
            <a:ext cx="751205" cy="436245"/>
          </a:xfrm>
          <a:custGeom>
            <a:rect l="l" t="t" r="r" b="b"/>
            <a:pathLst>
              <a:path w="751204" h="436245">
                <a:moveTo>
                  <a:pt x="124609" y="391617"/>
                </a:moveTo>
                <a:lnTo>
                  <a:pt x="71200" y="391617"/>
                </a:lnTo>
                <a:lnTo>
                  <a:pt x="89453" y="340724"/>
                </a:lnTo>
                <a:lnTo>
                  <a:pt x="83425" y="337057"/>
                </a:lnTo>
                <a:lnTo>
                  <a:pt x="78713" y="331863"/>
                </a:lnTo>
                <a:lnTo>
                  <a:pt x="75647" y="325466"/>
                </a:lnTo>
                <a:lnTo>
                  <a:pt x="74552" y="318190"/>
                </a:lnTo>
                <a:lnTo>
                  <a:pt x="75615" y="311069"/>
                </a:lnTo>
                <a:lnTo>
                  <a:pt x="78591" y="304796"/>
                </a:lnTo>
                <a:lnTo>
                  <a:pt x="83162" y="299662"/>
                </a:lnTo>
                <a:lnTo>
                  <a:pt x="89008" y="295959"/>
                </a:lnTo>
                <a:lnTo>
                  <a:pt x="89008" y="212904"/>
                </a:lnTo>
                <a:lnTo>
                  <a:pt x="0" y="175789"/>
                </a:lnTo>
                <a:lnTo>
                  <a:pt x="391636" y="0"/>
                </a:lnTo>
                <a:lnTo>
                  <a:pt x="719500" y="162419"/>
                </a:lnTo>
                <a:lnTo>
                  <a:pt x="387177" y="162419"/>
                </a:lnTo>
                <a:lnTo>
                  <a:pt x="306431" y="175460"/>
                </a:lnTo>
                <a:lnTo>
                  <a:pt x="236255" y="204152"/>
                </a:lnTo>
                <a:lnTo>
                  <a:pt x="208324" y="220338"/>
                </a:lnTo>
                <a:lnTo>
                  <a:pt x="106799" y="220338"/>
                </a:lnTo>
                <a:lnTo>
                  <a:pt x="106799" y="295282"/>
                </a:lnTo>
                <a:lnTo>
                  <a:pt x="113478" y="298734"/>
                </a:lnTo>
                <a:lnTo>
                  <a:pt x="118767" y="303935"/>
                </a:lnTo>
                <a:lnTo>
                  <a:pt x="122249" y="310536"/>
                </a:lnTo>
                <a:lnTo>
                  <a:pt x="123503" y="318190"/>
                </a:lnTo>
                <a:lnTo>
                  <a:pt x="122225" y="325907"/>
                </a:lnTo>
                <a:lnTo>
                  <a:pt x="118679" y="332539"/>
                </a:lnTo>
                <a:lnTo>
                  <a:pt x="113298" y="337736"/>
                </a:lnTo>
                <a:lnTo>
                  <a:pt x="106515" y="341150"/>
                </a:lnTo>
                <a:lnTo>
                  <a:pt x="124609" y="391617"/>
                </a:lnTo>
                <a:close/>
              </a:path>
              <a:path w="751204" h="436245">
                <a:moveTo>
                  <a:pt x="581845" y="245885"/>
                </a:moveTo>
                <a:lnTo>
                  <a:pt x="567292" y="232844"/>
                </a:lnTo>
                <a:lnTo>
                  <a:pt x="526815" y="204152"/>
                </a:lnTo>
                <a:lnTo>
                  <a:pt x="465186" y="175460"/>
                </a:lnTo>
                <a:lnTo>
                  <a:pt x="387177" y="162419"/>
                </a:lnTo>
                <a:lnTo>
                  <a:pt x="719500" y="162419"/>
                </a:lnTo>
                <a:lnTo>
                  <a:pt x="750952" y="177999"/>
                </a:lnTo>
                <a:lnTo>
                  <a:pt x="581845" y="245885"/>
                </a:lnTo>
                <a:close/>
              </a:path>
              <a:path w="751204" h="436245">
                <a:moveTo>
                  <a:pt x="373826" y="436114"/>
                </a:moveTo>
                <a:lnTo>
                  <a:pt x="298104" y="428813"/>
                </a:lnTo>
                <a:lnTo>
                  <a:pt x="248665" y="412752"/>
                </a:lnTo>
                <a:lnTo>
                  <a:pt x="221754" y="396691"/>
                </a:lnTo>
                <a:lnTo>
                  <a:pt x="213617" y="389390"/>
                </a:lnTo>
                <a:lnTo>
                  <a:pt x="213617" y="264781"/>
                </a:lnTo>
                <a:lnTo>
                  <a:pt x="224081" y="255394"/>
                </a:lnTo>
                <a:lnTo>
                  <a:pt x="255613" y="234743"/>
                </a:lnTo>
                <a:lnTo>
                  <a:pt x="308422" y="214092"/>
                </a:lnTo>
                <a:lnTo>
                  <a:pt x="382721" y="204705"/>
                </a:lnTo>
                <a:lnTo>
                  <a:pt x="457020" y="214092"/>
                </a:lnTo>
                <a:lnTo>
                  <a:pt x="509830" y="234743"/>
                </a:lnTo>
                <a:lnTo>
                  <a:pt x="541362" y="255394"/>
                </a:lnTo>
                <a:lnTo>
                  <a:pt x="551826" y="264781"/>
                </a:lnTo>
                <a:lnTo>
                  <a:pt x="551826" y="338210"/>
                </a:lnTo>
                <a:lnTo>
                  <a:pt x="380494" y="338210"/>
                </a:lnTo>
                <a:lnTo>
                  <a:pt x="325062" y="341010"/>
                </a:lnTo>
                <a:lnTo>
                  <a:pt x="279799" y="348642"/>
                </a:lnTo>
                <a:lnTo>
                  <a:pt x="249283" y="359959"/>
                </a:lnTo>
                <a:lnTo>
                  <a:pt x="238093" y="373809"/>
                </a:lnTo>
                <a:lnTo>
                  <a:pt x="249283" y="387659"/>
                </a:lnTo>
                <a:lnTo>
                  <a:pt x="279799" y="398975"/>
                </a:lnTo>
                <a:lnTo>
                  <a:pt x="325062" y="406609"/>
                </a:lnTo>
                <a:lnTo>
                  <a:pt x="380494" y="409409"/>
                </a:lnTo>
                <a:lnTo>
                  <a:pt x="514758" y="409409"/>
                </a:lnTo>
                <a:lnTo>
                  <a:pt x="507883" y="412752"/>
                </a:lnTo>
                <a:lnTo>
                  <a:pt x="452328" y="428813"/>
                </a:lnTo>
                <a:lnTo>
                  <a:pt x="373826" y="436114"/>
                </a:lnTo>
                <a:close/>
              </a:path>
              <a:path w="751204" h="436245">
                <a:moveTo>
                  <a:pt x="167999" y="245885"/>
                </a:moveTo>
                <a:lnTo>
                  <a:pt x="106799" y="220338"/>
                </a:lnTo>
                <a:lnTo>
                  <a:pt x="208324" y="220338"/>
                </a:lnTo>
                <a:lnTo>
                  <a:pt x="186746" y="232844"/>
                </a:lnTo>
                <a:lnTo>
                  <a:pt x="167999" y="245885"/>
                </a:lnTo>
                <a:close/>
              </a:path>
              <a:path w="751204" h="436245">
                <a:moveTo>
                  <a:pt x="514758" y="409409"/>
                </a:moveTo>
                <a:lnTo>
                  <a:pt x="380494" y="409409"/>
                </a:lnTo>
                <a:lnTo>
                  <a:pt x="435928" y="406609"/>
                </a:lnTo>
                <a:lnTo>
                  <a:pt x="481197" y="398975"/>
                </a:lnTo>
                <a:lnTo>
                  <a:pt x="511719" y="387659"/>
                </a:lnTo>
                <a:lnTo>
                  <a:pt x="522912" y="373809"/>
                </a:lnTo>
                <a:lnTo>
                  <a:pt x="511719" y="359959"/>
                </a:lnTo>
                <a:lnTo>
                  <a:pt x="481197" y="348642"/>
                </a:lnTo>
                <a:lnTo>
                  <a:pt x="435928" y="341010"/>
                </a:lnTo>
                <a:lnTo>
                  <a:pt x="380494" y="338210"/>
                </a:lnTo>
                <a:lnTo>
                  <a:pt x="551826" y="338210"/>
                </a:lnTo>
                <a:lnTo>
                  <a:pt x="551826" y="389390"/>
                </a:lnTo>
                <a:lnTo>
                  <a:pt x="540910" y="396691"/>
                </a:lnTo>
                <a:lnTo>
                  <a:pt x="514758" y="4094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7935258" y="5041650"/>
            <a:ext cx="3111500" cy="1345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职业暴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露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1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某些职业如矿工、纺织工人等，由于长期接触有害粉尘或气体，易患职业病性呼吸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疾病。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00249" y="2935514"/>
            <a:ext cx="3111500" cy="1027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其他因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素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24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如年龄、性别、免疫状态等也可影响呼吸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疾病的发病风险。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66014" y="5041650"/>
            <a:ext cx="3111500" cy="10369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遗传因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素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1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某些呼吸疾病如支气管哮喘具有家族聚集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性。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5" name="object 4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发病原因及危险因素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52884" y="2055084"/>
            <a:ext cx="2476499" cy="2476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374796" y="2055084"/>
            <a:ext cx="2476499" cy="24764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38597" y="2093144"/>
            <a:ext cx="694690" cy="694690"/>
            <a:chOff x="3338597" y="2093144"/>
            <a:chExt cx="694690" cy="694690"/>
          </a:xfrm>
        </p:grpSpPr>
        <p:sp>
          <p:nvSpPr>
            <p:cNvPr id="5" name="object 5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09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4" y="14094"/>
                  </a:lnTo>
                  <a:lnTo>
                    <a:pt x="283708" y="3609"/>
                  </a:lnTo>
                  <a:lnTo>
                    <a:pt x="332897" y="0"/>
                  </a:lnTo>
                  <a:lnTo>
                    <a:pt x="382091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32725" y="2292905"/>
              <a:ext cx="306705" cy="294640"/>
            </a:xfrm>
            <a:custGeom>
              <a:rect l="l" t="t" r="r" b="b"/>
              <a:pathLst>
                <a:path w="306704" h="294639">
                  <a:moveTo>
                    <a:pt x="20404" y="13969"/>
                  </a:moveTo>
                  <a:lnTo>
                    <a:pt x="10224" y="13969"/>
                  </a:lnTo>
                  <a:lnTo>
                    <a:pt x="10224" y="1269"/>
                  </a:lnTo>
                  <a:lnTo>
                    <a:pt x="12467" y="0"/>
                  </a:lnTo>
                  <a:lnTo>
                    <a:pt x="18117" y="0"/>
                  </a:lnTo>
                  <a:lnTo>
                    <a:pt x="20404" y="1269"/>
                  </a:lnTo>
                  <a:lnTo>
                    <a:pt x="20404" y="13969"/>
                  </a:lnTo>
                  <a:close/>
                </a:path>
                <a:path w="306704" h="294639">
                  <a:moveTo>
                    <a:pt x="172287" y="96519"/>
                  </a:moveTo>
                  <a:lnTo>
                    <a:pt x="160995" y="96519"/>
                  </a:lnTo>
                  <a:lnTo>
                    <a:pt x="193507" y="38100"/>
                  </a:lnTo>
                  <a:lnTo>
                    <a:pt x="190548" y="34289"/>
                  </a:lnTo>
                  <a:lnTo>
                    <a:pt x="188799" y="29210"/>
                  </a:lnTo>
                  <a:lnTo>
                    <a:pt x="188799" y="24130"/>
                  </a:lnTo>
                  <a:lnTo>
                    <a:pt x="190806" y="13969"/>
                  </a:lnTo>
                  <a:lnTo>
                    <a:pt x="196277" y="6350"/>
                  </a:lnTo>
                  <a:lnTo>
                    <a:pt x="204388" y="1269"/>
                  </a:lnTo>
                  <a:lnTo>
                    <a:pt x="214316" y="0"/>
                  </a:lnTo>
                  <a:lnTo>
                    <a:pt x="224225" y="1269"/>
                  </a:lnTo>
                  <a:lnTo>
                    <a:pt x="232338" y="6350"/>
                  </a:lnTo>
                  <a:lnTo>
                    <a:pt x="237820" y="13969"/>
                  </a:lnTo>
                  <a:lnTo>
                    <a:pt x="239833" y="24130"/>
                  </a:lnTo>
                  <a:lnTo>
                    <a:pt x="239833" y="29210"/>
                  </a:lnTo>
                  <a:lnTo>
                    <a:pt x="238174" y="34289"/>
                  </a:lnTo>
                  <a:lnTo>
                    <a:pt x="235348" y="38100"/>
                  </a:lnTo>
                  <a:lnTo>
                    <a:pt x="240526" y="44450"/>
                  </a:lnTo>
                  <a:lnTo>
                    <a:pt x="201266" y="44450"/>
                  </a:lnTo>
                  <a:lnTo>
                    <a:pt x="172287" y="96519"/>
                  </a:lnTo>
                  <a:close/>
                </a:path>
                <a:path w="306704" h="294639">
                  <a:moveTo>
                    <a:pt x="28342" y="24130"/>
                  </a:moveTo>
                  <a:lnTo>
                    <a:pt x="2287" y="24130"/>
                  </a:lnTo>
                  <a:lnTo>
                    <a:pt x="0" y="21589"/>
                  </a:lnTo>
                  <a:lnTo>
                    <a:pt x="0" y="16510"/>
                  </a:lnTo>
                  <a:lnTo>
                    <a:pt x="2287" y="13969"/>
                  </a:lnTo>
                  <a:lnTo>
                    <a:pt x="28342" y="13969"/>
                  </a:lnTo>
                  <a:lnTo>
                    <a:pt x="30629" y="16510"/>
                  </a:lnTo>
                  <a:lnTo>
                    <a:pt x="30629" y="21589"/>
                  </a:lnTo>
                  <a:lnTo>
                    <a:pt x="28342" y="24130"/>
                  </a:lnTo>
                  <a:close/>
                </a:path>
                <a:path w="306704" h="294639">
                  <a:moveTo>
                    <a:pt x="20404" y="38100"/>
                  </a:moveTo>
                  <a:lnTo>
                    <a:pt x="10224" y="38100"/>
                  </a:lnTo>
                  <a:lnTo>
                    <a:pt x="10224" y="24130"/>
                  </a:lnTo>
                  <a:lnTo>
                    <a:pt x="20404" y="24130"/>
                  </a:lnTo>
                  <a:lnTo>
                    <a:pt x="20404" y="38100"/>
                  </a:lnTo>
                  <a:close/>
                </a:path>
                <a:path w="306704" h="294639">
                  <a:moveTo>
                    <a:pt x="28342" y="48260"/>
                  </a:moveTo>
                  <a:lnTo>
                    <a:pt x="2287" y="48260"/>
                  </a:lnTo>
                  <a:lnTo>
                    <a:pt x="0" y="45719"/>
                  </a:lnTo>
                  <a:lnTo>
                    <a:pt x="0" y="40639"/>
                  </a:lnTo>
                  <a:lnTo>
                    <a:pt x="2287" y="38100"/>
                  </a:lnTo>
                  <a:lnTo>
                    <a:pt x="28342" y="38100"/>
                  </a:lnTo>
                  <a:lnTo>
                    <a:pt x="30629" y="40639"/>
                  </a:lnTo>
                  <a:lnTo>
                    <a:pt x="30629" y="45719"/>
                  </a:lnTo>
                  <a:lnTo>
                    <a:pt x="28342" y="48260"/>
                  </a:lnTo>
                  <a:close/>
                </a:path>
                <a:path w="306704" h="294639">
                  <a:moveTo>
                    <a:pt x="219338" y="48260"/>
                  </a:moveTo>
                  <a:lnTo>
                    <a:pt x="209517" y="48260"/>
                  </a:lnTo>
                  <a:lnTo>
                    <a:pt x="205123" y="46989"/>
                  </a:lnTo>
                  <a:lnTo>
                    <a:pt x="201266" y="44450"/>
                  </a:lnTo>
                  <a:lnTo>
                    <a:pt x="227949" y="44450"/>
                  </a:lnTo>
                  <a:lnTo>
                    <a:pt x="224002" y="46989"/>
                  </a:lnTo>
                  <a:lnTo>
                    <a:pt x="219338" y="48260"/>
                  </a:lnTo>
                  <a:close/>
                </a:path>
                <a:path w="306704" h="294639">
                  <a:moveTo>
                    <a:pt x="280642" y="127000"/>
                  </a:moveTo>
                  <a:lnTo>
                    <a:pt x="270714" y="125730"/>
                  </a:lnTo>
                  <a:lnTo>
                    <a:pt x="262603" y="119380"/>
                  </a:lnTo>
                  <a:lnTo>
                    <a:pt x="257132" y="111760"/>
                  </a:lnTo>
                  <a:lnTo>
                    <a:pt x="255125" y="102869"/>
                  </a:lnTo>
                  <a:lnTo>
                    <a:pt x="255125" y="96519"/>
                  </a:lnTo>
                  <a:lnTo>
                    <a:pt x="257636" y="90169"/>
                  </a:lnTo>
                  <a:lnTo>
                    <a:pt x="261717" y="86360"/>
                  </a:lnTo>
                  <a:lnTo>
                    <a:pt x="261403" y="86360"/>
                  </a:lnTo>
                  <a:lnTo>
                    <a:pt x="227949" y="44450"/>
                  </a:lnTo>
                  <a:lnTo>
                    <a:pt x="240526" y="44450"/>
                  </a:lnTo>
                  <a:lnTo>
                    <a:pt x="269521" y="80010"/>
                  </a:lnTo>
                  <a:lnTo>
                    <a:pt x="290551" y="80010"/>
                  </a:lnTo>
                  <a:lnTo>
                    <a:pt x="298664" y="85089"/>
                  </a:lnTo>
                  <a:lnTo>
                    <a:pt x="304146" y="92710"/>
                  </a:lnTo>
                  <a:lnTo>
                    <a:pt x="306159" y="102869"/>
                  </a:lnTo>
                  <a:lnTo>
                    <a:pt x="304146" y="111760"/>
                  </a:lnTo>
                  <a:lnTo>
                    <a:pt x="298664" y="119380"/>
                  </a:lnTo>
                  <a:lnTo>
                    <a:pt x="290551" y="125730"/>
                  </a:lnTo>
                  <a:lnTo>
                    <a:pt x="280642" y="127000"/>
                  </a:lnTo>
                  <a:close/>
                </a:path>
                <a:path w="306704" h="294639">
                  <a:moveTo>
                    <a:pt x="20404" y="63500"/>
                  </a:moveTo>
                  <a:lnTo>
                    <a:pt x="10224" y="63500"/>
                  </a:lnTo>
                  <a:lnTo>
                    <a:pt x="10224" y="48260"/>
                  </a:lnTo>
                  <a:lnTo>
                    <a:pt x="20404" y="48260"/>
                  </a:lnTo>
                  <a:lnTo>
                    <a:pt x="20404" y="63500"/>
                  </a:lnTo>
                  <a:close/>
                </a:path>
                <a:path w="306704" h="294639">
                  <a:moveTo>
                    <a:pt x="21525" y="161289"/>
                  </a:moveTo>
                  <a:lnTo>
                    <a:pt x="10224" y="161289"/>
                  </a:lnTo>
                  <a:lnTo>
                    <a:pt x="10224" y="147319"/>
                  </a:lnTo>
                  <a:lnTo>
                    <a:pt x="2287" y="147319"/>
                  </a:lnTo>
                  <a:lnTo>
                    <a:pt x="0" y="144780"/>
                  </a:lnTo>
                  <a:lnTo>
                    <a:pt x="0" y="139700"/>
                  </a:lnTo>
                  <a:lnTo>
                    <a:pt x="2287" y="137160"/>
                  </a:lnTo>
                  <a:lnTo>
                    <a:pt x="26593" y="137160"/>
                  </a:lnTo>
                  <a:lnTo>
                    <a:pt x="55563" y="96519"/>
                  </a:lnTo>
                  <a:lnTo>
                    <a:pt x="52738" y="92710"/>
                  </a:lnTo>
                  <a:lnTo>
                    <a:pt x="51034" y="87630"/>
                  </a:lnTo>
                  <a:lnTo>
                    <a:pt x="51034" y="82550"/>
                  </a:lnTo>
                  <a:lnTo>
                    <a:pt x="53040" y="73660"/>
                  </a:lnTo>
                  <a:lnTo>
                    <a:pt x="58511" y="66039"/>
                  </a:lnTo>
                  <a:lnTo>
                    <a:pt x="66623" y="59689"/>
                  </a:lnTo>
                  <a:lnTo>
                    <a:pt x="76551" y="58419"/>
                  </a:lnTo>
                  <a:lnTo>
                    <a:pt x="86459" y="59689"/>
                  </a:lnTo>
                  <a:lnTo>
                    <a:pt x="94573" y="66039"/>
                  </a:lnTo>
                  <a:lnTo>
                    <a:pt x="100055" y="73660"/>
                  </a:lnTo>
                  <a:lnTo>
                    <a:pt x="102068" y="82550"/>
                  </a:lnTo>
                  <a:lnTo>
                    <a:pt x="102068" y="85089"/>
                  </a:lnTo>
                  <a:lnTo>
                    <a:pt x="101664" y="87630"/>
                  </a:lnTo>
                  <a:lnTo>
                    <a:pt x="101081" y="88900"/>
                  </a:lnTo>
                  <a:lnTo>
                    <a:pt x="119916" y="97789"/>
                  </a:lnTo>
                  <a:lnTo>
                    <a:pt x="96507" y="97789"/>
                  </a:lnTo>
                  <a:lnTo>
                    <a:pt x="91843" y="104139"/>
                  </a:lnTo>
                  <a:lnTo>
                    <a:pt x="63097" y="104139"/>
                  </a:lnTo>
                  <a:lnTo>
                    <a:pt x="21525" y="161289"/>
                  </a:lnTo>
                  <a:close/>
                </a:path>
                <a:path w="306704" h="294639">
                  <a:moveTo>
                    <a:pt x="28342" y="73660"/>
                  </a:moveTo>
                  <a:lnTo>
                    <a:pt x="2287" y="73660"/>
                  </a:lnTo>
                  <a:lnTo>
                    <a:pt x="0" y="71119"/>
                  </a:lnTo>
                  <a:lnTo>
                    <a:pt x="0" y="66039"/>
                  </a:lnTo>
                  <a:lnTo>
                    <a:pt x="2287" y="63500"/>
                  </a:lnTo>
                  <a:lnTo>
                    <a:pt x="28342" y="63500"/>
                  </a:lnTo>
                  <a:lnTo>
                    <a:pt x="30629" y="66039"/>
                  </a:lnTo>
                  <a:lnTo>
                    <a:pt x="30629" y="71119"/>
                  </a:lnTo>
                  <a:lnTo>
                    <a:pt x="28342" y="73660"/>
                  </a:lnTo>
                  <a:close/>
                </a:path>
                <a:path w="306704" h="294639">
                  <a:moveTo>
                    <a:pt x="20404" y="87630"/>
                  </a:moveTo>
                  <a:lnTo>
                    <a:pt x="10224" y="87630"/>
                  </a:lnTo>
                  <a:lnTo>
                    <a:pt x="10224" y="73660"/>
                  </a:lnTo>
                  <a:lnTo>
                    <a:pt x="20404" y="73660"/>
                  </a:lnTo>
                  <a:lnTo>
                    <a:pt x="20404" y="87630"/>
                  </a:lnTo>
                  <a:close/>
                </a:path>
                <a:path w="306704" h="294639">
                  <a:moveTo>
                    <a:pt x="290551" y="80010"/>
                  </a:moveTo>
                  <a:lnTo>
                    <a:pt x="269655" y="80010"/>
                  </a:lnTo>
                  <a:lnTo>
                    <a:pt x="272974" y="78739"/>
                  </a:lnTo>
                  <a:lnTo>
                    <a:pt x="276696" y="77469"/>
                  </a:lnTo>
                  <a:lnTo>
                    <a:pt x="280642" y="77469"/>
                  </a:lnTo>
                  <a:lnTo>
                    <a:pt x="290551" y="80010"/>
                  </a:lnTo>
                  <a:close/>
                </a:path>
                <a:path w="306704" h="294639">
                  <a:moveTo>
                    <a:pt x="28342" y="97789"/>
                  </a:moveTo>
                  <a:lnTo>
                    <a:pt x="2287" y="97789"/>
                  </a:lnTo>
                  <a:lnTo>
                    <a:pt x="0" y="95250"/>
                  </a:lnTo>
                  <a:lnTo>
                    <a:pt x="0" y="90169"/>
                  </a:lnTo>
                  <a:lnTo>
                    <a:pt x="2287" y="87630"/>
                  </a:lnTo>
                  <a:lnTo>
                    <a:pt x="28342" y="87630"/>
                  </a:lnTo>
                  <a:lnTo>
                    <a:pt x="30629" y="90169"/>
                  </a:lnTo>
                  <a:lnTo>
                    <a:pt x="30629" y="95250"/>
                  </a:lnTo>
                  <a:lnTo>
                    <a:pt x="28342" y="97789"/>
                  </a:lnTo>
                  <a:close/>
                </a:path>
                <a:path w="306704" h="294639">
                  <a:moveTo>
                    <a:pt x="169460" y="101600"/>
                  </a:moveTo>
                  <a:lnTo>
                    <a:pt x="127988" y="101600"/>
                  </a:lnTo>
                  <a:lnTo>
                    <a:pt x="132697" y="96519"/>
                  </a:lnTo>
                  <a:lnTo>
                    <a:pt x="139827" y="92710"/>
                  </a:lnTo>
                  <a:lnTo>
                    <a:pt x="152743" y="92710"/>
                  </a:lnTo>
                  <a:lnTo>
                    <a:pt x="157183" y="93980"/>
                  </a:lnTo>
                  <a:lnTo>
                    <a:pt x="160995" y="96519"/>
                  </a:lnTo>
                  <a:lnTo>
                    <a:pt x="172287" y="96519"/>
                  </a:lnTo>
                  <a:lnTo>
                    <a:pt x="169460" y="101600"/>
                  </a:lnTo>
                  <a:close/>
                </a:path>
                <a:path w="306704" h="294639">
                  <a:moveTo>
                    <a:pt x="20404" y="113030"/>
                  </a:moveTo>
                  <a:lnTo>
                    <a:pt x="10224" y="113030"/>
                  </a:lnTo>
                  <a:lnTo>
                    <a:pt x="10224" y="97789"/>
                  </a:lnTo>
                  <a:lnTo>
                    <a:pt x="20404" y="97789"/>
                  </a:lnTo>
                  <a:lnTo>
                    <a:pt x="20404" y="113030"/>
                  </a:lnTo>
                  <a:close/>
                </a:path>
                <a:path w="306704" h="294639">
                  <a:moveTo>
                    <a:pt x="147989" y="142239"/>
                  </a:moveTo>
                  <a:lnTo>
                    <a:pt x="138062" y="139700"/>
                  </a:lnTo>
                  <a:lnTo>
                    <a:pt x="129950" y="134619"/>
                  </a:lnTo>
                  <a:lnTo>
                    <a:pt x="124479" y="127000"/>
                  </a:lnTo>
                  <a:lnTo>
                    <a:pt x="122472" y="116839"/>
                  </a:lnTo>
                  <a:lnTo>
                    <a:pt x="122472" y="115569"/>
                  </a:lnTo>
                  <a:lnTo>
                    <a:pt x="122876" y="113030"/>
                  </a:lnTo>
                  <a:lnTo>
                    <a:pt x="123414" y="110489"/>
                  </a:lnTo>
                  <a:lnTo>
                    <a:pt x="96507" y="97789"/>
                  </a:lnTo>
                  <a:lnTo>
                    <a:pt x="119916" y="97789"/>
                  </a:lnTo>
                  <a:lnTo>
                    <a:pt x="127988" y="101600"/>
                  </a:lnTo>
                  <a:lnTo>
                    <a:pt x="169460" y="101600"/>
                  </a:lnTo>
                  <a:lnTo>
                    <a:pt x="168753" y="102869"/>
                  </a:lnTo>
                  <a:lnTo>
                    <a:pt x="171713" y="106680"/>
                  </a:lnTo>
                  <a:lnTo>
                    <a:pt x="173461" y="111760"/>
                  </a:lnTo>
                  <a:lnTo>
                    <a:pt x="173461" y="116839"/>
                  </a:lnTo>
                  <a:lnTo>
                    <a:pt x="171455" y="127000"/>
                  </a:lnTo>
                  <a:lnTo>
                    <a:pt x="165989" y="134619"/>
                  </a:lnTo>
                  <a:lnTo>
                    <a:pt x="157891" y="139700"/>
                  </a:lnTo>
                  <a:lnTo>
                    <a:pt x="147989" y="142239"/>
                  </a:lnTo>
                  <a:close/>
                </a:path>
                <a:path w="306704" h="294639">
                  <a:moveTo>
                    <a:pt x="84668" y="107950"/>
                  </a:moveTo>
                  <a:lnTo>
                    <a:pt x="71573" y="107950"/>
                  </a:lnTo>
                  <a:lnTo>
                    <a:pt x="66999" y="106680"/>
                  </a:lnTo>
                  <a:lnTo>
                    <a:pt x="63097" y="104139"/>
                  </a:lnTo>
                  <a:lnTo>
                    <a:pt x="91843" y="104139"/>
                  </a:lnTo>
                  <a:lnTo>
                    <a:pt x="84668" y="107950"/>
                  </a:lnTo>
                  <a:close/>
                </a:path>
                <a:path w="306704" h="294639">
                  <a:moveTo>
                    <a:pt x="28342" y="121919"/>
                  </a:moveTo>
                  <a:lnTo>
                    <a:pt x="2287" y="121919"/>
                  </a:lnTo>
                  <a:lnTo>
                    <a:pt x="0" y="120650"/>
                  </a:lnTo>
                  <a:lnTo>
                    <a:pt x="0" y="114300"/>
                  </a:lnTo>
                  <a:lnTo>
                    <a:pt x="2287" y="113030"/>
                  </a:lnTo>
                  <a:lnTo>
                    <a:pt x="28342" y="113030"/>
                  </a:lnTo>
                  <a:lnTo>
                    <a:pt x="30629" y="114300"/>
                  </a:lnTo>
                  <a:lnTo>
                    <a:pt x="30629" y="120650"/>
                  </a:lnTo>
                  <a:lnTo>
                    <a:pt x="28342" y="121919"/>
                  </a:lnTo>
                  <a:close/>
                </a:path>
                <a:path w="306704" h="294639">
                  <a:moveTo>
                    <a:pt x="20404" y="137160"/>
                  </a:moveTo>
                  <a:lnTo>
                    <a:pt x="10224" y="137160"/>
                  </a:lnTo>
                  <a:lnTo>
                    <a:pt x="10224" y="121919"/>
                  </a:lnTo>
                  <a:lnTo>
                    <a:pt x="20404" y="121919"/>
                  </a:lnTo>
                  <a:lnTo>
                    <a:pt x="20404" y="137160"/>
                  </a:lnTo>
                  <a:close/>
                </a:path>
                <a:path w="306704" h="294639">
                  <a:moveTo>
                    <a:pt x="120933" y="212089"/>
                  </a:moveTo>
                  <a:lnTo>
                    <a:pt x="105297" y="212089"/>
                  </a:lnTo>
                  <a:lnTo>
                    <a:pt x="158438" y="168910"/>
                  </a:lnTo>
                  <a:lnTo>
                    <a:pt x="161097" y="160019"/>
                  </a:lnTo>
                  <a:lnTo>
                    <a:pt x="166623" y="153669"/>
                  </a:lnTo>
                  <a:lnTo>
                    <a:pt x="174368" y="148589"/>
                  </a:lnTo>
                  <a:lnTo>
                    <a:pt x="183686" y="147319"/>
                  </a:lnTo>
                  <a:lnTo>
                    <a:pt x="192865" y="148589"/>
                  </a:lnTo>
                  <a:lnTo>
                    <a:pt x="200543" y="152400"/>
                  </a:lnTo>
                  <a:lnTo>
                    <a:pt x="206093" y="160019"/>
                  </a:lnTo>
                  <a:lnTo>
                    <a:pt x="208889" y="168910"/>
                  </a:lnTo>
                  <a:lnTo>
                    <a:pt x="228924" y="179069"/>
                  </a:lnTo>
                  <a:lnTo>
                    <a:pt x="207858" y="179069"/>
                  </a:lnTo>
                  <a:lnTo>
                    <a:pt x="207137" y="180339"/>
                  </a:lnTo>
                  <a:lnTo>
                    <a:pt x="160008" y="180339"/>
                  </a:lnTo>
                  <a:lnTo>
                    <a:pt x="120933" y="212089"/>
                  </a:lnTo>
                  <a:close/>
                </a:path>
                <a:path w="306704" h="294639">
                  <a:moveTo>
                    <a:pt x="28342" y="171450"/>
                  </a:moveTo>
                  <a:lnTo>
                    <a:pt x="2287" y="171450"/>
                  </a:lnTo>
                  <a:lnTo>
                    <a:pt x="0" y="168910"/>
                  </a:lnTo>
                  <a:lnTo>
                    <a:pt x="0" y="163830"/>
                  </a:lnTo>
                  <a:lnTo>
                    <a:pt x="2287" y="161289"/>
                  </a:lnTo>
                  <a:lnTo>
                    <a:pt x="28342" y="161289"/>
                  </a:lnTo>
                  <a:lnTo>
                    <a:pt x="30629" y="163830"/>
                  </a:lnTo>
                  <a:lnTo>
                    <a:pt x="30629" y="168910"/>
                  </a:lnTo>
                  <a:lnTo>
                    <a:pt x="28342" y="171450"/>
                  </a:lnTo>
                  <a:close/>
                </a:path>
                <a:path w="306704" h="294639">
                  <a:moveTo>
                    <a:pt x="20404" y="186689"/>
                  </a:moveTo>
                  <a:lnTo>
                    <a:pt x="10224" y="186689"/>
                  </a:lnTo>
                  <a:lnTo>
                    <a:pt x="10224" y="171450"/>
                  </a:lnTo>
                  <a:lnTo>
                    <a:pt x="20404" y="171450"/>
                  </a:lnTo>
                  <a:lnTo>
                    <a:pt x="20404" y="186689"/>
                  </a:lnTo>
                  <a:close/>
                </a:path>
                <a:path w="306704" h="294639">
                  <a:moveTo>
                    <a:pt x="304434" y="193039"/>
                  </a:moveTo>
                  <a:lnTo>
                    <a:pt x="256471" y="193039"/>
                  </a:lnTo>
                  <a:lnTo>
                    <a:pt x="260077" y="186689"/>
                  </a:lnTo>
                  <a:lnTo>
                    <a:pt x="265580" y="181610"/>
                  </a:lnTo>
                  <a:lnTo>
                    <a:pt x="272571" y="177800"/>
                  </a:lnTo>
                  <a:lnTo>
                    <a:pt x="280642" y="176530"/>
                  </a:lnTo>
                  <a:lnTo>
                    <a:pt x="290551" y="177800"/>
                  </a:lnTo>
                  <a:lnTo>
                    <a:pt x="298664" y="182880"/>
                  </a:lnTo>
                  <a:lnTo>
                    <a:pt x="304146" y="191769"/>
                  </a:lnTo>
                  <a:lnTo>
                    <a:pt x="304434" y="193039"/>
                  </a:lnTo>
                  <a:close/>
                </a:path>
                <a:path w="306704" h="294639">
                  <a:moveTo>
                    <a:pt x="280642" y="226060"/>
                  </a:moveTo>
                  <a:lnTo>
                    <a:pt x="271464" y="223519"/>
                  </a:lnTo>
                  <a:lnTo>
                    <a:pt x="263786" y="219710"/>
                  </a:lnTo>
                  <a:lnTo>
                    <a:pt x="258236" y="212089"/>
                  </a:lnTo>
                  <a:lnTo>
                    <a:pt x="255439" y="204469"/>
                  </a:lnTo>
                  <a:lnTo>
                    <a:pt x="207858" y="179069"/>
                  </a:lnTo>
                  <a:lnTo>
                    <a:pt x="228924" y="179069"/>
                  </a:lnTo>
                  <a:lnTo>
                    <a:pt x="256471" y="193039"/>
                  </a:lnTo>
                  <a:lnTo>
                    <a:pt x="304434" y="193039"/>
                  </a:lnTo>
                  <a:lnTo>
                    <a:pt x="306159" y="200660"/>
                  </a:lnTo>
                  <a:lnTo>
                    <a:pt x="304146" y="210819"/>
                  </a:lnTo>
                  <a:lnTo>
                    <a:pt x="298664" y="218439"/>
                  </a:lnTo>
                  <a:lnTo>
                    <a:pt x="290551" y="223519"/>
                  </a:lnTo>
                  <a:lnTo>
                    <a:pt x="280642" y="226060"/>
                  </a:lnTo>
                  <a:close/>
                </a:path>
                <a:path w="306704" h="294639">
                  <a:moveTo>
                    <a:pt x="183686" y="195580"/>
                  </a:moveTo>
                  <a:lnTo>
                    <a:pt x="175976" y="194310"/>
                  </a:lnTo>
                  <a:lnTo>
                    <a:pt x="169224" y="191769"/>
                  </a:lnTo>
                  <a:lnTo>
                    <a:pt x="163783" y="186689"/>
                  </a:lnTo>
                  <a:lnTo>
                    <a:pt x="160008" y="180339"/>
                  </a:lnTo>
                  <a:lnTo>
                    <a:pt x="207137" y="180339"/>
                  </a:lnTo>
                  <a:lnTo>
                    <a:pt x="204252" y="185419"/>
                  </a:lnTo>
                  <a:lnTo>
                    <a:pt x="198749" y="190500"/>
                  </a:lnTo>
                  <a:lnTo>
                    <a:pt x="191758" y="194310"/>
                  </a:lnTo>
                  <a:lnTo>
                    <a:pt x="183686" y="195580"/>
                  </a:lnTo>
                  <a:close/>
                </a:path>
                <a:path w="306704" h="294639">
                  <a:moveTo>
                    <a:pt x="28342" y="195580"/>
                  </a:moveTo>
                  <a:lnTo>
                    <a:pt x="2287" y="195580"/>
                  </a:lnTo>
                  <a:lnTo>
                    <a:pt x="0" y="194310"/>
                  </a:lnTo>
                  <a:lnTo>
                    <a:pt x="0" y="187960"/>
                  </a:lnTo>
                  <a:lnTo>
                    <a:pt x="2287" y="186689"/>
                  </a:lnTo>
                  <a:lnTo>
                    <a:pt x="28342" y="186689"/>
                  </a:lnTo>
                  <a:lnTo>
                    <a:pt x="30629" y="187960"/>
                  </a:lnTo>
                  <a:lnTo>
                    <a:pt x="30629" y="194310"/>
                  </a:lnTo>
                  <a:lnTo>
                    <a:pt x="28342" y="195580"/>
                  </a:lnTo>
                  <a:close/>
                </a:path>
                <a:path w="306704" h="294639">
                  <a:moveTo>
                    <a:pt x="303872" y="284480"/>
                  </a:moveTo>
                  <a:lnTo>
                    <a:pt x="12467" y="284480"/>
                  </a:lnTo>
                  <a:lnTo>
                    <a:pt x="10224" y="281939"/>
                  </a:lnTo>
                  <a:lnTo>
                    <a:pt x="10224" y="269239"/>
                  </a:lnTo>
                  <a:lnTo>
                    <a:pt x="2287" y="269239"/>
                  </a:lnTo>
                  <a:lnTo>
                    <a:pt x="0" y="267969"/>
                  </a:lnTo>
                  <a:lnTo>
                    <a:pt x="0" y="261619"/>
                  </a:lnTo>
                  <a:lnTo>
                    <a:pt x="2287" y="260350"/>
                  </a:lnTo>
                  <a:lnTo>
                    <a:pt x="10224" y="260350"/>
                  </a:lnTo>
                  <a:lnTo>
                    <a:pt x="10224" y="245110"/>
                  </a:lnTo>
                  <a:lnTo>
                    <a:pt x="2287" y="245110"/>
                  </a:lnTo>
                  <a:lnTo>
                    <a:pt x="0" y="242569"/>
                  </a:lnTo>
                  <a:lnTo>
                    <a:pt x="0" y="237489"/>
                  </a:lnTo>
                  <a:lnTo>
                    <a:pt x="2287" y="234950"/>
                  </a:lnTo>
                  <a:lnTo>
                    <a:pt x="10224" y="234950"/>
                  </a:lnTo>
                  <a:lnTo>
                    <a:pt x="10224" y="220980"/>
                  </a:lnTo>
                  <a:lnTo>
                    <a:pt x="2287" y="220980"/>
                  </a:lnTo>
                  <a:lnTo>
                    <a:pt x="0" y="218439"/>
                  </a:lnTo>
                  <a:lnTo>
                    <a:pt x="0" y="213360"/>
                  </a:lnTo>
                  <a:lnTo>
                    <a:pt x="2287" y="210819"/>
                  </a:lnTo>
                  <a:lnTo>
                    <a:pt x="10224" y="210819"/>
                  </a:lnTo>
                  <a:lnTo>
                    <a:pt x="10224" y="195580"/>
                  </a:lnTo>
                  <a:lnTo>
                    <a:pt x="20404" y="195580"/>
                  </a:lnTo>
                  <a:lnTo>
                    <a:pt x="20404" y="215900"/>
                  </a:lnTo>
                  <a:lnTo>
                    <a:pt x="116244" y="215900"/>
                  </a:lnTo>
                  <a:lnTo>
                    <a:pt x="106866" y="223519"/>
                  </a:lnTo>
                  <a:lnTo>
                    <a:pt x="105986" y="226060"/>
                  </a:lnTo>
                  <a:lnTo>
                    <a:pt x="20404" y="226060"/>
                  </a:lnTo>
                  <a:lnTo>
                    <a:pt x="20404" y="274319"/>
                  </a:lnTo>
                  <a:lnTo>
                    <a:pt x="303872" y="274319"/>
                  </a:lnTo>
                  <a:lnTo>
                    <a:pt x="306159" y="276860"/>
                  </a:lnTo>
                  <a:lnTo>
                    <a:pt x="306159" y="281939"/>
                  </a:lnTo>
                  <a:lnTo>
                    <a:pt x="303872" y="284480"/>
                  </a:lnTo>
                  <a:close/>
                </a:path>
                <a:path w="306704" h="294639">
                  <a:moveTo>
                    <a:pt x="116244" y="215900"/>
                  </a:moveTo>
                  <a:lnTo>
                    <a:pt x="56639" y="215900"/>
                  </a:lnTo>
                  <a:lnTo>
                    <a:pt x="59817" y="208280"/>
                  </a:lnTo>
                  <a:lnTo>
                    <a:pt x="65412" y="201930"/>
                  </a:lnTo>
                  <a:lnTo>
                    <a:pt x="72866" y="196850"/>
                  </a:lnTo>
                  <a:lnTo>
                    <a:pt x="81618" y="195580"/>
                  </a:lnTo>
                  <a:lnTo>
                    <a:pt x="89335" y="196850"/>
                  </a:lnTo>
                  <a:lnTo>
                    <a:pt x="96098" y="200660"/>
                  </a:lnTo>
                  <a:lnTo>
                    <a:pt x="101540" y="205739"/>
                  </a:lnTo>
                  <a:lnTo>
                    <a:pt x="105297" y="212089"/>
                  </a:lnTo>
                  <a:lnTo>
                    <a:pt x="120933" y="212089"/>
                  </a:lnTo>
                  <a:lnTo>
                    <a:pt x="116244" y="215900"/>
                  </a:lnTo>
                  <a:close/>
                </a:path>
                <a:path w="306704" h="294639">
                  <a:moveTo>
                    <a:pt x="81618" y="245110"/>
                  </a:moveTo>
                  <a:lnTo>
                    <a:pt x="72866" y="243839"/>
                  </a:lnTo>
                  <a:lnTo>
                    <a:pt x="65412" y="240030"/>
                  </a:lnTo>
                  <a:lnTo>
                    <a:pt x="59817" y="233680"/>
                  </a:lnTo>
                  <a:lnTo>
                    <a:pt x="56639" y="226060"/>
                  </a:lnTo>
                  <a:lnTo>
                    <a:pt x="105986" y="226060"/>
                  </a:lnTo>
                  <a:lnTo>
                    <a:pt x="104227" y="231139"/>
                  </a:lnTo>
                  <a:lnTo>
                    <a:pt x="98699" y="238760"/>
                  </a:lnTo>
                  <a:lnTo>
                    <a:pt x="90942" y="243839"/>
                  </a:lnTo>
                  <a:lnTo>
                    <a:pt x="81618" y="245110"/>
                  </a:lnTo>
                  <a:close/>
                </a:path>
                <a:path w="306704" h="294639">
                  <a:moveTo>
                    <a:pt x="40809" y="274319"/>
                  </a:moveTo>
                  <a:lnTo>
                    <a:pt x="30629" y="274319"/>
                  </a:lnTo>
                  <a:lnTo>
                    <a:pt x="30629" y="266700"/>
                  </a:lnTo>
                  <a:lnTo>
                    <a:pt x="32916" y="264160"/>
                  </a:lnTo>
                  <a:lnTo>
                    <a:pt x="38522" y="264160"/>
                  </a:lnTo>
                  <a:lnTo>
                    <a:pt x="40809" y="266700"/>
                  </a:lnTo>
                  <a:lnTo>
                    <a:pt x="40809" y="274319"/>
                  </a:lnTo>
                  <a:close/>
                </a:path>
                <a:path w="306704" h="294639">
                  <a:moveTo>
                    <a:pt x="66326" y="274319"/>
                  </a:moveTo>
                  <a:lnTo>
                    <a:pt x="56146" y="274319"/>
                  </a:lnTo>
                  <a:lnTo>
                    <a:pt x="56146" y="266700"/>
                  </a:lnTo>
                  <a:lnTo>
                    <a:pt x="58388" y="264160"/>
                  </a:lnTo>
                  <a:lnTo>
                    <a:pt x="64039" y="264160"/>
                  </a:lnTo>
                  <a:lnTo>
                    <a:pt x="66326" y="266700"/>
                  </a:lnTo>
                  <a:lnTo>
                    <a:pt x="66326" y="274319"/>
                  </a:lnTo>
                  <a:close/>
                </a:path>
                <a:path w="306704" h="294639">
                  <a:moveTo>
                    <a:pt x="91843" y="274319"/>
                  </a:moveTo>
                  <a:lnTo>
                    <a:pt x="81618" y="274319"/>
                  </a:lnTo>
                  <a:lnTo>
                    <a:pt x="81618" y="266700"/>
                  </a:lnTo>
                  <a:lnTo>
                    <a:pt x="83905" y="264160"/>
                  </a:lnTo>
                  <a:lnTo>
                    <a:pt x="89556" y="264160"/>
                  </a:lnTo>
                  <a:lnTo>
                    <a:pt x="91843" y="266700"/>
                  </a:lnTo>
                  <a:lnTo>
                    <a:pt x="91843" y="274319"/>
                  </a:lnTo>
                  <a:close/>
                </a:path>
                <a:path w="306704" h="294639">
                  <a:moveTo>
                    <a:pt x="117360" y="274319"/>
                  </a:moveTo>
                  <a:lnTo>
                    <a:pt x="107135" y="274319"/>
                  </a:lnTo>
                  <a:lnTo>
                    <a:pt x="107135" y="266700"/>
                  </a:lnTo>
                  <a:lnTo>
                    <a:pt x="109422" y="264160"/>
                  </a:lnTo>
                  <a:lnTo>
                    <a:pt x="115073" y="264160"/>
                  </a:lnTo>
                  <a:lnTo>
                    <a:pt x="117360" y="266700"/>
                  </a:lnTo>
                  <a:lnTo>
                    <a:pt x="117360" y="274319"/>
                  </a:lnTo>
                  <a:close/>
                </a:path>
                <a:path w="306704" h="294639">
                  <a:moveTo>
                    <a:pt x="142877" y="274319"/>
                  </a:moveTo>
                  <a:lnTo>
                    <a:pt x="132652" y="274319"/>
                  </a:lnTo>
                  <a:lnTo>
                    <a:pt x="132652" y="266700"/>
                  </a:lnTo>
                  <a:lnTo>
                    <a:pt x="134939" y="264160"/>
                  </a:lnTo>
                  <a:lnTo>
                    <a:pt x="140590" y="264160"/>
                  </a:lnTo>
                  <a:lnTo>
                    <a:pt x="142877" y="266700"/>
                  </a:lnTo>
                  <a:lnTo>
                    <a:pt x="142877" y="274319"/>
                  </a:lnTo>
                  <a:close/>
                </a:path>
                <a:path w="306704" h="294639">
                  <a:moveTo>
                    <a:pt x="168394" y="274319"/>
                  </a:moveTo>
                  <a:lnTo>
                    <a:pt x="158169" y="274319"/>
                  </a:lnTo>
                  <a:lnTo>
                    <a:pt x="158169" y="266700"/>
                  </a:lnTo>
                  <a:lnTo>
                    <a:pt x="160456" y="264160"/>
                  </a:lnTo>
                  <a:lnTo>
                    <a:pt x="166107" y="264160"/>
                  </a:lnTo>
                  <a:lnTo>
                    <a:pt x="168394" y="266700"/>
                  </a:lnTo>
                  <a:lnTo>
                    <a:pt x="168394" y="274319"/>
                  </a:lnTo>
                  <a:close/>
                </a:path>
                <a:path w="306704" h="294639">
                  <a:moveTo>
                    <a:pt x="193866" y="274319"/>
                  </a:moveTo>
                  <a:lnTo>
                    <a:pt x="183686" y="274319"/>
                  </a:lnTo>
                  <a:lnTo>
                    <a:pt x="183686" y="266700"/>
                  </a:lnTo>
                  <a:lnTo>
                    <a:pt x="185973" y="264160"/>
                  </a:lnTo>
                  <a:lnTo>
                    <a:pt x="191624" y="264160"/>
                  </a:lnTo>
                  <a:lnTo>
                    <a:pt x="193866" y="266700"/>
                  </a:lnTo>
                  <a:lnTo>
                    <a:pt x="193866" y="274319"/>
                  </a:lnTo>
                  <a:close/>
                </a:path>
                <a:path w="306704" h="294639">
                  <a:moveTo>
                    <a:pt x="219383" y="274319"/>
                  </a:moveTo>
                  <a:lnTo>
                    <a:pt x="209203" y="274319"/>
                  </a:lnTo>
                  <a:lnTo>
                    <a:pt x="209203" y="266700"/>
                  </a:lnTo>
                  <a:lnTo>
                    <a:pt x="211490" y="264160"/>
                  </a:lnTo>
                  <a:lnTo>
                    <a:pt x="217141" y="264160"/>
                  </a:lnTo>
                  <a:lnTo>
                    <a:pt x="219383" y="266700"/>
                  </a:lnTo>
                  <a:lnTo>
                    <a:pt x="219383" y="274319"/>
                  </a:lnTo>
                  <a:close/>
                </a:path>
                <a:path w="306704" h="294639">
                  <a:moveTo>
                    <a:pt x="244900" y="274319"/>
                  </a:moveTo>
                  <a:lnTo>
                    <a:pt x="234720" y="274319"/>
                  </a:lnTo>
                  <a:lnTo>
                    <a:pt x="234720" y="266700"/>
                  </a:lnTo>
                  <a:lnTo>
                    <a:pt x="237008" y="264160"/>
                  </a:lnTo>
                  <a:lnTo>
                    <a:pt x="242613" y="264160"/>
                  </a:lnTo>
                  <a:lnTo>
                    <a:pt x="244900" y="266700"/>
                  </a:lnTo>
                  <a:lnTo>
                    <a:pt x="244900" y="274319"/>
                  </a:lnTo>
                  <a:close/>
                </a:path>
                <a:path w="306704" h="294639">
                  <a:moveTo>
                    <a:pt x="270417" y="274319"/>
                  </a:moveTo>
                  <a:lnTo>
                    <a:pt x="260237" y="274319"/>
                  </a:lnTo>
                  <a:lnTo>
                    <a:pt x="260237" y="266700"/>
                  </a:lnTo>
                  <a:lnTo>
                    <a:pt x="262480" y="264160"/>
                  </a:lnTo>
                  <a:lnTo>
                    <a:pt x="268130" y="264160"/>
                  </a:lnTo>
                  <a:lnTo>
                    <a:pt x="270417" y="266700"/>
                  </a:lnTo>
                  <a:lnTo>
                    <a:pt x="270417" y="274319"/>
                  </a:lnTo>
                  <a:close/>
                </a:path>
                <a:path w="306704" h="294639">
                  <a:moveTo>
                    <a:pt x="295935" y="274319"/>
                  </a:moveTo>
                  <a:lnTo>
                    <a:pt x="285710" y="274319"/>
                  </a:lnTo>
                  <a:lnTo>
                    <a:pt x="285710" y="266700"/>
                  </a:lnTo>
                  <a:lnTo>
                    <a:pt x="287997" y="264160"/>
                  </a:lnTo>
                  <a:lnTo>
                    <a:pt x="293647" y="264160"/>
                  </a:lnTo>
                  <a:lnTo>
                    <a:pt x="295935" y="266700"/>
                  </a:lnTo>
                  <a:lnTo>
                    <a:pt x="295935" y="274319"/>
                  </a:lnTo>
                  <a:close/>
                </a:path>
                <a:path w="306704" h="294639">
                  <a:moveTo>
                    <a:pt x="38522" y="294639"/>
                  </a:moveTo>
                  <a:lnTo>
                    <a:pt x="32916" y="294639"/>
                  </a:lnTo>
                  <a:lnTo>
                    <a:pt x="30629" y="292100"/>
                  </a:lnTo>
                  <a:lnTo>
                    <a:pt x="30629" y="284480"/>
                  </a:lnTo>
                  <a:lnTo>
                    <a:pt x="40809" y="284480"/>
                  </a:lnTo>
                  <a:lnTo>
                    <a:pt x="40809" y="292100"/>
                  </a:lnTo>
                  <a:lnTo>
                    <a:pt x="38522" y="294639"/>
                  </a:lnTo>
                  <a:close/>
                </a:path>
                <a:path w="306704" h="294639">
                  <a:moveTo>
                    <a:pt x="64039" y="294639"/>
                  </a:moveTo>
                  <a:lnTo>
                    <a:pt x="58388" y="294639"/>
                  </a:lnTo>
                  <a:lnTo>
                    <a:pt x="56146" y="292100"/>
                  </a:lnTo>
                  <a:lnTo>
                    <a:pt x="56146" y="284480"/>
                  </a:lnTo>
                  <a:lnTo>
                    <a:pt x="66326" y="284480"/>
                  </a:lnTo>
                  <a:lnTo>
                    <a:pt x="66326" y="292100"/>
                  </a:lnTo>
                  <a:lnTo>
                    <a:pt x="64039" y="294639"/>
                  </a:lnTo>
                  <a:close/>
                </a:path>
                <a:path w="306704" h="294639">
                  <a:moveTo>
                    <a:pt x="89556" y="294639"/>
                  </a:moveTo>
                  <a:lnTo>
                    <a:pt x="83905" y="294639"/>
                  </a:lnTo>
                  <a:lnTo>
                    <a:pt x="81618" y="292100"/>
                  </a:lnTo>
                  <a:lnTo>
                    <a:pt x="81618" y="284480"/>
                  </a:lnTo>
                  <a:lnTo>
                    <a:pt x="91843" y="284480"/>
                  </a:lnTo>
                  <a:lnTo>
                    <a:pt x="91843" y="292100"/>
                  </a:lnTo>
                  <a:lnTo>
                    <a:pt x="89556" y="294639"/>
                  </a:lnTo>
                  <a:close/>
                </a:path>
                <a:path w="306704" h="294639">
                  <a:moveTo>
                    <a:pt x="115073" y="294639"/>
                  </a:moveTo>
                  <a:lnTo>
                    <a:pt x="109422" y="294639"/>
                  </a:lnTo>
                  <a:lnTo>
                    <a:pt x="107135" y="292100"/>
                  </a:lnTo>
                  <a:lnTo>
                    <a:pt x="107135" y="284480"/>
                  </a:lnTo>
                  <a:lnTo>
                    <a:pt x="117360" y="284480"/>
                  </a:lnTo>
                  <a:lnTo>
                    <a:pt x="117360" y="292100"/>
                  </a:lnTo>
                  <a:lnTo>
                    <a:pt x="115073" y="294639"/>
                  </a:lnTo>
                  <a:close/>
                </a:path>
                <a:path w="306704" h="294639">
                  <a:moveTo>
                    <a:pt x="140590" y="294639"/>
                  </a:moveTo>
                  <a:lnTo>
                    <a:pt x="134939" y="294639"/>
                  </a:lnTo>
                  <a:lnTo>
                    <a:pt x="132652" y="292100"/>
                  </a:lnTo>
                  <a:lnTo>
                    <a:pt x="132652" y="284480"/>
                  </a:lnTo>
                  <a:lnTo>
                    <a:pt x="142877" y="284480"/>
                  </a:lnTo>
                  <a:lnTo>
                    <a:pt x="142877" y="292100"/>
                  </a:lnTo>
                  <a:lnTo>
                    <a:pt x="140590" y="294639"/>
                  </a:lnTo>
                  <a:close/>
                </a:path>
                <a:path w="306704" h="294639">
                  <a:moveTo>
                    <a:pt x="166107" y="294639"/>
                  </a:moveTo>
                  <a:lnTo>
                    <a:pt x="160456" y="294639"/>
                  </a:lnTo>
                  <a:lnTo>
                    <a:pt x="158169" y="292100"/>
                  </a:lnTo>
                  <a:lnTo>
                    <a:pt x="158169" y="284480"/>
                  </a:lnTo>
                  <a:lnTo>
                    <a:pt x="168394" y="284480"/>
                  </a:lnTo>
                  <a:lnTo>
                    <a:pt x="168394" y="292100"/>
                  </a:lnTo>
                  <a:lnTo>
                    <a:pt x="166107" y="294639"/>
                  </a:lnTo>
                  <a:close/>
                </a:path>
                <a:path w="306704" h="294639">
                  <a:moveTo>
                    <a:pt x="191624" y="294639"/>
                  </a:moveTo>
                  <a:lnTo>
                    <a:pt x="185973" y="294639"/>
                  </a:lnTo>
                  <a:lnTo>
                    <a:pt x="183686" y="292100"/>
                  </a:lnTo>
                  <a:lnTo>
                    <a:pt x="183686" y="284480"/>
                  </a:lnTo>
                  <a:lnTo>
                    <a:pt x="193866" y="284480"/>
                  </a:lnTo>
                  <a:lnTo>
                    <a:pt x="193866" y="292100"/>
                  </a:lnTo>
                  <a:lnTo>
                    <a:pt x="191624" y="294639"/>
                  </a:lnTo>
                  <a:close/>
                </a:path>
                <a:path w="306704" h="294639">
                  <a:moveTo>
                    <a:pt x="217141" y="294639"/>
                  </a:moveTo>
                  <a:lnTo>
                    <a:pt x="211490" y="294639"/>
                  </a:lnTo>
                  <a:lnTo>
                    <a:pt x="209203" y="292100"/>
                  </a:lnTo>
                  <a:lnTo>
                    <a:pt x="209203" y="284480"/>
                  </a:lnTo>
                  <a:lnTo>
                    <a:pt x="219383" y="284480"/>
                  </a:lnTo>
                  <a:lnTo>
                    <a:pt x="219383" y="292100"/>
                  </a:lnTo>
                  <a:lnTo>
                    <a:pt x="217141" y="294639"/>
                  </a:lnTo>
                  <a:close/>
                </a:path>
                <a:path w="306704" h="294639">
                  <a:moveTo>
                    <a:pt x="242613" y="294639"/>
                  </a:moveTo>
                  <a:lnTo>
                    <a:pt x="237008" y="294639"/>
                  </a:lnTo>
                  <a:lnTo>
                    <a:pt x="234720" y="292100"/>
                  </a:lnTo>
                  <a:lnTo>
                    <a:pt x="234720" y="284480"/>
                  </a:lnTo>
                  <a:lnTo>
                    <a:pt x="244900" y="284480"/>
                  </a:lnTo>
                  <a:lnTo>
                    <a:pt x="244900" y="292100"/>
                  </a:lnTo>
                  <a:lnTo>
                    <a:pt x="242613" y="294639"/>
                  </a:lnTo>
                  <a:close/>
                </a:path>
                <a:path w="306704" h="294639">
                  <a:moveTo>
                    <a:pt x="268130" y="294639"/>
                  </a:moveTo>
                  <a:lnTo>
                    <a:pt x="262480" y="294639"/>
                  </a:lnTo>
                  <a:lnTo>
                    <a:pt x="260237" y="292100"/>
                  </a:lnTo>
                  <a:lnTo>
                    <a:pt x="260237" y="284480"/>
                  </a:lnTo>
                  <a:lnTo>
                    <a:pt x="270417" y="284480"/>
                  </a:lnTo>
                  <a:lnTo>
                    <a:pt x="270417" y="292100"/>
                  </a:lnTo>
                  <a:lnTo>
                    <a:pt x="268130" y="294639"/>
                  </a:lnTo>
                  <a:close/>
                </a:path>
                <a:path w="306704" h="294639">
                  <a:moveTo>
                    <a:pt x="293647" y="294639"/>
                  </a:moveTo>
                  <a:lnTo>
                    <a:pt x="287997" y="294639"/>
                  </a:lnTo>
                  <a:lnTo>
                    <a:pt x="285710" y="292100"/>
                  </a:lnTo>
                  <a:lnTo>
                    <a:pt x="285710" y="284480"/>
                  </a:lnTo>
                  <a:lnTo>
                    <a:pt x="295935" y="284480"/>
                  </a:lnTo>
                  <a:lnTo>
                    <a:pt x="295935" y="292100"/>
                  </a:lnTo>
                  <a:lnTo>
                    <a:pt x="293647" y="2946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160232" y="2093144"/>
            <a:ext cx="694690" cy="694690"/>
            <a:chOff x="8160232" y="2093144"/>
            <a:chExt cx="694690" cy="694690"/>
          </a:xfrm>
        </p:grpSpPr>
        <p:sp>
          <p:nvSpPr>
            <p:cNvPr id="9" name="object 9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3" y="53631"/>
                  </a:lnTo>
                  <a:lnTo>
                    <a:pt x="192558" y="30940"/>
                  </a:lnTo>
                  <a:lnTo>
                    <a:pt x="236754" y="14094"/>
                  </a:lnTo>
                  <a:lnTo>
                    <a:pt x="283709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354362" y="2273855"/>
              <a:ext cx="306705" cy="295275"/>
            </a:xfrm>
            <a:custGeom>
              <a:rect l="l" t="t" r="r" b="b"/>
              <a:pathLst>
                <a:path w="306704" h="295275">
                  <a:moveTo>
                    <a:pt x="306159" y="294843"/>
                  </a:moveTo>
                  <a:lnTo>
                    <a:pt x="0" y="294843"/>
                  </a:lnTo>
                  <a:lnTo>
                    <a:pt x="153057" y="0"/>
                  </a:lnTo>
                  <a:lnTo>
                    <a:pt x="178229" y="48475"/>
                  </a:lnTo>
                  <a:lnTo>
                    <a:pt x="153057" y="48475"/>
                  </a:lnTo>
                  <a:lnTo>
                    <a:pt x="104848" y="141387"/>
                  </a:lnTo>
                  <a:lnTo>
                    <a:pt x="226474" y="141387"/>
                  </a:lnTo>
                  <a:lnTo>
                    <a:pt x="239060" y="165624"/>
                  </a:lnTo>
                  <a:lnTo>
                    <a:pt x="104848" y="165624"/>
                  </a:lnTo>
                  <a:lnTo>
                    <a:pt x="111140" y="177743"/>
                  </a:lnTo>
                  <a:lnTo>
                    <a:pt x="85968" y="177743"/>
                  </a:lnTo>
                  <a:lnTo>
                    <a:pt x="37759" y="270605"/>
                  </a:lnTo>
                  <a:lnTo>
                    <a:pt x="293573" y="270605"/>
                  </a:lnTo>
                  <a:lnTo>
                    <a:pt x="306159" y="294843"/>
                  </a:lnTo>
                  <a:close/>
                </a:path>
                <a:path w="306704" h="295275">
                  <a:moveTo>
                    <a:pt x="226474" y="141387"/>
                  </a:moveTo>
                  <a:lnTo>
                    <a:pt x="201310" y="141387"/>
                  </a:lnTo>
                  <a:lnTo>
                    <a:pt x="153057" y="48475"/>
                  </a:lnTo>
                  <a:lnTo>
                    <a:pt x="178229" y="48475"/>
                  </a:lnTo>
                  <a:lnTo>
                    <a:pt x="226474" y="141387"/>
                  </a:lnTo>
                  <a:close/>
                </a:path>
                <a:path w="306704" h="295275">
                  <a:moveTo>
                    <a:pt x="178234" y="258486"/>
                  </a:moveTo>
                  <a:lnTo>
                    <a:pt x="153057" y="258486"/>
                  </a:lnTo>
                  <a:lnTo>
                    <a:pt x="201310" y="165624"/>
                  </a:lnTo>
                  <a:lnTo>
                    <a:pt x="239060" y="165624"/>
                  </a:lnTo>
                  <a:lnTo>
                    <a:pt x="245353" y="177743"/>
                  </a:lnTo>
                  <a:lnTo>
                    <a:pt x="220191" y="177743"/>
                  </a:lnTo>
                  <a:lnTo>
                    <a:pt x="178234" y="258486"/>
                  </a:lnTo>
                  <a:close/>
                </a:path>
                <a:path w="306704" h="295275">
                  <a:moveTo>
                    <a:pt x="171937" y="270605"/>
                  </a:moveTo>
                  <a:lnTo>
                    <a:pt x="134222" y="270605"/>
                  </a:lnTo>
                  <a:lnTo>
                    <a:pt x="85968" y="177743"/>
                  </a:lnTo>
                  <a:lnTo>
                    <a:pt x="111140" y="177743"/>
                  </a:lnTo>
                  <a:lnTo>
                    <a:pt x="153057" y="258486"/>
                  </a:lnTo>
                  <a:lnTo>
                    <a:pt x="178234" y="258486"/>
                  </a:lnTo>
                  <a:lnTo>
                    <a:pt x="171937" y="270605"/>
                  </a:lnTo>
                  <a:close/>
                </a:path>
                <a:path w="306704" h="295275">
                  <a:moveTo>
                    <a:pt x="293573" y="270605"/>
                  </a:moveTo>
                  <a:lnTo>
                    <a:pt x="268399" y="270605"/>
                  </a:lnTo>
                  <a:lnTo>
                    <a:pt x="220191" y="177743"/>
                  </a:lnTo>
                  <a:lnTo>
                    <a:pt x="245353" y="177743"/>
                  </a:lnTo>
                  <a:lnTo>
                    <a:pt x="293573" y="2706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238459" y="4164011"/>
            <a:ext cx="694690" cy="694690"/>
            <a:chOff x="4238459" y="4164011"/>
            <a:chExt cx="694690" cy="694690"/>
          </a:xfrm>
        </p:grpSpPr>
        <p:sp>
          <p:nvSpPr>
            <p:cNvPr id="13" name="object 13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7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32224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94082" y="46355"/>
                  </a:moveTo>
                  <a:lnTo>
                    <a:pt x="41614" y="46355"/>
                  </a:lnTo>
                  <a:lnTo>
                    <a:pt x="65317" y="26505"/>
                  </a:lnTo>
                  <a:lnTo>
                    <a:pt x="92255" y="11971"/>
                  </a:lnTo>
                  <a:lnTo>
                    <a:pt x="121718" y="3040"/>
                  </a:lnTo>
                  <a:lnTo>
                    <a:pt x="152994" y="0"/>
                  </a:lnTo>
                  <a:lnTo>
                    <a:pt x="201480" y="7527"/>
                  </a:lnTo>
                  <a:lnTo>
                    <a:pt x="243610" y="28485"/>
                  </a:lnTo>
                  <a:lnTo>
                    <a:pt x="246533" y="31295"/>
                  </a:lnTo>
                  <a:lnTo>
                    <a:pt x="152994" y="31295"/>
                  </a:lnTo>
                  <a:lnTo>
                    <a:pt x="131735" y="33123"/>
                  </a:lnTo>
                  <a:lnTo>
                    <a:pt x="111257" y="38502"/>
                  </a:lnTo>
                  <a:lnTo>
                    <a:pt x="94082" y="46355"/>
                  </a:lnTo>
                  <a:close/>
                </a:path>
                <a:path w="306704" h="295275">
                  <a:moveTo>
                    <a:pt x="246553" y="263546"/>
                  </a:moveTo>
                  <a:lnTo>
                    <a:pt x="152994" y="263546"/>
                  </a:lnTo>
                  <a:lnTo>
                    <a:pt x="199979" y="254421"/>
                  </a:lnTo>
                  <a:lnTo>
                    <a:pt x="238426" y="229544"/>
                  </a:lnTo>
                  <a:lnTo>
                    <a:pt x="264389" y="192666"/>
                  </a:lnTo>
                  <a:lnTo>
                    <a:pt x="273921" y="147539"/>
                  </a:lnTo>
                  <a:lnTo>
                    <a:pt x="264389" y="102374"/>
                  </a:lnTo>
                  <a:lnTo>
                    <a:pt x="238426" y="65415"/>
                  </a:lnTo>
                  <a:lnTo>
                    <a:pt x="199979" y="40458"/>
                  </a:lnTo>
                  <a:lnTo>
                    <a:pt x="152994" y="31295"/>
                  </a:lnTo>
                  <a:lnTo>
                    <a:pt x="246533" y="31295"/>
                  </a:lnTo>
                  <a:lnTo>
                    <a:pt x="276845" y="60432"/>
                  </a:lnTo>
                  <a:lnTo>
                    <a:pt x="298647" y="100930"/>
                  </a:lnTo>
                  <a:lnTo>
                    <a:pt x="306478" y="147539"/>
                  </a:lnTo>
                  <a:lnTo>
                    <a:pt x="298647" y="194032"/>
                  </a:lnTo>
                  <a:lnTo>
                    <a:pt x="276845" y="234460"/>
                  </a:lnTo>
                  <a:lnTo>
                    <a:pt x="246553" y="263546"/>
                  </a:lnTo>
                  <a:close/>
                </a:path>
                <a:path w="306704" h="295275">
                  <a:moveTo>
                    <a:pt x="20562" y="142597"/>
                  </a:moveTo>
                  <a:lnTo>
                    <a:pt x="18359" y="141656"/>
                  </a:lnTo>
                  <a:lnTo>
                    <a:pt x="16400" y="140715"/>
                  </a:lnTo>
                  <a:lnTo>
                    <a:pt x="14687" y="138832"/>
                  </a:lnTo>
                  <a:lnTo>
                    <a:pt x="14442" y="136714"/>
                  </a:lnTo>
                  <a:lnTo>
                    <a:pt x="486" y="40458"/>
                  </a:lnTo>
                  <a:lnTo>
                    <a:pt x="7099" y="32943"/>
                  </a:lnTo>
                  <a:lnTo>
                    <a:pt x="9302" y="33884"/>
                  </a:lnTo>
                  <a:lnTo>
                    <a:pt x="41614" y="46355"/>
                  </a:lnTo>
                  <a:lnTo>
                    <a:pt x="94082" y="46355"/>
                  </a:lnTo>
                  <a:lnTo>
                    <a:pt x="92064" y="47278"/>
                  </a:lnTo>
                  <a:lnTo>
                    <a:pt x="74661" y="59297"/>
                  </a:lnTo>
                  <a:lnTo>
                    <a:pt x="103057" y="70122"/>
                  </a:lnTo>
                  <a:lnTo>
                    <a:pt x="105260" y="71063"/>
                  </a:lnTo>
                  <a:lnTo>
                    <a:pt x="106729" y="72945"/>
                  </a:lnTo>
                  <a:lnTo>
                    <a:pt x="107218" y="77416"/>
                  </a:lnTo>
                  <a:lnTo>
                    <a:pt x="106484" y="79534"/>
                  </a:lnTo>
                  <a:lnTo>
                    <a:pt x="104526" y="80946"/>
                  </a:lnTo>
                  <a:lnTo>
                    <a:pt x="24968" y="140715"/>
                  </a:lnTo>
                  <a:lnTo>
                    <a:pt x="23010" y="142126"/>
                  </a:lnTo>
                  <a:lnTo>
                    <a:pt x="20562" y="142597"/>
                  </a:lnTo>
                  <a:close/>
                </a:path>
                <a:path w="306704" h="295275">
                  <a:moveTo>
                    <a:pt x="244283" y="167773"/>
                  </a:moveTo>
                  <a:lnTo>
                    <a:pt x="145633" y="167773"/>
                  </a:lnTo>
                  <a:lnTo>
                    <a:pt x="139758" y="162126"/>
                  </a:lnTo>
                  <a:lnTo>
                    <a:pt x="139758" y="53425"/>
                  </a:lnTo>
                  <a:lnTo>
                    <a:pt x="145633" y="47778"/>
                  </a:lnTo>
                  <a:lnTo>
                    <a:pt x="160075" y="47778"/>
                  </a:lnTo>
                  <a:lnTo>
                    <a:pt x="165950" y="53425"/>
                  </a:lnTo>
                  <a:lnTo>
                    <a:pt x="165950" y="142833"/>
                  </a:lnTo>
                  <a:lnTo>
                    <a:pt x="244283" y="142833"/>
                  </a:lnTo>
                  <a:lnTo>
                    <a:pt x="250158" y="148480"/>
                  </a:lnTo>
                  <a:lnTo>
                    <a:pt x="250158" y="162126"/>
                  </a:lnTo>
                  <a:lnTo>
                    <a:pt x="244283" y="167773"/>
                  </a:lnTo>
                  <a:close/>
                </a:path>
                <a:path w="306704" h="295275">
                  <a:moveTo>
                    <a:pt x="152994" y="294842"/>
                  </a:moveTo>
                  <a:lnTo>
                    <a:pt x="111957" y="289504"/>
                  </a:lnTo>
                  <a:lnTo>
                    <a:pt x="74569" y="274194"/>
                  </a:lnTo>
                  <a:lnTo>
                    <a:pt x="42735" y="249972"/>
                  </a:lnTo>
                  <a:lnTo>
                    <a:pt x="18359" y="217896"/>
                  </a:lnTo>
                  <a:lnTo>
                    <a:pt x="17135" y="214602"/>
                  </a:lnTo>
                  <a:lnTo>
                    <a:pt x="17869" y="212954"/>
                  </a:lnTo>
                  <a:lnTo>
                    <a:pt x="18359" y="211308"/>
                  </a:lnTo>
                  <a:lnTo>
                    <a:pt x="19583" y="209896"/>
                  </a:lnTo>
                  <a:lnTo>
                    <a:pt x="21052" y="209189"/>
                  </a:lnTo>
                  <a:lnTo>
                    <a:pt x="38677" y="200954"/>
                  </a:lnTo>
                  <a:lnTo>
                    <a:pt x="41859" y="199542"/>
                  </a:lnTo>
                  <a:lnTo>
                    <a:pt x="45775" y="200719"/>
                  </a:lnTo>
                  <a:lnTo>
                    <a:pt x="47244" y="203542"/>
                  </a:lnTo>
                  <a:lnTo>
                    <a:pt x="66590" y="228503"/>
                  </a:lnTo>
                  <a:lnTo>
                    <a:pt x="91674" y="247398"/>
                  </a:lnTo>
                  <a:lnTo>
                    <a:pt x="120980" y="259366"/>
                  </a:lnTo>
                  <a:lnTo>
                    <a:pt x="152994" y="263546"/>
                  </a:lnTo>
                  <a:lnTo>
                    <a:pt x="246553" y="263546"/>
                  </a:lnTo>
                  <a:lnTo>
                    <a:pt x="243610" y="266372"/>
                  </a:lnTo>
                  <a:lnTo>
                    <a:pt x="201480" y="287316"/>
                  </a:lnTo>
                  <a:lnTo>
                    <a:pt x="152994" y="2948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7260370" y="4164011"/>
            <a:ext cx="694690" cy="694690"/>
            <a:chOff x="7260370" y="4164011"/>
            <a:chExt cx="694690" cy="694690"/>
          </a:xfrm>
        </p:grpSpPr>
        <p:sp>
          <p:nvSpPr>
            <p:cNvPr id="17" name="object 17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4" y="81653"/>
                  </a:lnTo>
                  <a:lnTo>
                    <a:pt x="151633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40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69003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53238" y="294843"/>
                  </a:moveTo>
                  <a:lnTo>
                    <a:pt x="0" y="294843"/>
                  </a:lnTo>
                  <a:lnTo>
                    <a:pt x="0" y="196562"/>
                  </a:lnTo>
                  <a:lnTo>
                    <a:pt x="53238" y="196562"/>
                  </a:lnTo>
                  <a:lnTo>
                    <a:pt x="53238" y="294843"/>
                  </a:lnTo>
                  <a:close/>
                </a:path>
                <a:path w="306704" h="295275">
                  <a:moveTo>
                    <a:pt x="133115" y="294843"/>
                  </a:moveTo>
                  <a:lnTo>
                    <a:pt x="79876" y="294843"/>
                  </a:lnTo>
                  <a:lnTo>
                    <a:pt x="79876" y="159698"/>
                  </a:lnTo>
                  <a:lnTo>
                    <a:pt x="133115" y="159698"/>
                  </a:lnTo>
                  <a:lnTo>
                    <a:pt x="133115" y="294843"/>
                  </a:lnTo>
                  <a:close/>
                </a:path>
                <a:path w="306704" h="295275">
                  <a:moveTo>
                    <a:pt x="212955" y="294843"/>
                  </a:moveTo>
                  <a:lnTo>
                    <a:pt x="159754" y="294843"/>
                  </a:lnTo>
                  <a:lnTo>
                    <a:pt x="159754" y="122834"/>
                  </a:lnTo>
                  <a:lnTo>
                    <a:pt x="212955" y="122834"/>
                  </a:lnTo>
                  <a:lnTo>
                    <a:pt x="212955" y="294843"/>
                  </a:lnTo>
                  <a:close/>
                </a:path>
                <a:path w="306704" h="295275">
                  <a:moveTo>
                    <a:pt x="292832" y="294843"/>
                  </a:moveTo>
                  <a:lnTo>
                    <a:pt x="239593" y="294843"/>
                  </a:lnTo>
                  <a:lnTo>
                    <a:pt x="239593" y="98281"/>
                  </a:lnTo>
                  <a:lnTo>
                    <a:pt x="292832" y="98281"/>
                  </a:lnTo>
                  <a:lnTo>
                    <a:pt x="292832" y="294843"/>
                  </a:lnTo>
                  <a:close/>
                </a:path>
                <a:path w="306704" h="295275">
                  <a:moveTo>
                    <a:pt x="215866" y="87513"/>
                  </a:moveTo>
                  <a:lnTo>
                    <a:pt x="207445" y="86779"/>
                  </a:lnTo>
                  <a:lnTo>
                    <a:pt x="198041" y="76368"/>
                  </a:lnTo>
                  <a:lnTo>
                    <a:pt x="198837" y="68637"/>
                  </a:lnTo>
                  <a:lnTo>
                    <a:pt x="256054" y="24577"/>
                  </a:lnTo>
                  <a:lnTo>
                    <a:pt x="232241" y="24577"/>
                  </a:lnTo>
                  <a:lnTo>
                    <a:pt x="226299" y="19092"/>
                  </a:lnTo>
                  <a:lnTo>
                    <a:pt x="226299" y="5486"/>
                  </a:lnTo>
                  <a:lnTo>
                    <a:pt x="232241" y="0"/>
                  </a:lnTo>
                  <a:lnTo>
                    <a:pt x="293202" y="0"/>
                  </a:lnTo>
                  <a:lnTo>
                    <a:pt x="293530" y="43"/>
                  </a:lnTo>
                  <a:lnTo>
                    <a:pt x="294091" y="43"/>
                  </a:lnTo>
                  <a:lnTo>
                    <a:pt x="294559" y="129"/>
                  </a:lnTo>
                  <a:lnTo>
                    <a:pt x="294746" y="129"/>
                  </a:lnTo>
                  <a:lnTo>
                    <a:pt x="295167" y="215"/>
                  </a:lnTo>
                  <a:lnTo>
                    <a:pt x="295401" y="215"/>
                  </a:lnTo>
                  <a:lnTo>
                    <a:pt x="295634" y="258"/>
                  </a:lnTo>
                  <a:lnTo>
                    <a:pt x="295868" y="345"/>
                  </a:lnTo>
                  <a:lnTo>
                    <a:pt x="296851" y="561"/>
                  </a:lnTo>
                  <a:lnTo>
                    <a:pt x="297319" y="734"/>
                  </a:lnTo>
                  <a:lnTo>
                    <a:pt x="297506" y="777"/>
                  </a:lnTo>
                  <a:lnTo>
                    <a:pt x="297694" y="863"/>
                  </a:lnTo>
                  <a:lnTo>
                    <a:pt x="297881" y="907"/>
                  </a:lnTo>
                  <a:lnTo>
                    <a:pt x="299237" y="1511"/>
                  </a:lnTo>
                  <a:lnTo>
                    <a:pt x="299565" y="1684"/>
                  </a:lnTo>
                  <a:lnTo>
                    <a:pt x="299986" y="1944"/>
                  </a:lnTo>
                  <a:lnTo>
                    <a:pt x="300173" y="2030"/>
                  </a:lnTo>
                  <a:lnTo>
                    <a:pt x="300313" y="2159"/>
                  </a:lnTo>
                  <a:lnTo>
                    <a:pt x="300641" y="2332"/>
                  </a:lnTo>
                  <a:lnTo>
                    <a:pt x="300828" y="2505"/>
                  </a:lnTo>
                  <a:lnTo>
                    <a:pt x="301389" y="2894"/>
                  </a:lnTo>
                  <a:lnTo>
                    <a:pt x="301669" y="3153"/>
                  </a:lnTo>
                  <a:lnTo>
                    <a:pt x="302044" y="3412"/>
                  </a:lnTo>
                  <a:lnTo>
                    <a:pt x="302418" y="3757"/>
                  </a:lnTo>
                  <a:lnTo>
                    <a:pt x="302606" y="3974"/>
                  </a:lnTo>
                  <a:lnTo>
                    <a:pt x="303073" y="4405"/>
                  </a:lnTo>
                  <a:lnTo>
                    <a:pt x="303355" y="4751"/>
                  </a:lnTo>
                  <a:lnTo>
                    <a:pt x="303635" y="5097"/>
                  </a:lnTo>
                  <a:lnTo>
                    <a:pt x="304150" y="5831"/>
                  </a:lnTo>
                  <a:lnTo>
                    <a:pt x="304710" y="6781"/>
                  </a:lnTo>
                  <a:lnTo>
                    <a:pt x="304804" y="6911"/>
                  </a:lnTo>
                  <a:lnTo>
                    <a:pt x="305085" y="7559"/>
                  </a:lnTo>
                  <a:lnTo>
                    <a:pt x="305272" y="7904"/>
                  </a:lnTo>
                  <a:lnTo>
                    <a:pt x="305319" y="8120"/>
                  </a:lnTo>
                  <a:lnTo>
                    <a:pt x="305506" y="8466"/>
                  </a:lnTo>
                  <a:lnTo>
                    <a:pt x="305599" y="8898"/>
                  </a:lnTo>
                  <a:lnTo>
                    <a:pt x="305693" y="9114"/>
                  </a:lnTo>
                  <a:lnTo>
                    <a:pt x="305881" y="9848"/>
                  </a:lnTo>
                  <a:lnTo>
                    <a:pt x="305927" y="10193"/>
                  </a:lnTo>
                  <a:lnTo>
                    <a:pt x="306021" y="10582"/>
                  </a:lnTo>
                  <a:lnTo>
                    <a:pt x="306114" y="38529"/>
                  </a:lnTo>
                  <a:lnTo>
                    <a:pt x="279541" y="38529"/>
                  </a:lnTo>
                  <a:lnTo>
                    <a:pt x="215866" y="87513"/>
                  </a:lnTo>
                  <a:close/>
                </a:path>
                <a:path w="306704" h="295275">
                  <a:moveTo>
                    <a:pt x="300173" y="73733"/>
                  </a:moveTo>
                  <a:lnTo>
                    <a:pt x="285482" y="73733"/>
                  </a:lnTo>
                  <a:lnTo>
                    <a:pt x="279541" y="68205"/>
                  </a:lnTo>
                  <a:lnTo>
                    <a:pt x="279541" y="38529"/>
                  </a:lnTo>
                  <a:lnTo>
                    <a:pt x="306114" y="38529"/>
                  </a:lnTo>
                  <a:lnTo>
                    <a:pt x="306114" y="68205"/>
                  </a:lnTo>
                  <a:lnTo>
                    <a:pt x="300173" y="737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019268" y="472155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体征检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查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临床表现与诊断方法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853918" y="2063110"/>
            <a:ext cx="2425700" cy="1287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408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症状表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现</a:t>
            </a:r>
            <a:endParaRPr sz="1550">
              <a:latin typeface="微软雅黑"/>
              <a:cs typeface="微软雅黑"/>
            </a:endParaRPr>
          </a:p>
          <a:p>
            <a:pPr marL="12700" marR="5080" indent="171450">
              <a:lnSpc>
                <a:spcPct val="150000"/>
              </a:lnSpc>
              <a:spcBef>
                <a:spcPts val="7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呼吸疾病常见症状包括咳嗽、咳痰、呼吸困难、胸痛等。不</a:t>
            </a:r>
            <a:endParaRPr sz="1350">
              <a:latin typeface="微软雅黑"/>
              <a:cs typeface="微软雅黑"/>
            </a:endParaRPr>
          </a:p>
          <a:p>
            <a:pPr marL="35560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同疾病症状表现有所差异。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9093848" y="2097286"/>
            <a:ext cx="2254250" cy="12534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实验室检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查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4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如血常规、血气分析、痰液检查等，有助于了解患者病情及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病因。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019268" y="5109732"/>
            <a:ext cx="24257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医生通过观察患者面色、呼吸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频率、深度、节律等判断病情。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066024" y="4721553"/>
            <a:ext cx="2425700" cy="1292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4079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影像学检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查</a:t>
            </a:r>
            <a:endParaRPr sz="1550">
              <a:latin typeface="微软雅黑"/>
              <a:cs typeface="微软雅黑"/>
            </a:endParaRPr>
          </a:p>
          <a:p>
            <a:pPr marL="12700" marR="177165" indent="19050">
              <a:lnSpc>
                <a:spcPct val="150000"/>
              </a:lnSpc>
              <a:spcBef>
                <a:spcPts val="795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如X线胸片、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CT扫描等，可直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观显示肺部病变情况，对诊断</a:t>
            </a:r>
            <a:endParaRPr sz="1350">
              <a:latin typeface="微软雅黑"/>
              <a:cs typeface="微软雅黑"/>
            </a:endParaRPr>
          </a:p>
          <a:p>
            <a:pPr marL="1212215">
              <a:lnSpc>
                <a:spcPct val="100000"/>
              </a:lnSpc>
              <a:spcBef>
                <a:spcPts val="81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具有重要意义。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31420" y="1435899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5899" y="3243697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治疗手段与药物进展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66167" y="1253756"/>
            <a:ext cx="12592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35990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现状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目前呼吸内科疾病的治疗药物主要包括抗炎药、支气管扩张剂、抗过敏药等。这些药物在缓解患者症状、控制疾病进程方面发挥重要作用。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DFE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3323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609FFF"/>
                </a:solidFill>
                <a:latin typeface="微软雅黑"/>
                <a:cs typeface="微软雅黑"/>
              </a:rPr>
              <a:t>新药研发动态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>
                <a:solidFill>
                  <a:srgbClr val="0046B0"/>
                </a:solidFill>
                <a:latin typeface="微软雅黑"/>
                <a:cs typeface="微软雅黑"/>
              </a:rPr>
              <a:t>近年来，针对呼吸内科疾病的新药研发取得显著进展，如针对慢性阻塞性肺疾病</a:t>
            </a:r>
            <a:r>
              <a:rPr sz="1500" spc="-10">
                <a:solidFill>
                  <a:srgbClr val="0046B0"/>
                </a:solidFill>
                <a:latin typeface="微软雅黑"/>
                <a:cs typeface="微软雅黑"/>
              </a:rPr>
              <a:t>（COPD）的创新药物，能够减</a:t>
            </a:r>
            <a:r>
              <a:rPr sz="1500" spc="-5">
                <a:solidFill>
                  <a:srgbClr val="0046B0"/>
                </a:solidFill>
                <a:latin typeface="微软雅黑"/>
                <a:cs typeface="微软雅黑"/>
              </a:rPr>
              <a:t>少炎症并改善肺功能。此外，针对哮喘的生物制剂也在研发中，旨在通过调节免疫系统来减少哮喘发作。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药物治疗现状及新药研发动态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5127" y="1258732"/>
            <a:ext cx="5140490" cy="514049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524066" y="1536289"/>
            <a:ext cx="4787900" cy="4550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5">
                <a:solidFill>
                  <a:srgbClr val="609FFF"/>
                </a:solidFill>
                <a:latin typeface="微软雅黑"/>
                <a:cs typeface="微软雅黑"/>
              </a:rPr>
              <a:t>氧疗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3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对于严重缺氧的患者，氧疗是一种重要的治疗手段。通过吸入适当浓度的氧气，可以提高患者血氧饱和度，缓解呼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吸困难等症状。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 spc="-15">
                <a:solidFill>
                  <a:srgbClr val="609FFF"/>
                </a:solidFill>
                <a:latin typeface="微软雅黑"/>
                <a:cs typeface="微软雅黑"/>
              </a:rPr>
              <a:t>机械通气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0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对于呼吸衰竭等严重病情，机械通气是一种有效的治疗手段。通过呼吸机辅助或替代患者的自主呼吸，可以维持患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者生命。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 spc="-20">
                <a:solidFill>
                  <a:srgbClr val="609FFF"/>
                </a:solidFill>
                <a:latin typeface="微软雅黑"/>
                <a:cs typeface="微软雅黑"/>
              </a:rPr>
              <a:t>肺康复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3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肺康复是一种综合性的非药物治疗手段，包括运动训练、呼吸肌锻炼、营养支持等。通过肺康复，可以改善患者的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肺功能和生活质量。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非药物治疗手段介绍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https://d.book118.com/595331023031011121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呼吸内科专业分析报告</vt:lpstr>
      <vt:lpstr>目录</vt:lpstr>
      <vt:lpstr>PowerPoint Presentation</vt:lpstr>
      <vt:lpstr>目的和背景</vt:lpstr>
      <vt:lpstr>报告范围</vt:lpstr>
      <vt:lpstr>PowerPoint Presentation</vt:lpstr>
      <vt:lpstr>常见呼吸内科疾病类型</vt:lpstr>
      <vt:lpstr>发病原因及危险因素</vt:lpstr>
      <vt:lpstr>临床表现与诊断方法</vt:lpstr>
      <vt:lpstr>PowerPoint Presentation</vt:lpstr>
      <vt:lpstr>药物治疗现状及新药研发动态</vt:lpstr>
      <vt:lpstr>非药物治疗手段介绍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2024-09-24T00:36:14.157</cp:lastPrinted>
  <dcterms:created xsi:type="dcterms:W3CDTF">2024-09-23T16:36:14Z</dcterms:created>
  <dcterms:modified xsi:type="dcterms:W3CDTF">2024-09-23T16:36:15Z</dcterms:modified>
</cp:coreProperties>
</file>