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3A6EB40-144C-4BAE-BE5A-31940121B4C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A05759A-1D91-46AA-A854-67D6A4B4038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37FB40B-5CD7-4A5D-8EFD-13573F1020C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DBD2A6D-CF4D-4416-A793-A00C0D26914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E3590F58-331A-4BBA-B7FD-3DBB7F9C51E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C145BBBE-4D10-4F6E-9E27-D58F4FFC539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CA56B619-F194-4E6B-85BE-8B42D2DA738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4DBEF82-73B9-4C12-8EA6-1ECC7B16EAC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7CEB273-49D5-45A1-B133-432F6CA2692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F28731B-703D-4C29-9A55-D8CC4C84ADF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F66BDF2-056E-4817-BCBF-60A69EC9766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59534314101201112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89475" y="1934330"/>
            <a:ext cx="5943600" cy="20002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95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护理文书书写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95421" y="4206240"/>
            <a:ext cx="2400300" cy="504825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汇报人：文小库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3289655" y="4206240"/>
            <a:ext cx="2724150" cy="504825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2024-01-13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5878292" y="1373505"/>
            <a:ext cx="4792980" cy="411099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护理文书书写概述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护理文书书写的内容与格式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护理文书书写的质量要求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护理文书书写中的常见问题与改进措施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护理文书书写实例分析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297146" y="2519470"/>
            <a:ext cx="2792730" cy="130111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72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2635283" y="3598652"/>
            <a:ext cx="2116455" cy="50101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400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365248" y="1093216"/>
            <a:ext cx="7405389" cy="1138956"/>
            <a:chOff x="1365248" y="1093216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1365248" y="1093216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84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997301" y="2213122"/>
            <a:ext cx="5863918" cy="21488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54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护理文书书写概述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8008" r="8008"/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护理文书书写是护理人员在临床工作中，对患者的病情状况、自身认知情况进行了解，以及对患者病情状况的观察、记录、分析的过程。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定义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护理文书书写是护理工作的重要组成部分，其目的是记录患者的病情状况、自身认知情况以及护理措施，为患者提供更好的护理服务，同时为医疗、教学、科研提供宝贵资料。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目的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定义与目的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历史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护理文书书写起源于古代，随着医学和护理学的发展，护理文书书写的内容和形式也不断完善。在20世纪中叶，随着计算机技术的发展，电子化的护理文书书写也逐渐普及。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发展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目前，护理文书书写已经发展成为一门独立的学科，其内容涵盖了患者的病情状况、自身认知情况、护理措施等多个方面。同时，随着信息化技术的发展，电子化的护理文书书写已经成为主流。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12500" r="12500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护理文书书写的历史与发展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3352886" y="2055085"/>
            <a:ext cx="2476500" cy="2476500"/>
          </a:xfrm>
          <a:prstGeom prst="ellipse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16667" r="16667"/>
          <a:stretch>
            <a:fillRect/>
          </a:stretch>
        </p:blipFill>
        <p:spPr>
          <a:xfrm>
            <a:off x="6374798" y="2055085"/>
            <a:ext cx="2476500" cy="2476500"/>
          </a:xfrm>
          <a:prstGeom prst="ellipse">
            <a:avLst/>
          </a:prstGeom>
        </p:spPr>
      </p:pic>
      <p:grpSp>
        <p:nvGrpSpPr>
          <p:cNvPr id="4" name="Group 4"/>
          <p:cNvGrpSpPr/>
          <p:nvPr/>
        </p:nvGrpSpPr>
        <p:grpSpPr>
          <a:xfrm>
            <a:off x="3352886" y="2107432"/>
            <a:ext cx="665795" cy="665791"/>
            <a:chOff x="3352886" y="2107432"/>
            <a:chExt cx="665795" cy="665791"/>
          </a:xfrm>
        </p:grpSpPr>
        <p:sp>
          <p:nvSpPr>
            <p:cNvPr id="5" name="AutoShape 5"/>
            <p:cNvSpPr/>
            <p:nvPr/>
          </p:nvSpPr>
          <p:spPr>
            <a:xfrm>
              <a:off x="3352886" y="2107432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Freeform 6"/>
            <p:cNvSpPr/>
            <p:nvPr/>
          </p:nvSpPr>
          <p:spPr>
            <a:xfrm>
              <a:off x="3532726" y="2292906"/>
              <a:ext cx="306115" cy="294843"/>
            </a:xfrm>
            <a:custGeom>
              <a:rect l="l" t="t" r="r" b="b"/>
              <a:pathLst>
                <a:path w="6825" h="6825">
                  <a:moveTo>
                    <a:pt x="1263" y="5234"/>
                  </a:moveTo>
                  <a:cubicBezTo>
                    <a:pt x="1316" y="5493"/>
                    <a:pt x="1546" y="5689"/>
                    <a:pt x="1820" y="5689"/>
                  </a:cubicBezTo>
                  <a:cubicBezTo>
                    <a:pt x="2114" y="5689"/>
                    <a:pt x="2354" y="5464"/>
                    <a:pt x="2383" y="5178"/>
                  </a:cubicBezTo>
                  <a:lnTo>
                    <a:pt x="3568" y="4191"/>
                  </a:lnTo>
                  <a:cubicBezTo>
                    <a:pt x="3652" y="4401"/>
                    <a:pt x="3856" y="4551"/>
                    <a:pt x="4096" y="4551"/>
                  </a:cubicBezTo>
                  <a:cubicBezTo>
                    <a:pt x="4348" y="4551"/>
                    <a:pt x="4560" y="4385"/>
                    <a:pt x="4635" y="4157"/>
                  </a:cubicBezTo>
                  <a:lnTo>
                    <a:pt x="5696" y="4736"/>
                  </a:lnTo>
                  <a:cubicBezTo>
                    <a:pt x="5732" y="5016"/>
                    <a:pt x="5969" y="5234"/>
                    <a:pt x="6258" y="5234"/>
                  </a:cubicBezTo>
                  <a:cubicBezTo>
                    <a:pt x="6571" y="5234"/>
                    <a:pt x="6827" y="4979"/>
                    <a:pt x="6827" y="4665"/>
                  </a:cubicBezTo>
                  <a:cubicBezTo>
                    <a:pt x="6827" y="4351"/>
                    <a:pt x="6571" y="4096"/>
                    <a:pt x="6258" y="4096"/>
                  </a:cubicBezTo>
                  <a:cubicBezTo>
                    <a:pt x="6006" y="4096"/>
                    <a:pt x="5794" y="4262"/>
                    <a:pt x="5719" y="4490"/>
                  </a:cubicBezTo>
                  <a:lnTo>
                    <a:pt x="4658" y="3911"/>
                  </a:lnTo>
                  <a:cubicBezTo>
                    <a:pt x="4622" y="3631"/>
                    <a:pt x="4385" y="3413"/>
                    <a:pt x="4096" y="3413"/>
                  </a:cubicBezTo>
                  <a:cubicBezTo>
                    <a:pt x="3802" y="3413"/>
                    <a:pt x="3563" y="3638"/>
                    <a:pt x="3533" y="3924"/>
                  </a:cubicBezTo>
                  <a:lnTo>
                    <a:pt x="2348" y="4911"/>
                  </a:lnTo>
                  <a:cubicBezTo>
                    <a:pt x="2265" y="4701"/>
                    <a:pt x="2060" y="4551"/>
                    <a:pt x="1820" y="4551"/>
                  </a:cubicBezTo>
                  <a:cubicBezTo>
                    <a:pt x="1546" y="4551"/>
                    <a:pt x="1316" y="4747"/>
                    <a:pt x="1263" y="5006"/>
                  </a:cubicBezTo>
                  <a:lnTo>
                    <a:pt x="455" y="5006"/>
                  </a:lnTo>
                  <a:lnTo>
                    <a:pt x="455" y="4551"/>
                  </a:lnTo>
                  <a:lnTo>
                    <a:pt x="569" y="4551"/>
                  </a:lnTo>
                  <a:cubicBezTo>
                    <a:pt x="632" y="4551"/>
                    <a:pt x="683" y="4500"/>
                    <a:pt x="683" y="4437"/>
                  </a:cubicBezTo>
                  <a:cubicBezTo>
                    <a:pt x="683" y="4374"/>
                    <a:pt x="632" y="4324"/>
                    <a:pt x="569" y="4324"/>
                  </a:cubicBezTo>
                  <a:lnTo>
                    <a:pt x="455" y="4324"/>
                  </a:lnTo>
                  <a:lnTo>
                    <a:pt x="455" y="3982"/>
                  </a:lnTo>
                  <a:lnTo>
                    <a:pt x="569" y="3982"/>
                  </a:lnTo>
                  <a:cubicBezTo>
                    <a:pt x="632" y="3982"/>
                    <a:pt x="683" y="3931"/>
                    <a:pt x="683" y="3868"/>
                  </a:cubicBezTo>
                  <a:cubicBezTo>
                    <a:pt x="683" y="3806"/>
                    <a:pt x="632" y="3755"/>
                    <a:pt x="569" y="3755"/>
                  </a:cubicBezTo>
                  <a:lnTo>
                    <a:pt x="480" y="3755"/>
                  </a:lnTo>
                  <a:lnTo>
                    <a:pt x="1407" y="2416"/>
                  </a:lnTo>
                  <a:cubicBezTo>
                    <a:pt x="1494" y="2470"/>
                    <a:pt x="1596" y="2503"/>
                    <a:pt x="1707" y="2503"/>
                  </a:cubicBezTo>
                  <a:cubicBezTo>
                    <a:pt x="1888" y="2503"/>
                    <a:pt x="2048" y="2416"/>
                    <a:pt x="2152" y="2284"/>
                  </a:cubicBezTo>
                  <a:lnTo>
                    <a:pt x="2752" y="2584"/>
                  </a:lnTo>
                  <a:cubicBezTo>
                    <a:pt x="2740" y="2631"/>
                    <a:pt x="2731" y="2680"/>
                    <a:pt x="2731" y="2731"/>
                  </a:cubicBezTo>
                  <a:cubicBezTo>
                    <a:pt x="2731" y="3044"/>
                    <a:pt x="2986" y="3300"/>
                    <a:pt x="3300" y="3300"/>
                  </a:cubicBezTo>
                  <a:cubicBezTo>
                    <a:pt x="3613" y="3300"/>
                    <a:pt x="3868" y="3044"/>
                    <a:pt x="3868" y="2731"/>
                  </a:cubicBezTo>
                  <a:cubicBezTo>
                    <a:pt x="3868" y="2608"/>
                    <a:pt x="3829" y="2496"/>
                    <a:pt x="3763" y="2403"/>
                  </a:cubicBezTo>
                  <a:lnTo>
                    <a:pt x="4488" y="1055"/>
                  </a:lnTo>
                  <a:cubicBezTo>
                    <a:pt x="4574" y="1107"/>
                    <a:pt x="4672" y="1138"/>
                    <a:pt x="4779" y="1138"/>
                  </a:cubicBezTo>
                  <a:cubicBezTo>
                    <a:pt x="4891" y="1138"/>
                    <a:pt x="4995" y="1104"/>
                    <a:pt x="5083" y="1048"/>
                  </a:cubicBezTo>
                  <a:lnTo>
                    <a:pt x="5827" y="2004"/>
                  </a:lnTo>
                  <a:cubicBezTo>
                    <a:pt x="5829" y="2007"/>
                    <a:pt x="5833" y="2009"/>
                    <a:pt x="5836" y="2011"/>
                  </a:cubicBezTo>
                  <a:cubicBezTo>
                    <a:pt x="5745" y="2112"/>
                    <a:pt x="5689" y="2244"/>
                    <a:pt x="5689" y="2389"/>
                  </a:cubicBezTo>
                  <a:cubicBezTo>
                    <a:pt x="5689" y="2703"/>
                    <a:pt x="5944" y="2958"/>
                    <a:pt x="6258" y="2958"/>
                  </a:cubicBezTo>
                  <a:cubicBezTo>
                    <a:pt x="6571" y="2958"/>
                    <a:pt x="6827" y="2703"/>
                    <a:pt x="6827" y="2389"/>
                  </a:cubicBezTo>
                  <a:cubicBezTo>
                    <a:pt x="6827" y="2076"/>
                    <a:pt x="6571" y="1820"/>
                    <a:pt x="6258" y="1820"/>
                  </a:cubicBezTo>
                  <a:cubicBezTo>
                    <a:pt x="6170" y="1820"/>
                    <a:pt x="6087" y="1842"/>
                    <a:pt x="6013" y="1878"/>
                  </a:cubicBezTo>
                  <a:cubicBezTo>
                    <a:pt x="6010" y="1874"/>
                    <a:pt x="6010" y="1869"/>
                    <a:pt x="6006" y="1864"/>
                  </a:cubicBezTo>
                  <a:lnTo>
                    <a:pt x="5248" y="890"/>
                  </a:lnTo>
                  <a:cubicBezTo>
                    <a:pt x="5311" y="798"/>
                    <a:pt x="5348" y="688"/>
                    <a:pt x="5348" y="569"/>
                  </a:cubicBezTo>
                  <a:cubicBezTo>
                    <a:pt x="5348" y="255"/>
                    <a:pt x="5092" y="0"/>
                    <a:pt x="4779" y="0"/>
                  </a:cubicBezTo>
                  <a:cubicBezTo>
                    <a:pt x="4465" y="0"/>
                    <a:pt x="4210" y="255"/>
                    <a:pt x="4210" y="569"/>
                  </a:cubicBezTo>
                  <a:cubicBezTo>
                    <a:pt x="4210" y="691"/>
                    <a:pt x="4249" y="804"/>
                    <a:pt x="4315" y="897"/>
                  </a:cubicBezTo>
                  <a:lnTo>
                    <a:pt x="3590" y="2244"/>
                  </a:lnTo>
                  <a:cubicBezTo>
                    <a:pt x="3505" y="2193"/>
                    <a:pt x="3406" y="2162"/>
                    <a:pt x="3300" y="2162"/>
                  </a:cubicBezTo>
                  <a:cubicBezTo>
                    <a:pt x="3118" y="2162"/>
                    <a:pt x="2959" y="2248"/>
                    <a:pt x="2854" y="2381"/>
                  </a:cubicBezTo>
                  <a:lnTo>
                    <a:pt x="2254" y="2081"/>
                  </a:lnTo>
                  <a:cubicBezTo>
                    <a:pt x="2267" y="2034"/>
                    <a:pt x="2276" y="1985"/>
                    <a:pt x="2276" y="1934"/>
                  </a:cubicBezTo>
                  <a:cubicBezTo>
                    <a:pt x="2276" y="1621"/>
                    <a:pt x="2020" y="1365"/>
                    <a:pt x="1707" y="1365"/>
                  </a:cubicBezTo>
                  <a:cubicBezTo>
                    <a:pt x="1393" y="1365"/>
                    <a:pt x="1138" y="1621"/>
                    <a:pt x="1138" y="1934"/>
                  </a:cubicBezTo>
                  <a:cubicBezTo>
                    <a:pt x="1138" y="2054"/>
                    <a:pt x="1176" y="2166"/>
                    <a:pt x="1239" y="2257"/>
                  </a:cubicBezTo>
                  <a:lnTo>
                    <a:pt x="593" y="3191"/>
                  </a:lnTo>
                  <a:cubicBezTo>
                    <a:pt x="585" y="3189"/>
                    <a:pt x="578" y="3186"/>
                    <a:pt x="569" y="3186"/>
                  </a:cubicBezTo>
                  <a:lnTo>
                    <a:pt x="455" y="3186"/>
                  </a:lnTo>
                  <a:lnTo>
                    <a:pt x="455" y="2844"/>
                  </a:lnTo>
                  <a:lnTo>
                    <a:pt x="569" y="2844"/>
                  </a:lnTo>
                  <a:cubicBezTo>
                    <a:pt x="632" y="2844"/>
                    <a:pt x="683" y="2794"/>
                    <a:pt x="683" y="2731"/>
                  </a:cubicBezTo>
                  <a:cubicBezTo>
                    <a:pt x="683" y="2668"/>
                    <a:pt x="632" y="2617"/>
                    <a:pt x="569" y="2617"/>
                  </a:cubicBezTo>
                  <a:lnTo>
                    <a:pt x="455" y="2617"/>
                  </a:lnTo>
                  <a:lnTo>
                    <a:pt x="455" y="2276"/>
                  </a:lnTo>
                  <a:lnTo>
                    <a:pt x="569" y="2276"/>
                  </a:lnTo>
                  <a:cubicBezTo>
                    <a:pt x="632" y="2276"/>
                    <a:pt x="683" y="2225"/>
                    <a:pt x="683" y="2162"/>
                  </a:cubicBezTo>
                  <a:cubicBezTo>
                    <a:pt x="683" y="2099"/>
                    <a:pt x="632" y="2048"/>
                    <a:pt x="569" y="2048"/>
                  </a:cubicBezTo>
                  <a:lnTo>
                    <a:pt x="455" y="2048"/>
                  </a:lnTo>
                  <a:lnTo>
                    <a:pt x="455" y="1707"/>
                  </a:lnTo>
                  <a:lnTo>
                    <a:pt x="569" y="1707"/>
                  </a:lnTo>
                  <a:cubicBezTo>
                    <a:pt x="632" y="1707"/>
                    <a:pt x="683" y="1656"/>
                    <a:pt x="683" y="1593"/>
                  </a:cubicBezTo>
                  <a:cubicBezTo>
                    <a:pt x="683" y="1530"/>
                    <a:pt x="632" y="1479"/>
                    <a:pt x="569" y="1479"/>
                  </a:cubicBezTo>
                  <a:lnTo>
                    <a:pt x="455" y="1479"/>
                  </a:lnTo>
                  <a:lnTo>
                    <a:pt x="455" y="1138"/>
                  </a:lnTo>
                  <a:lnTo>
                    <a:pt x="569" y="1138"/>
                  </a:lnTo>
                  <a:cubicBezTo>
                    <a:pt x="632" y="1138"/>
                    <a:pt x="683" y="1087"/>
                    <a:pt x="683" y="1024"/>
                  </a:cubicBezTo>
                  <a:cubicBezTo>
                    <a:pt x="683" y="961"/>
                    <a:pt x="632" y="910"/>
                    <a:pt x="569" y="910"/>
                  </a:cubicBezTo>
                  <a:lnTo>
                    <a:pt x="455" y="910"/>
                  </a:lnTo>
                  <a:lnTo>
                    <a:pt x="455" y="569"/>
                  </a:lnTo>
                  <a:lnTo>
                    <a:pt x="569" y="569"/>
                  </a:lnTo>
                  <a:cubicBezTo>
                    <a:pt x="632" y="569"/>
                    <a:pt x="683" y="518"/>
                    <a:pt x="683" y="455"/>
                  </a:cubicBezTo>
                  <a:cubicBezTo>
                    <a:pt x="683" y="392"/>
                    <a:pt x="632" y="341"/>
                    <a:pt x="569" y="341"/>
                  </a:cubicBezTo>
                  <a:lnTo>
                    <a:pt x="455" y="341"/>
                  </a:lnTo>
                  <a:lnTo>
                    <a:pt x="455" y="114"/>
                  </a:lnTo>
                  <a:cubicBezTo>
                    <a:pt x="455" y="51"/>
                    <a:pt x="404" y="0"/>
                    <a:pt x="341" y="0"/>
                  </a:cubicBezTo>
                  <a:cubicBezTo>
                    <a:pt x="278" y="0"/>
                    <a:pt x="228" y="51"/>
                    <a:pt x="228" y="114"/>
                  </a:cubicBezTo>
                  <a:lnTo>
                    <a:pt x="228" y="341"/>
                  </a:lnTo>
                  <a:lnTo>
                    <a:pt x="114" y="341"/>
                  </a:lnTo>
                  <a:cubicBezTo>
                    <a:pt x="51" y="341"/>
                    <a:pt x="0" y="392"/>
                    <a:pt x="0" y="455"/>
                  </a:cubicBezTo>
                  <a:cubicBezTo>
                    <a:pt x="0" y="518"/>
                    <a:pt x="51" y="569"/>
                    <a:pt x="114" y="569"/>
                  </a:cubicBezTo>
                  <a:lnTo>
                    <a:pt x="228" y="569"/>
                  </a:lnTo>
                  <a:lnTo>
                    <a:pt x="228" y="910"/>
                  </a:lnTo>
                  <a:lnTo>
                    <a:pt x="114" y="910"/>
                  </a:lnTo>
                  <a:cubicBezTo>
                    <a:pt x="51" y="910"/>
                    <a:pt x="0" y="961"/>
                    <a:pt x="0" y="1024"/>
                  </a:cubicBezTo>
                  <a:cubicBezTo>
                    <a:pt x="0" y="1087"/>
                    <a:pt x="51" y="1138"/>
                    <a:pt x="114" y="1138"/>
                  </a:cubicBezTo>
                  <a:lnTo>
                    <a:pt x="228" y="1138"/>
                  </a:lnTo>
                  <a:lnTo>
                    <a:pt x="228" y="1479"/>
                  </a:lnTo>
                  <a:lnTo>
                    <a:pt x="114" y="1479"/>
                  </a:lnTo>
                  <a:cubicBezTo>
                    <a:pt x="51" y="1479"/>
                    <a:pt x="0" y="1530"/>
                    <a:pt x="0" y="1593"/>
                  </a:cubicBezTo>
                  <a:cubicBezTo>
                    <a:pt x="0" y="1656"/>
                    <a:pt x="51" y="1707"/>
                    <a:pt x="114" y="1707"/>
                  </a:cubicBezTo>
                  <a:lnTo>
                    <a:pt x="228" y="1707"/>
                  </a:lnTo>
                  <a:lnTo>
                    <a:pt x="228" y="2048"/>
                  </a:lnTo>
                  <a:lnTo>
                    <a:pt x="114" y="2048"/>
                  </a:lnTo>
                  <a:cubicBezTo>
                    <a:pt x="51" y="2048"/>
                    <a:pt x="0" y="2099"/>
                    <a:pt x="0" y="2162"/>
                  </a:cubicBezTo>
                  <a:cubicBezTo>
                    <a:pt x="0" y="2225"/>
                    <a:pt x="51" y="2276"/>
                    <a:pt x="114" y="2276"/>
                  </a:cubicBezTo>
                  <a:lnTo>
                    <a:pt x="228" y="2276"/>
                  </a:lnTo>
                  <a:lnTo>
                    <a:pt x="228" y="2617"/>
                  </a:lnTo>
                  <a:lnTo>
                    <a:pt x="114" y="2617"/>
                  </a:lnTo>
                  <a:cubicBezTo>
                    <a:pt x="51" y="2617"/>
                    <a:pt x="0" y="2668"/>
                    <a:pt x="0" y="2731"/>
                  </a:cubicBezTo>
                  <a:cubicBezTo>
                    <a:pt x="0" y="2794"/>
                    <a:pt x="51" y="2844"/>
                    <a:pt x="114" y="2844"/>
                  </a:cubicBezTo>
                  <a:lnTo>
                    <a:pt x="228" y="2844"/>
                  </a:lnTo>
                  <a:lnTo>
                    <a:pt x="228" y="3186"/>
                  </a:lnTo>
                  <a:lnTo>
                    <a:pt x="114" y="3186"/>
                  </a:lnTo>
                  <a:cubicBezTo>
                    <a:pt x="51" y="3186"/>
                    <a:pt x="0" y="3237"/>
                    <a:pt x="0" y="3300"/>
                  </a:cubicBezTo>
                  <a:cubicBezTo>
                    <a:pt x="0" y="3362"/>
                    <a:pt x="51" y="3413"/>
                    <a:pt x="114" y="3413"/>
                  </a:cubicBezTo>
                  <a:lnTo>
                    <a:pt x="228" y="3413"/>
                  </a:lnTo>
                  <a:lnTo>
                    <a:pt x="228" y="3755"/>
                  </a:lnTo>
                  <a:lnTo>
                    <a:pt x="114" y="3755"/>
                  </a:lnTo>
                  <a:cubicBezTo>
                    <a:pt x="51" y="3755"/>
                    <a:pt x="0" y="3806"/>
                    <a:pt x="0" y="3868"/>
                  </a:cubicBezTo>
                  <a:cubicBezTo>
                    <a:pt x="0" y="3931"/>
                    <a:pt x="51" y="3982"/>
                    <a:pt x="114" y="3982"/>
                  </a:cubicBezTo>
                  <a:lnTo>
                    <a:pt x="228" y="3982"/>
                  </a:lnTo>
                  <a:lnTo>
                    <a:pt x="228" y="4324"/>
                  </a:lnTo>
                  <a:lnTo>
                    <a:pt x="114" y="4324"/>
                  </a:lnTo>
                  <a:cubicBezTo>
                    <a:pt x="51" y="4324"/>
                    <a:pt x="0" y="4374"/>
                    <a:pt x="0" y="4437"/>
                  </a:cubicBezTo>
                  <a:cubicBezTo>
                    <a:pt x="0" y="4500"/>
                    <a:pt x="51" y="4551"/>
                    <a:pt x="114" y="4551"/>
                  </a:cubicBezTo>
                  <a:lnTo>
                    <a:pt x="228" y="4551"/>
                  </a:lnTo>
                  <a:lnTo>
                    <a:pt x="228" y="4892"/>
                  </a:lnTo>
                  <a:lnTo>
                    <a:pt x="114" y="4892"/>
                  </a:lnTo>
                  <a:cubicBezTo>
                    <a:pt x="51" y="4892"/>
                    <a:pt x="0" y="4943"/>
                    <a:pt x="0" y="5006"/>
                  </a:cubicBezTo>
                  <a:cubicBezTo>
                    <a:pt x="0" y="5069"/>
                    <a:pt x="51" y="5120"/>
                    <a:pt x="114" y="5120"/>
                  </a:cubicBezTo>
                  <a:lnTo>
                    <a:pt x="228" y="5120"/>
                  </a:lnTo>
                  <a:lnTo>
                    <a:pt x="228" y="5461"/>
                  </a:lnTo>
                  <a:lnTo>
                    <a:pt x="114" y="5461"/>
                  </a:lnTo>
                  <a:cubicBezTo>
                    <a:pt x="51" y="5461"/>
                    <a:pt x="0" y="5512"/>
                    <a:pt x="0" y="5575"/>
                  </a:cubicBezTo>
                  <a:cubicBezTo>
                    <a:pt x="0" y="5638"/>
                    <a:pt x="51" y="5689"/>
                    <a:pt x="114" y="5689"/>
                  </a:cubicBezTo>
                  <a:lnTo>
                    <a:pt x="228" y="5689"/>
                  </a:lnTo>
                  <a:lnTo>
                    <a:pt x="228" y="6030"/>
                  </a:lnTo>
                  <a:lnTo>
                    <a:pt x="114" y="6030"/>
                  </a:lnTo>
                  <a:cubicBezTo>
                    <a:pt x="51" y="6030"/>
                    <a:pt x="0" y="6081"/>
                    <a:pt x="0" y="6144"/>
                  </a:cubicBezTo>
                  <a:cubicBezTo>
                    <a:pt x="0" y="6207"/>
                    <a:pt x="51" y="6258"/>
                    <a:pt x="114" y="6258"/>
                  </a:cubicBezTo>
                  <a:lnTo>
                    <a:pt x="228" y="6258"/>
                  </a:lnTo>
                  <a:lnTo>
                    <a:pt x="228" y="6485"/>
                  </a:lnTo>
                  <a:cubicBezTo>
                    <a:pt x="228" y="6548"/>
                    <a:pt x="278" y="6599"/>
                    <a:pt x="341" y="6599"/>
                  </a:cubicBezTo>
                  <a:lnTo>
                    <a:pt x="683" y="6599"/>
                  </a:lnTo>
                  <a:lnTo>
                    <a:pt x="683" y="6713"/>
                  </a:lnTo>
                  <a:cubicBezTo>
                    <a:pt x="683" y="6776"/>
                    <a:pt x="734" y="6827"/>
                    <a:pt x="796" y="6827"/>
                  </a:cubicBezTo>
                  <a:cubicBezTo>
                    <a:pt x="859" y="6827"/>
                    <a:pt x="910" y="6776"/>
                    <a:pt x="910" y="6713"/>
                  </a:cubicBezTo>
                  <a:lnTo>
                    <a:pt x="910" y="6599"/>
                  </a:lnTo>
                  <a:lnTo>
                    <a:pt x="1252" y="6599"/>
                  </a:lnTo>
                  <a:lnTo>
                    <a:pt x="1252" y="6713"/>
                  </a:lnTo>
                  <a:cubicBezTo>
                    <a:pt x="1252" y="6776"/>
                    <a:pt x="1302" y="6827"/>
                    <a:pt x="1365" y="6827"/>
                  </a:cubicBezTo>
                  <a:cubicBezTo>
                    <a:pt x="1428" y="6827"/>
                    <a:pt x="1479" y="6776"/>
                    <a:pt x="1479" y="6713"/>
                  </a:cubicBezTo>
                  <a:lnTo>
                    <a:pt x="1479" y="6599"/>
                  </a:lnTo>
                  <a:lnTo>
                    <a:pt x="1820" y="6599"/>
                  </a:lnTo>
                  <a:lnTo>
                    <a:pt x="1820" y="6713"/>
                  </a:lnTo>
                  <a:cubicBezTo>
                    <a:pt x="1820" y="6776"/>
                    <a:pt x="1871" y="6827"/>
                    <a:pt x="1934" y="6827"/>
                  </a:cubicBezTo>
                  <a:cubicBezTo>
                    <a:pt x="1997" y="6827"/>
                    <a:pt x="2048" y="6776"/>
                    <a:pt x="2048" y="6713"/>
                  </a:cubicBezTo>
                  <a:lnTo>
                    <a:pt x="2048" y="6599"/>
                  </a:lnTo>
                  <a:lnTo>
                    <a:pt x="2389" y="6599"/>
                  </a:lnTo>
                  <a:lnTo>
                    <a:pt x="2389" y="6713"/>
                  </a:lnTo>
                  <a:cubicBezTo>
                    <a:pt x="2389" y="6776"/>
                    <a:pt x="2440" y="6827"/>
                    <a:pt x="2503" y="6827"/>
                  </a:cubicBezTo>
                  <a:cubicBezTo>
                    <a:pt x="2566" y="6827"/>
                    <a:pt x="2617" y="6776"/>
                    <a:pt x="2617" y="6713"/>
                  </a:cubicBezTo>
                  <a:lnTo>
                    <a:pt x="2617" y="6599"/>
                  </a:lnTo>
                  <a:lnTo>
                    <a:pt x="2958" y="6599"/>
                  </a:lnTo>
                  <a:lnTo>
                    <a:pt x="2958" y="6713"/>
                  </a:lnTo>
                  <a:cubicBezTo>
                    <a:pt x="2958" y="6776"/>
                    <a:pt x="3009" y="6827"/>
                    <a:pt x="3072" y="6827"/>
                  </a:cubicBezTo>
                  <a:cubicBezTo>
                    <a:pt x="3135" y="6827"/>
                    <a:pt x="3186" y="6776"/>
                    <a:pt x="3186" y="6713"/>
                  </a:cubicBezTo>
                  <a:lnTo>
                    <a:pt x="3186" y="6599"/>
                  </a:lnTo>
                  <a:lnTo>
                    <a:pt x="3527" y="6599"/>
                  </a:lnTo>
                  <a:lnTo>
                    <a:pt x="3527" y="6713"/>
                  </a:lnTo>
                  <a:cubicBezTo>
                    <a:pt x="3527" y="6776"/>
                    <a:pt x="3578" y="6827"/>
                    <a:pt x="3641" y="6827"/>
                  </a:cubicBezTo>
                  <a:cubicBezTo>
                    <a:pt x="3704" y="6827"/>
                    <a:pt x="3755" y="6776"/>
                    <a:pt x="3755" y="6713"/>
                  </a:cubicBezTo>
                  <a:lnTo>
                    <a:pt x="3755" y="6599"/>
                  </a:lnTo>
                  <a:lnTo>
                    <a:pt x="4096" y="6599"/>
                  </a:lnTo>
                  <a:lnTo>
                    <a:pt x="4096" y="6713"/>
                  </a:lnTo>
                  <a:cubicBezTo>
                    <a:pt x="4096" y="6776"/>
                    <a:pt x="4147" y="6827"/>
                    <a:pt x="4210" y="6827"/>
                  </a:cubicBezTo>
                  <a:cubicBezTo>
                    <a:pt x="4273" y="6827"/>
                    <a:pt x="4323" y="6776"/>
                    <a:pt x="4323" y="6713"/>
                  </a:cubicBezTo>
                  <a:lnTo>
                    <a:pt x="4323" y="6599"/>
                  </a:lnTo>
                  <a:lnTo>
                    <a:pt x="4665" y="6599"/>
                  </a:lnTo>
                  <a:lnTo>
                    <a:pt x="4665" y="6713"/>
                  </a:lnTo>
                  <a:cubicBezTo>
                    <a:pt x="4665" y="6776"/>
                    <a:pt x="4716" y="6827"/>
                    <a:pt x="4779" y="6827"/>
                  </a:cubicBezTo>
                  <a:cubicBezTo>
                    <a:pt x="4842" y="6827"/>
                    <a:pt x="4892" y="6776"/>
                    <a:pt x="4892" y="6713"/>
                  </a:cubicBezTo>
                  <a:lnTo>
                    <a:pt x="4892" y="6599"/>
                  </a:lnTo>
                  <a:lnTo>
                    <a:pt x="5234" y="6599"/>
                  </a:lnTo>
                  <a:lnTo>
                    <a:pt x="5234" y="6713"/>
                  </a:lnTo>
                  <a:cubicBezTo>
                    <a:pt x="5234" y="6776"/>
                    <a:pt x="5285" y="6827"/>
                    <a:pt x="5347" y="6827"/>
                  </a:cubicBezTo>
                  <a:cubicBezTo>
                    <a:pt x="5410" y="6827"/>
                    <a:pt x="5461" y="6776"/>
                    <a:pt x="5461" y="6713"/>
                  </a:cubicBezTo>
                  <a:lnTo>
                    <a:pt x="5461" y="6599"/>
                  </a:lnTo>
                  <a:lnTo>
                    <a:pt x="5803" y="6599"/>
                  </a:lnTo>
                  <a:lnTo>
                    <a:pt x="5803" y="6713"/>
                  </a:lnTo>
                  <a:cubicBezTo>
                    <a:pt x="5803" y="6776"/>
                    <a:pt x="5853" y="6827"/>
                    <a:pt x="5916" y="6827"/>
                  </a:cubicBezTo>
                  <a:cubicBezTo>
                    <a:pt x="5979" y="6827"/>
                    <a:pt x="6030" y="6776"/>
                    <a:pt x="6030" y="6713"/>
                  </a:cubicBezTo>
                  <a:lnTo>
                    <a:pt x="6030" y="6599"/>
                  </a:lnTo>
                  <a:lnTo>
                    <a:pt x="6371" y="6599"/>
                  </a:lnTo>
                  <a:lnTo>
                    <a:pt x="6371" y="6713"/>
                  </a:lnTo>
                  <a:cubicBezTo>
                    <a:pt x="6371" y="6776"/>
                    <a:pt x="6422" y="6827"/>
                    <a:pt x="6485" y="6827"/>
                  </a:cubicBezTo>
                  <a:cubicBezTo>
                    <a:pt x="6548" y="6827"/>
                    <a:pt x="6599" y="6776"/>
                    <a:pt x="6599" y="6713"/>
                  </a:cubicBezTo>
                  <a:lnTo>
                    <a:pt x="6599" y="6599"/>
                  </a:lnTo>
                  <a:lnTo>
                    <a:pt x="6713" y="6599"/>
                  </a:lnTo>
                  <a:cubicBezTo>
                    <a:pt x="6776" y="6599"/>
                    <a:pt x="6827" y="6548"/>
                    <a:pt x="6827" y="6485"/>
                  </a:cubicBezTo>
                  <a:cubicBezTo>
                    <a:pt x="6827" y="6422"/>
                    <a:pt x="6776" y="6372"/>
                    <a:pt x="6713" y="6372"/>
                  </a:cubicBezTo>
                  <a:lnTo>
                    <a:pt x="6599" y="6372"/>
                  </a:lnTo>
                  <a:lnTo>
                    <a:pt x="6599" y="6258"/>
                  </a:lnTo>
                  <a:cubicBezTo>
                    <a:pt x="6599" y="6195"/>
                    <a:pt x="6548" y="6144"/>
                    <a:pt x="6485" y="6144"/>
                  </a:cubicBezTo>
                  <a:cubicBezTo>
                    <a:pt x="6422" y="6144"/>
                    <a:pt x="6371" y="6195"/>
                    <a:pt x="6371" y="6258"/>
                  </a:cubicBezTo>
                  <a:lnTo>
                    <a:pt x="6371" y="6372"/>
                  </a:lnTo>
                  <a:lnTo>
                    <a:pt x="6030" y="6372"/>
                  </a:lnTo>
                  <a:lnTo>
                    <a:pt x="6030" y="6258"/>
                  </a:lnTo>
                  <a:cubicBezTo>
                    <a:pt x="6030" y="6195"/>
                    <a:pt x="5979" y="6144"/>
                    <a:pt x="5916" y="6144"/>
                  </a:cubicBezTo>
                  <a:cubicBezTo>
                    <a:pt x="5853" y="6144"/>
                    <a:pt x="5803" y="6195"/>
                    <a:pt x="5803" y="6258"/>
                  </a:cubicBezTo>
                  <a:lnTo>
                    <a:pt x="5803" y="6372"/>
                  </a:lnTo>
                  <a:lnTo>
                    <a:pt x="5461" y="6372"/>
                  </a:lnTo>
                  <a:lnTo>
                    <a:pt x="5461" y="6258"/>
                  </a:lnTo>
                  <a:cubicBezTo>
                    <a:pt x="5461" y="6195"/>
                    <a:pt x="5410" y="6144"/>
                    <a:pt x="5347" y="6144"/>
                  </a:cubicBezTo>
                  <a:cubicBezTo>
                    <a:pt x="5285" y="6144"/>
                    <a:pt x="5234" y="6195"/>
                    <a:pt x="5234" y="6258"/>
                  </a:cubicBezTo>
                  <a:lnTo>
                    <a:pt x="5234" y="6372"/>
                  </a:lnTo>
                  <a:lnTo>
                    <a:pt x="4892" y="6372"/>
                  </a:lnTo>
                  <a:lnTo>
                    <a:pt x="4892" y="6258"/>
                  </a:lnTo>
                  <a:cubicBezTo>
                    <a:pt x="4892" y="6195"/>
                    <a:pt x="4842" y="6144"/>
                    <a:pt x="4779" y="6144"/>
                  </a:cubicBezTo>
                  <a:cubicBezTo>
                    <a:pt x="4716" y="6144"/>
                    <a:pt x="4665" y="6195"/>
                    <a:pt x="4665" y="6258"/>
                  </a:cubicBezTo>
                  <a:lnTo>
                    <a:pt x="4665" y="6372"/>
                  </a:lnTo>
                  <a:lnTo>
                    <a:pt x="4323" y="6372"/>
                  </a:lnTo>
                  <a:lnTo>
                    <a:pt x="4323" y="6258"/>
                  </a:lnTo>
                  <a:cubicBezTo>
                    <a:pt x="4323" y="6195"/>
                    <a:pt x="4273" y="6144"/>
                    <a:pt x="4210" y="6144"/>
                  </a:cubicBezTo>
                  <a:cubicBezTo>
                    <a:pt x="4147" y="6144"/>
                    <a:pt x="4096" y="6195"/>
                    <a:pt x="4096" y="6258"/>
                  </a:cubicBezTo>
                  <a:lnTo>
                    <a:pt x="4096" y="6372"/>
                  </a:lnTo>
                  <a:lnTo>
                    <a:pt x="3755" y="6372"/>
                  </a:lnTo>
                  <a:lnTo>
                    <a:pt x="3755" y="6258"/>
                  </a:lnTo>
                  <a:cubicBezTo>
                    <a:pt x="3755" y="6195"/>
                    <a:pt x="3704" y="6144"/>
                    <a:pt x="3641" y="6144"/>
                  </a:cubicBezTo>
                  <a:cubicBezTo>
                    <a:pt x="3578" y="6144"/>
                    <a:pt x="3527" y="6195"/>
                    <a:pt x="3527" y="6258"/>
                  </a:cubicBezTo>
                  <a:lnTo>
                    <a:pt x="3527" y="6372"/>
                  </a:lnTo>
                  <a:lnTo>
                    <a:pt x="3186" y="6372"/>
                  </a:lnTo>
                  <a:lnTo>
                    <a:pt x="3186" y="6258"/>
                  </a:lnTo>
                  <a:cubicBezTo>
                    <a:pt x="3186" y="6195"/>
                    <a:pt x="3135" y="6144"/>
                    <a:pt x="3072" y="6144"/>
                  </a:cubicBezTo>
                  <a:cubicBezTo>
                    <a:pt x="3009" y="6144"/>
                    <a:pt x="2958" y="6195"/>
                    <a:pt x="2958" y="6258"/>
                  </a:cubicBezTo>
                  <a:lnTo>
                    <a:pt x="2958" y="6372"/>
                  </a:lnTo>
                  <a:lnTo>
                    <a:pt x="2617" y="6372"/>
                  </a:lnTo>
                  <a:lnTo>
                    <a:pt x="2617" y="6258"/>
                  </a:lnTo>
                  <a:cubicBezTo>
                    <a:pt x="2617" y="6195"/>
                    <a:pt x="2566" y="6144"/>
                    <a:pt x="2503" y="6144"/>
                  </a:cubicBezTo>
                  <a:cubicBezTo>
                    <a:pt x="2440" y="6144"/>
                    <a:pt x="2389" y="6195"/>
                    <a:pt x="2389" y="6258"/>
                  </a:cubicBezTo>
                  <a:lnTo>
                    <a:pt x="2389" y="6372"/>
                  </a:lnTo>
                  <a:lnTo>
                    <a:pt x="2048" y="6372"/>
                  </a:lnTo>
                  <a:lnTo>
                    <a:pt x="2048" y="6258"/>
                  </a:lnTo>
                  <a:cubicBezTo>
                    <a:pt x="2048" y="6195"/>
                    <a:pt x="1997" y="6144"/>
                    <a:pt x="1934" y="6144"/>
                  </a:cubicBezTo>
                  <a:cubicBezTo>
                    <a:pt x="1871" y="6144"/>
                    <a:pt x="1820" y="6195"/>
                    <a:pt x="1820" y="6258"/>
                  </a:cubicBezTo>
                  <a:lnTo>
                    <a:pt x="1820" y="6372"/>
                  </a:lnTo>
                  <a:lnTo>
                    <a:pt x="1479" y="6372"/>
                  </a:lnTo>
                  <a:lnTo>
                    <a:pt x="1479" y="6258"/>
                  </a:lnTo>
                  <a:cubicBezTo>
                    <a:pt x="1479" y="6195"/>
                    <a:pt x="1428" y="6144"/>
                    <a:pt x="1365" y="6144"/>
                  </a:cubicBezTo>
                  <a:cubicBezTo>
                    <a:pt x="1302" y="6144"/>
                    <a:pt x="1252" y="6195"/>
                    <a:pt x="1252" y="6258"/>
                  </a:cubicBezTo>
                  <a:lnTo>
                    <a:pt x="1252" y="6372"/>
                  </a:lnTo>
                  <a:lnTo>
                    <a:pt x="910" y="6372"/>
                  </a:lnTo>
                  <a:lnTo>
                    <a:pt x="910" y="6258"/>
                  </a:lnTo>
                  <a:cubicBezTo>
                    <a:pt x="910" y="6195"/>
                    <a:pt x="859" y="6144"/>
                    <a:pt x="796" y="6144"/>
                  </a:cubicBezTo>
                  <a:cubicBezTo>
                    <a:pt x="734" y="6144"/>
                    <a:pt x="683" y="6195"/>
                    <a:pt x="683" y="6258"/>
                  </a:cubicBezTo>
                  <a:lnTo>
                    <a:pt x="683" y="6372"/>
                  </a:lnTo>
                  <a:lnTo>
                    <a:pt x="455" y="6372"/>
                  </a:lnTo>
                  <a:lnTo>
                    <a:pt x="455" y="5234"/>
                  </a:lnTo>
                  <a:lnTo>
                    <a:pt x="1263" y="5234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" name="Group 7"/>
          <p:cNvGrpSpPr/>
          <p:nvPr/>
        </p:nvGrpSpPr>
        <p:grpSpPr>
          <a:xfrm>
            <a:off x="8174522" y="2107432"/>
            <a:ext cx="665795" cy="665791"/>
            <a:chOff x="8174522" y="2107432"/>
            <a:chExt cx="665795" cy="665791"/>
          </a:xfrm>
        </p:grpSpPr>
        <p:sp>
          <p:nvSpPr>
            <p:cNvPr id="8" name="AutoShape 8"/>
            <p:cNvSpPr/>
            <p:nvPr/>
          </p:nvSpPr>
          <p:spPr>
            <a:xfrm>
              <a:off x="8174522" y="2107432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Freeform 9"/>
            <p:cNvSpPr/>
            <p:nvPr/>
          </p:nvSpPr>
          <p:spPr>
            <a:xfrm>
              <a:off x="8354362" y="2273856"/>
              <a:ext cx="306115" cy="294843"/>
            </a:xfrm>
            <a:custGeom>
              <a:rect l="l" t="t" r="r" b="b"/>
              <a:pathLst>
                <a:path w="6825" h="5912">
                  <a:moveTo>
                    <a:pt x="3413" y="0"/>
                  </a:moveTo>
                  <a:lnTo>
                    <a:pt x="0" y="5912"/>
                  </a:lnTo>
                  <a:lnTo>
                    <a:pt x="6827" y="5912"/>
                  </a:lnTo>
                  <a:lnTo>
                    <a:pt x="3413" y="0"/>
                  </a:lnTo>
                  <a:close/>
                  <a:moveTo>
                    <a:pt x="3413" y="972"/>
                  </a:moveTo>
                  <a:lnTo>
                    <a:pt x="4489" y="2835"/>
                  </a:lnTo>
                  <a:lnTo>
                    <a:pt x="2338" y="2835"/>
                  </a:lnTo>
                  <a:lnTo>
                    <a:pt x="3413" y="972"/>
                  </a:lnTo>
                  <a:close/>
                  <a:moveTo>
                    <a:pt x="842" y="5426"/>
                  </a:moveTo>
                  <a:lnTo>
                    <a:pt x="1917" y="3564"/>
                  </a:lnTo>
                  <a:lnTo>
                    <a:pt x="2993" y="5426"/>
                  </a:lnTo>
                  <a:lnTo>
                    <a:pt x="842" y="5426"/>
                  </a:lnTo>
                  <a:close/>
                  <a:moveTo>
                    <a:pt x="2338" y="3321"/>
                  </a:moveTo>
                  <a:lnTo>
                    <a:pt x="4489" y="3321"/>
                  </a:lnTo>
                  <a:lnTo>
                    <a:pt x="3413" y="5183"/>
                  </a:lnTo>
                  <a:lnTo>
                    <a:pt x="2338" y="3321"/>
                  </a:lnTo>
                  <a:close/>
                  <a:moveTo>
                    <a:pt x="4910" y="3564"/>
                  </a:moveTo>
                  <a:lnTo>
                    <a:pt x="5985" y="5426"/>
                  </a:lnTo>
                  <a:lnTo>
                    <a:pt x="3834" y="5426"/>
                  </a:lnTo>
                  <a:lnTo>
                    <a:pt x="4910" y="3564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4252748" y="4178300"/>
            <a:ext cx="665795" cy="665791"/>
            <a:chOff x="4252748" y="4178300"/>
            <a:chExt cx="665795" cy="665791"/>
          </a:xfrm>
        </p:grpSpPr>
        <p:sp>
          <p:nvSpPr>
            <p:cNvPr id="11" name="AutoShape 11"/>
            <p:cNvSpPr/>
            <p:nvPr/>
          </p:nvSpPr>
          <p:spPr>
            <a:xfrm>
              <a:off x="4252748" y="4178300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Freeform 12"/>
            <p:cNvSpPr/>
            <p:nvPr/>
          </p:nvSpPr>
          <p:spPr>
            <a:xfrm>
              <a:off x="4432588" y="4363773"/>
              <a:ext cx="306115" cy="294843"/>
            </a:xfrm>
            <a:custGeom>
              <a:rect l="l" t="t" r="r" b="b"/>
              <a:pathLst>
                <a:path w="597921" h="598324">
                  <a:moveTo>
                    <a:pt x="297615" y="96957"/>
                  </a:moveTo>
                  <a:cubicBezTo>
                    <a:pt x="311959" y="96957"/>
                    <a:pt x="323434" y="108416"/>
                    <a:pt x="323434" y="122740"/>
                  </a:cubicBezTo>
                  <a:lnTo>
                    <a:pt x="323434" y="289852"/>
                  </a:lnTo>
                  <a:lnTo>
                    <a:pt x="462572" y="289852"/>
                  </a:lnTo>
                  <a:cubicBezTo>
                    <a:pt x="476438" y="289852"/>
                    <a:pt x="487913" y="301311"/>
                    <a:pt x="487913" y="315157"/>
                  </a:cubicBezTo>
                  <a:cubicBezTo>
                    <a:pt x="487913" y="329004"/>
                    <a:pt x="476438" y="340463"/>
                    <a:pt x="462572" y="340463"/>
                  </a:cubicBezTo>
                  <a:lnTo>
                    <a:pt x="297615" y="340463"/>
                  </a:lnTo>
                  <a:cubicBezTo>
                    <a:pt x="283749" y="340463"/>
                    <a:pt x="272274" y="329004"/>
                    <a:pt x="272274" y="315157"/>
                  </a:cubicBezTo>
                  <a:lnTo>
                    <a:pt x="272274" y="122740"/>
                  </a:lnTo>
                  <a:cubicBezTo>
                    <a:pt x="272274" y="108416"/>
                    <a:pt x="283749" y="96957"/>
                    <a:pt x="297615" y="96957"/>
                  </a:cubicBezTo>
                  <a:close/>
                  <a:moveTo>
                    <a:pt x="298127" y="0"/>
                  </a:moveTo>
                  <a:cubicBezTo>
                    <a:pt x="463564" y="0"/>
                    <a:pt x="597921" y="134181"/>
                    <a:pt x="597921" y="299401"/>
                  </a:cubicBezTo>
                  <a:cubicBezTo>
                    <a:pt x="597921" y="464143"/>
                    <a:pt x="463564" y="598324"/>
                    <a:pt x="298127" y="598324"/>
                  </a:cubicBezTo>
                  <a:cubicBezTo>
                    <a:pt x="188155" y="598324"/>
                    <a:pt x="87268" y="538635"/>
                    <a:pt x="35150" y="442177"/>
                  </a:cubicBezTo>
                  <a:cubicBezTo>
                    <a:pt x="33238" y="438835"/>
                    <a:pt x="32760" y="435492"/>
                    <a:pt x="34194" y="432149"/>
                  </a:cubicBezTo>
                  <a:cubicBezTo>
                    <a:pt x="35150" y="428807"/>
                    <a:pt x="37541" y="425942"/>
                    <a:pt x="40410" y="424509"/>
                  </a:cubicBezTo>
                  <a:lnTo>
                    <a:pt x="74836" y="407796"/>
                  </a:lnTo>
                  <a:cubicBezTo>
                    <a:pt x="81052" y="404931"/>
                    <a:pt x="88702" y="407319"/>
                    <a:pt x="91571" y="413049"/>
                  </a:cubicBezTo>
                  <a:cubicBezTo>
                    <a:pt x="133169" y="488018"/>
                    <a:pt x="212540" y="534815"/>
                    <a:pt x="298127" y="534815"/>
                  </a:cubicBezTo>
                  <a:cubicBezTo>
                    <a:pt x="428181" y="534815"/>
                    <a:pt x="534328" y="429284"/>
                    <a:pt x="534328" y="299401"/>
                  </a:cubicBezTo>
                  <a:cubicBezTo>
                    <a:pt x="534328" y="169517"/>
                    <a:pt x="428181" y="63509"/>
                    <a:pt x="298127" y="63509"/>
                  </a:cubicBezTo>
                  <a:cubicBezTo>
                    <a:pt x="242185" y="63509"/>
                    <a:pt x="187677" y="83565"/>
                    <a:pt x="145123" y="120333"/>
                  </a:cubicBezTo>
                  <a:lnTo>
                    <a:pt x="200587" y="142299"/>
                  </a:lnTo>
                  <a:cubicBezTo>
                    <a:pt x="204890" y="144209"/>
                    <a:pt x="207759" y="148029"/>
                    <a:pt x="208237" y="152327"/>
                  </a:cubicBezTo>
                  <a:cubicBezTo>
                    <a:pt x="208715" y="157102"/>
                    <a:pt x="207281" y="161399"/>
                    <a:pt x="203456" y="164265"/>
                  </a:cubicBezTo>
                  <a:lnTo>
                    <a:pt x="48060" y="285553"/>
                  </a:lnTo>
                  <a:cubicBezTo>
                    <a:pt x="44235" y="288418"/>
                    <a:pt x="39454" y="289373"/>
                    <a:pt x="35150" y="287463"/>
                  </a:cubicBezTo>
                  <a:cubicBezTo>
                    <a:pt x="31325" y="285553"/>
                    <a:pt x="27978" y="281733"/>
                    <a:pt x="27500" y="277435"/>
                  </a:cubicBezTo>
                  <a:lnTo>
                    <a:pt x="246" y="82132"/>
                  </a:lnTo>
                  <a:cubicBezTo>
                    <a:pt x="-710" y="77835"/>
                    <a:pt x="1203" y="73060"/>
                    <a:pt x="4550" y="70194"/>
                  </a:cubicBezTo>
                  <a:cubicBezTo>
                    <a:pt x="8375" y="67807"/>
                    <a:pt x="13156" y="66852"/>
                    <a:pt x="17459" y="68762"/>
                  </a:cubicBezTo>
                  <a:lnTo>
                    <a:pt x="80574" y="94070"/>
                  </a:lnTo>
                  <a:cubicBezTo>
                    <a:pt x="137472" y="33426"/>
                    <a:pt x="214931" y="0"/>
                    <a:pt x="298127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7274660" y="4178300"/>
            <a:ext cx="665795" cy="665791"/>
            <a:chOff x="7274660" y="4178300"/>
            <a:chExt cx="665795" cy="665791"/>
          </a:xfrm>
        </p:grpSpPr>
        <p:sp>
          <p:nvSpPr>
            <p:cNvPr id="14" name="AutoShape 14"/>
            <p:cNvSpPr/>
            <p:nvPr/>
          </p:nvSpPr>
          <p:spPr>
            <a:xfrm>
              <a:off x="7274660" y="4178300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7469003" y="4363774"/>
              <a:ext cx="306115" cy="294843"/>
            </a:xfrm>
            <a:custGeom>
              <a:rect l="l" t="t" r="r" b="b"/>
              <a:pathLst>
                <a:path w="582235" h="606722">
                  <a:moveTo>
                    <a:pt x="0" y="404481"/>
                  </a:moveTo>
                  <a:lnTo>
                    <a:pt x="101261" y="404481"/>
                  </a:lnTo>
                  <a:lnTo>
                    <a:pt x="101261" y="606722"/>
                  </a:lnTo>
                  <a:lnTo>
                    <a:pt x="0" y="606722"/>
                  </a:lnTo>
                  <a:close/>
                  <a:moveTo>
                    <a:pt x="151927" y="328623"/>
                  </a:moveTo>
                  <a:lnTo>
                    <a:pt x="253188" y="328623"/>
                  </a:lnTo>
                  <a:lnTo>
                    <a:pt x="253188" y="606722"/>
                  </a:lnTo>
                  <a:lnTo>
                    <a:pt x="151927" y="606722"/>
                  </a:lnTo>
                  <a:close/>
                  <a:moveTo>
                    <a:pt x="303855" y="252766"/>
                  </a:moveTo>
                  <a:lnTo>
                    <a:pt x="405046" y="252766"/>
                  </a:lnTo>
                  <a:lnTo>
                    <a:pt x="405046" y="606722"/>
                  </a:lnTo>
                  <a:lnTo>
                    <a:pt x="303855" y="606722"/>
                  </a:lnTo>
                  <a:close/>
                  <a:moveTo>
                    <a:pt x="455711" y="202241"/>
                  </a:moveTo>
                  <a:lnTo>
                    <a:pt x="556972" y="202241"/>
                  </a:lnTo>
                  <a:lnTo>
                    <a:pt x="556972" y="606722"/>
                  </a:lnTo>
                  <a:lnTo>
                    <a:pt x="455711" y="606722"/>
                  </a:lnTo>
                  <a:close/>
                  <a:moveTo>
                    <a:pt x="455697" y="0"/>
                  </a:moveTo>
                  <a:lnTo>
                    <a:pt x="556785" y="0"/>
                  </a:lnTo>
                  <a:lnTo>
                    <a:pt x="556874" y="0"/>
                  </a:lnTo>
                  <a:lnTo>
                    <a:pt x="556963" y="0"/>
                  </a:lnTo>
                  <a:cubicBezTo>
                    <a:pt x="557230" y="0"/>
                    <a:pt x="557408" y="0"/>
                    <a:pt x="557675" y="0"/>
                  </a:cubicBezTo>
                  <a:cubicBezTo>
                    <a:pt x="558298" y="89"/>
                    <a:pt x="558832" y="89"/>
                    <a:pt x="559366" y="89"/>
                  </a:cubicBezTo>
                  <a:cubicBezTo>
                    <a:pt x="559811" y="178"/>
                    <a:pt x="560256" y="267"/>
                    <a:pt x="560611" y="267"/>
                  </a:cubicBezTo>
                  <a:cubicBezTo>
                    <a:pt x="561056" y="356"/>
                    <a:pt x="561412" y="444"/>
                    <a:pt x="561857" y="444"/>
                  </a:cubicBezTo>
                  <a:cubicBezTo>
                    <a:pt x="562302" y="533"/>
                    <a:pt x="562747" y="711"/>
                    <a:pt x="563192" y="800"/>
                  </a:cubicBezTo>
                  <a:cubicBezTo>
                    <a:pt x="563548" y="889"/>
                    <a:pt x="563904" y="978"/>
                    <a:pt x="564171" y="1067"/>
                  </a:cubicBezTo>
                  <a:cubicBezTo>
                    <a:pt x="564616" y="1156"/>
                    <a:pt x="565061" y="1333"/>
                    <a:pt x="565506" y="1511"/>
                  </a:cubicBezTo>
                  <a:cubicBezTo>
                    <a:pt x="565862" y="1600"/>
                    <a:pt x="566218" y="1778"/>
                    <a:pt x="566574" y="1867"/>
                  </a:cubicBezTo>
                  <a:cubicBezTo>
                    <a:pt x="566929" y="2044"/>
                    <a:pt x="567285" y="2222"/>
                    <a:pt x="567730" y="2400"/>
                  </a:cubicBezTo>
                  <a:cubicBezTo>
                    <a:pt x="568086" y="2578"/>
                    <a:pt x="568442" y="2755"/>
                    <a:pt x="568798" y="2933"/>
                  </a:cubicBezTo>
                  <a:cubicBezTo>
                    <a:pt x="569154" y="3111"/>
                    <a:pt x="569421" y="3289"/>
                    <a:pt x="569777" y="3467"/>
                  </a:cubicBezTo>
                  <a:cubicBezTo>
                    <a:pt x="570133" y="3733"/>
                    <a:pt x="570578" y="4000"/>
                    <a:pt x="570934" y="4178"/>
                  </a:cubicBezTo>
                  <a:cubicBezTo>
                    <a:pt x="571201" y="4444"/>
                    <a:pt x="571557" y="4622"/>
                    <a:pt x="571824" y="4800"/>
                  </a:cubicBezTo>
                  <a:cubicBezTo>
                    <a:pt x="572180" y="5155"/>
                    <a:pt x="572536" y="5422"/>
                    <a:pt x="572891" y="5689"/>
                  </a:cubicBezTo>
                  <a:cubicBezTo>
                    <a:pt x="573247" y="5955"/>
                    <a:pt x="573514" y="6222"/>
                    <a:pt x="573781" y="6489"/>
                  </a:cubicBezTo>
                  <a:cubicBezTo>
                    <a:pt x="574137" y="6755"/>
                    <a:pt x="574493" y="7022"/>
                    <a:pt x="574760" y="7289"/>
                  </a:cubicBezTo>
                  <a:cubicBezTo>
                    <a:pt x="575205" y="7733"/>
                    <a:pt x="575561" y="8178"/>
                    <a:pt x="575917" y="8533"/>
                  </a:cubicBezTo>
                  <a:cubicBezTo>
                    <a:pt x="576095" y="8711"/>
                    <a:pt x="576273" y="8889"/>
                    <a:pt x="576451" y="9066"/>
                  </a:cubicBezTo>
                  <a:cubicBezTo>
                    <a:pt x="576451" y="9155"/>
                    <a:pt x="576451" y="9155"/>
                    <a:pt x="576451" y="9155"/>
                  </a:cubicBezTo>
                  <a:cubicBezTo>
                    <a:pt x="576985" y="9777"/>
                    <a:pt x="577519" y="10489"/>
                    <a:pt x="577964" y="11200"/>
                  </a:cubicBezTo>
                  <a:cubicBezTo>
                    <a:pt x="577964" y="11200"/>
                    <a:pt x="578053" y="11289"/>
                    <a:pt x="578053" y="11289"/>
                  </a:cubicBezTo>
                  <a:cubicBezTo>
                    <a:pt x="578498" y="12000"/>
                    <a:pt x="578854" y="12622"/>
                    <a:pt x="579209" y="13244"/>
                  </a:cubicBezTo>
                  <a:cubicBezTo>
                    <a:pt x="579387" y="13600"/>
                    <a:pt x="579565" y="13955"/>
                    <a:pt x="579743" y="14222"/>
                  </a:cubicBezTo>
                  <a:cubicBezTo>
                    <a:pt x="579921" y="14666"/>
                    <a:pt x="580099" y="15111"/>
                    <a:pt x="580277" y="15555"/>
                  </a:cubicBezTo>
                  <a:cubicBezTo>
                    <a:pt x="580455" y="15911"/>
                    <a:pt x="580633" y="16266"/>
                    <a:pt x="580722" y="16711"/>
                  </a:cubicBezTo>
                  <a:cubicBezTo>
                    <a:pt x="580900" y="17066"/>
                    <a:pt x="581078" y="17422"/>
                    <a:pt x="581167" y="17866"/>
                  </a:cubicBezTo>
                  <a:cubicBezTo>
                    <a:pt x="581256" y="18311"/>
                    <a:pt x="581434" y="18755"/>
                    <a:pt x="581523" y="19199"/>
                  </a:cubicBezTo>
                  <a:cubicBezTo>
                    <a:pt x="581612" y="19555"/>
                    <a:pt x="581701" y="19910"/>
                    <a:pt x="581790" y="20266"/>
                  </a:cubicBezTo>
                  <a:cubicBezTo>
                    <a:pt x="581879" y="20977"/>
                    <a:pt x="582057" y="21777"/>
                    <a:pt x="582146" y="22488"/>
                  </a:cubicBezTo>
                  <a:cubicBezTo>
                    <a:pt x="582146" y="22577"/>
                    <a:pt x="582146" y="22666"/>
                    <a:pt x="582146" y="22666"/>
                  </a:cubicBezTo>
                  <a:cubicBezTo>
                    <a:pt x="582235" y="23555"/>
                    <a:pt x="582235" y="24355"/>
                    <a:pt x="582235" y="25244"/>
                  </a:cubicBezTo>
                  <a:lnTo>
                    <a:pt x="582235" y="126396"/>
                  </a:lnTo>
                  <a:cubicBezTo>
                    <a:pt x="582235" y="140351"/>
                    <a:pt x="570934" y="151728"/>
                    <a:pt x="556963" y="151728"/>
                  </a:cubicBezTo>
                  <a:cubicBezTo>
                    <a:pt x="542992" y="151728"/>
                    <a:pt x="531691" y="140351"/>
                    <a:pt x="531691" y="126396"/>
                  </a:cubicBezTo>
                  <a:lnTo>
                    <a:pt x="531691" y="79286"/>
                  </a:lnTo>
                  <a:lnTo>
                    <a:pt x="421260" y="171106"/>
                  </a:lnTo>
                  <a:cubicBezTo>
                    <a:pt x="410582" y="180083"/>
                    <a:pt x="394564" y="178572"/>
                    <a:pt x="385666" y="167906"/>
                  </a:cubicBezTo>
                  <a:cubicBezTo>
                    <a:pt x="376678" y="157150"/>
                    <a:pt x="378191" y="141240"/>
                    <a:pt x="388869" y="132262"/>
                  </a:cubicBezTo>
                  <a:lnTo>
                    <a:pt x="487020" y="50576"/>
                  </a:lnTo>
                  <a:lnTo>
                    <a:pt x="455697" y="50576"/>
                  </a:lnTo>
                  <a:cubicBezTo>
                    <a:pt x="441727" y="50576"/>
                    <a:pt x="430425" y="39288"/>
                    <a:pt x="430425" y="25244"/>
                  </a:cubicBezTo>
                  <a:cubicBezTo>
                    <a:pt x="430425" y="11289"/>
                    <a:pt x="441727" y="0"/>
                    <a:pt x="455697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6" name="AutoShape 16"/>
          <p:cNvSpPr/>
          <p:nvPr/>
        </p:nvSpPr>
        <p:spPr>
          <a:xfrm>
            <a:off x="633036" y="2037683"/>
            <a:ext cx="2553871" cy="42262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真实性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940528" y="4661950"/>
            <a:ext cx="2084356" cy="403578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准确性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9015108" y="2037683"/>
            <a:ext cx="2569478" cy="44168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及时性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8314658" y="4661950"/>
            <a:ext cx="2084356" cy="42262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完整性</a:t>
            </a:r>
            <a:endParaRPr lang="en-US" sz="1100"/>
          </a:p>
        </p:txBody>
      </p:sp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护理文书书写的基本原则</a:t>
              </a:r>
            </a:p>
          </p:txBody>
        </p:sp>
      </p:grpSp>
      <p:sp>
        <p:nvSpPr>
          <p:cNvPr id="42" name="TextBox 42"/>
          <p:cNvSpPr txBox="1"/>
          <p:nvPr/>
        </p:nvSpPr>
        <p:spPr>
          <a:xfrm>
            <a:off x="633255" y="2402205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护理文书书写必须真实反映患者的病情状况和自身认知情况，不能有任何虚假和夸大。</a:t>
            </a:r>
          </a:p>
        </p:txBody>
      </p:sp>
      <p:sp>
        <p:nvSpPr>
          <p:cNvPr id="43" name="TextBox 43"/>
          <p:cNvSpPr txBox="1"/>
          <p:nvPr/>
        </p:nvSpPr>
        <p:spPr>
          <a:xfrm>
            <a:off x="9015108" y="2402205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护理文书书写必须及时，以便及时记录患者的病情变化和护理措施。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1940528" y="5112856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护理文书书写必须准确，不能有任何错误和遗漏。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7845361" y="5065527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护理文书书写必须完整，不能有任何遗漏和缺失的部分。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365248" y="1093216"/>
            <a:ext cx="7405389" cy="1138956"/>
            <a:chOff x="1365248" y="1093216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1365248" y="1093216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84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997301" y="2213122"/>
            <a:ext cx="5863918" cy="21488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54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护理文书书写的内容与格式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916222" y="4004786"/>
            <a:ext cx="1975009" cy="1972913"/>
          </a:xfrm>
          <a:prstGeom prst="ellipse">
            <a:avLst/>
          </a:prstGeom>
          <a:solidFill>
            <a:srgbClr val="FFFEFE">
              <a:alpha val="0"/>
            </a:srgbClr>
          </a:solidFill>
          <a:ln w="21431">
            <a:solidFill>
              <a:schemeClr val="accent4">
                <a:alpha val="100000"/>
              </a:schemeClr>
            </a:solidFill>
            <a:prstDash val="solid"/>
          </a:ln>
        </p:spPr>
        <p:style>
          <a:lnRef idx="0">
            <a:schemeClr val="accent4"/>
          </a:lnRef>
          <a:fillRef idx="1">
            <a:schemeClr val="accent4"/>
          </a:fillRef>
          <a:effectRef idx="0">
            <a:schemeClr val="accent4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grpSp>
        <p:nvGrpSpPr>
          <p:cNvPr id="3" name="Group 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4" name="AutoShape 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TextBox 2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护理记录的内容</a:t>
              </a:r>
            </a:p>
          </p:txBody>
        </p:sp>
      </p:grpSp>
      <p:sp>
        <p:nvSpPr>
          <p:cNvPr id="25" name="AutoShape 25"/>
          <p:cNvSpPr/>
          <p:nvPr/>
        </p:nvSpPr>
        <p:spPr>
          <a:xfrm>
            <a:off x="653186" y="3037951"/>
            <a:ext cx="1104138" cy="110375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1406232" y="3836623"/>
            <a:ext cx="348996" cy="347472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1736178" y="4137422"/>
            <a:ext cx="158686" cy="158877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28" name="Connector 28"/>
          <p:cNvCxnSpPr/>
          <p:nvPr/>
        </p:nvCxnSpPr>
        <p:spPr>
          <a:xfrm>
            <a:off x="1765528" y="3629025"/>
            <a:ext cx="8375194" cy="0"/>
          </a:xfrm>
          <a:prstGeom prst="line">
            <a:avLst/>
          </a:prstGeom>
          <a:ln w="635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29" name="AutoShape 29"/>
          <p:cNvSpPr/>
          <p:nvPr/>
        </p:nvSpPr>
        <p:spPr>
          <a:xfrm>
            <a:off x="2339362" y="3540109"/>
            <a:ext cx="177832" cy="177832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2976490" y="3540109"/>
            <a:ext cx="177832" cy="177832"/>
          </a:xfrm>
          <a:prstGeom prst="diamond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3613712" y="3540109"/>
            <a:ext cx="177832" cy="177832"/>
          </a:xfrm>
          <a:prstGeom prst="diamond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4250839" y="3540109"/>
            <a:ext cx="177832" cy="177832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4888062" y="3540109"/>
            <a:ext cx="177832" cy="177832"/>
          </a:xfrm>
          <a:prstGeom prst="diamond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5525189" y="3540109"/>
            <a:ext cx="175736" cy="177832"/>
          </a:xfrm>
          <a:prstGeom prst="diamond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7434666" y="3540109"/>
            <a:ext cx="177832" cy="177832"/>
          </a:xfrm>
          <a:prstGeom prst="diamond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8071793" y="3540109"/>
            <a:ext cx="177832" cy="177832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6162412" y="3540109"/>
            <a:ext cx="175736" cy="177832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6799634" y="3540109"/>
            <a:ext cx="175736" cy="177832"/>
          </a:xfrm>
          <a:prstGeom prst="diamond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8709016" y="3540109"/>
            <a:ext cx="177832" cy="177832"/>
          </a:xfrm>
          <a:prstGeom prst="diamond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9346238" y="3540109"/>
            <a:ext cx="177832" cy="177832"/>
          </a:xfrm>
          <a:prstGeom prst="diamond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10144125" y="3028426"/>
            <a:ext cx="1104138" cy="110375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AutoShape 42"/>
          <p:cNvSpPr/>
          <p:nvPr/>
        </p:nvSpPr>
        <p:spPr>
          <a:xfrm>
            <a:off x="10897172" y="3827098"/>
            <a:ext cx="348996" cy="347472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AutoShape 43"/>
          <p:cNvSpPr/>
          <p:nvPr/>
        </p:nvSpPr>
        <p:spPr>
          <a:xfrm>
            <a:off x="11227117" y="4127897"/>
            <a:ext cx="158686" cy="158877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44" name="Group 44"/>
          <p:cNvGrpSpPr/>
          <p:nvPr/>
        </p:nvGrpSpPr>
        <p:grpSpPr>
          <a:xfrm>
            <a:off x="3510796" y="1383030"/>
            <a:ext cx="5170408" cy="1981390"/>
            <a:chOff x="3510796" y="1383030"/>
            <a:chExt cx="5170408" cy="1981390"/>
          </a:xfrm>
        </p:grpSpPr>
        <p:sp>
          <p:nvSpPr>
            <p:cNvPr id="45" name="AutoShape 45"/>
            <p:cNvSpPr/>
            <p:nvPr/>
          </p:nvSpPr>
          <p:spPr>
            <a:xfrm>
              <a:off x="6706195" y="1383030"/>
              <a:ext cx="1975009" cy="1975009"/>
            </a:xfrm>
            <a:prstGeom prst="ellipse">
              <a:avLst/>
            </a:prstGeom>
            <a:solidFill>
              <a:srgbClr val="FFFEFE">
                <a:alpha val="0"/>
              </a:srgbClr>
            </a:solidFill>
            <a:ln w="21431">
              <a:solidFill>
                <a:schemeClr val="accent2">
                  <a:alpha val="100000"/>
                </a:schemeClr>
              </a:solidFill>
              <a:prstDash val="solid"/>
            </a:ln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3510796" y="1391507"/>
              <a:ext cx="1972913" cy="1972913"/>
            </a:xfrm>
            <a:prstGeom prst="ellipse">
              <a:avLst/>
            </a:prstGeom>
            <a:solidFill>
              <a:srgbClr val="FFFEFE">
                <a:alpha val="0"/>
              </a:srgbClr>
            </a:solidFill>
            <a:ln w="21431">
              <a:solidFill>
                <a:schemeClr val="accent1"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3620861" y="1720882"/>
              <a:ext cx="1862848" cy="466725"/>
            </a:xfrm>
            <a:prstGeom prst="rect">
              <a:avLst/>
            </a:prstGeom>
          </p:spPr>
          <p:txBody>
            <a:bodyPr vert="horz" wrap="square" lIns="95250" tIns="95250" rIns="47625" bIns="95250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  <a:spcBef>
                  <a:spcPts val="375"/>
                </a:spcBef>
              </a:pPr>
              <a:r>
                <a:rPr lang="en-US" sz="157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病情状况</a:t>
              </a:r>
            </a:p>
          </p:txBody>
        </p:sp>
        <p:sp>
          <p:nvSpPr>
            <p:cNvPr id="48" name="TextBox 48"/>
            <p:cNvSpPr txBox="1"/>
            <p:nvPr/>
          </p:nvSpPr>
          <p:spPr>
            <a:xfrm>
              <a:off x="6762276" y="1720882"/>
              <a:ext cx="1862848" cy="466725"/>
            </a:xfrm>
            <a:prstGeom prst="rect">
              <a:avLst/>
            </a:prstGeom>
          </p:spPr>
          <p:txBody>
            <a:bodyPr vert="horz" wrap="square" lIns="95250" tIns="95250" rIns="47625" bIns="95250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  <a:spcBef>
                  <a:spcPts val="375"/>
                </a:spcBef>
              </a:pPr>
              <a:r>
                <a:rPr lang="en-US" sz="1575" b="1">
                  <a:solidFill>
                    <a:schemeClr val="accent2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病情观察</a:t>
              </a:r>
            </a:p>
          </p:txBody>
        </p:sp>
        <p:sp>
          <p:nvSpPr>
            <p:cNvPr id="49" name="TextBox 49"/>
            <p:cNvSpPr txBox="1"/>
            <p:nvPr/>
          </p:nvSpPr>
          <p:spPr>
            <a:xfrm>
              <a:off x="3755288" y="2044732"/>
              <a:ext cx="1483930" cy="1058052"/>
            </a:xfrm>
            <a:prstGeom prst="rect">
              <a:avLst/>
            </a:prstGeom>
          </p:spPr>
          <p:txBody>
            <a:bodyPr vert="horz" wrap="square" lIns="95250" tIns="95250" rIns="47625" bIns="95250" rtlCol="0" anchor="t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50000"/>
                </a:lnSpc>
                <a:spcBef>
                  <a:spcPct val="0"/>
                </a:spcBef>
              </a:pPr>
              <a:r>
                <a:rPr lang="en-US" sz="12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患者的主诉、症状、体征、检查结果等。</a:t>
              </a:r>
            </a:p>
          </p:txBody>
        </p:sp>
        <p:sp>
          <p:nvSpPr>
            <p:cNvPr id="50" name="TextBox 50"/>
            <p:cNvSpPr txBox="1"/>
            <p:nvPr/>
          </p:nvSpPr>
          <p:spPr>
            <a:xfrm>
              <a:off x="6951735" y="2122338"/>
              <a:ext cx="1483930" cy="902839"/>
            </a:xfrm>
            <a:prstGeom prst="rect">
              <a:avLst/>
            </a:prstGeom>
          </p:spPr>
          <p:txBody>
            <a:bodyPr vert="horz" wrap="square" lIns="95250" tIns="95250" rIns="47625" bIns="95250" rtlCol="0" anchor="t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50000"/>
                </a:lnSpc>
                <a:spcBef>
                  <a:spcPct val="0"/>
                </a:spcBef>
              </a:pPr>
              <a:r>
                <a:rPr lang="en-US" sz="12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观察患者的病情变化、生命体征等。</a:t>
              </a:r>
            </a:p>
          </p:txBody>
        </p:sp>
        <p:sp>
          <p:nvSpPr>
            <p:cNvPr id="51" name="Freeform 51"/>
            <p:cNvSpPr/>
            <p:nvPr/>
          </p:nvSpPr>
          <p:spPr>
            <a:xfrm>
              <a:off x="4303236" y="1457395"/>
              <a:ext cx="388033" cy="388033"/>
            </a:xfrm>
            <a:custGeom>
              <a:rect l="l" t="t" r="r" b="b"/>
              <a:pathLst>
                <a:path w="304800" h="304800">
                  <a:moveTo>
                    <a:pt x="304800" y="180975"/>
                  </a:moveTo>
                  <a:lnTo>
                    <a:pt x="247650" y="123825"/>
                  </a:lnTo>
                  <a:lnTo>
                    <a:pt x="247650" y="38100"/>
                  </a:lnTo>
                  <a:lnTo>
                    <a:pt x="209550" y="38100"/>
                  </a:lnTo>
                  <a:lnTo>
                    <a:pt x="209550" y="85725"/>
                  </a:lnTo>
                  <a:lnTo>
                    <a:pt x="152400" y="28575"/>
                  </a:lnTo>
                  <a:lnTo>
                    <a:pt x="0" y="180975"/>
                  </a:lnTo>
                  <a:lnTo>
                    <a:pt x="0" y="190500"/>
                  </a:lnTo>
                  <a:lnTo>
                    <a:pt x="38100" y="190500"/>
                  </a:lnTo>
                  <a:lnTo>
                    <a:pt x="38100" y="285750"/>
                  </a:lnTo>
                  <a:lnTo>
                    <a:pt x="133350" y="285750"/>
                  </a:lnTo>
                  <a:lnTo>
                    <a:pt x="133350" y="228600"/>
                  </a:lnTo>
                  <a:lnTo>
                    <a:pt x="171450" y="228600"/>
                  </a:lnTo>
                  <a:lnTo>
                    <a:pt x="171450" y="285750"/>
                  </a:lnTo>
                  <a:lnTo>
                    <a:pt x="266700" y="285750"/>
                  </a:lnTo>
                  <a:lnTo>
                    <a:pt x="266700" y="190500"/>
                  </a:lnTo>
                  <a:lnTo>
                    <a:pt x="304800" y="19050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2" name="Freeform 52"/>
            <p:cNvSpPr/>
            <p:nvPr/>
          </p:nvSpPr>
          <p:spPr>
            <a:xfrm>
              <a:off x="7482437" y="1457395"/>
              <a:ext cx="422525" cy="422525"/>
            </a:xfrm>
            <a:custGeom>
              <a:rect l="l" t="t" r="r" b="b"/>
              <a:pathLst>
                <a:path w="323850" h="304800">
                  <a:moveTo>
                    <a:pt x="265490" y="266700"/>
                  </a:moveTo>
                  <a:cubicBezTo>
                    <a:pt x="265490" y="266700"/>
                    <a:pt x="318068" y="266757"/>
                    <a:pt x="325450" y="215313"/>
                  </a:cubicBezTo>
                  <a:cubicBezTo>
                    <a:pt x="328965" y="159058"/>
                    <a:pt x="274625" y="147971"/>
                    <a:pt x="274625" y="147971"/>
                  </a:cubicBezTo>
                  <a:cubicBezTo>
                    <a:pt x="274625" y="147971"/>
                    <a:pt x="280807" y="64694"/>
                    <a:pt x="204511" y="55197"/>
                  </a:cubicBezTo>
                  <a:cubicBezTo>
                    <a:pt x="139122" y="48520"/>
                    <a:pt x="119224" y="109290"/>
                    <a:pt x="119224" y="109290"/>
                  </a:cubicBezTo>
                  <a:cubicBezTo>
                    <a:pt x="119224" y="109290"/>
                    <a:pt x="99527" y="90354"/>
                    <a:pt x="72809" y="105823"/>
                  </a:cubicBezTo>
                  <a:cubicBezTo>
                    <a:pt x="48892" y="120587"/>
                    <a:pt x="53121" y="147618"/>
                    <a:pt x="53121" y="147618"/>
                  </a:cubicBezTo>
                  <a:cubicBezTo>
                    <a:pt x="53121" y="147618"/>
                    <a:pt x="0" y="157944"/>
                    <a:pt x="0" y="212084"/>
                  </a:cubicBezTo>
                  <a:cubicBezTo>
                    <a:pt x="1191" y="266157"/>
                    <a:pt x="57693" y="266700"/>
                    <a:pt x="57693" y="266700"/>
                  </a:cubicBezTo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53" name="AutoShape 53"/>
          <p:cNvSpPr/>
          <p:nvPr/>
        </p:nvSpPr>
        <p:spPr>
          <a:xfrm>
            <a:off x="5116990" y="4002691"/>
            <a:ext cx="1975009" cy="1975009"/>
          </a:xfrm>
          <a:prstGeom prst="ellipse">
            <a:avLst/>
          </a:prstGeom>
          <a:solidFill>
            <a:srgbClr val="FFFEFE">
              <a:alpha val="0"/>
            </a:srgbClr>
          </a:solidFill>
          <a:ln w="21431">
            <a:solidFill>
              <a:schemeClr val="accent3">
                <a:alpha val="100000"/>
              </a:schemeClr>
            </a:solidFill>
            <a:prstDash val="solid"/>
          </a:ln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4" name="AutoShape 54"/>
          <p:cNvSpPr/>
          <p:nvPr/>
        </p:nvSpPr>
        <p:spPr>
          <a:xfrm>
            <a:off x="8300769" y="4023836"/>
            <a:ext cx="1975009" cy="1972913"/>
          </a:xfrm>
          <a:prstGeom prst="ellipse">
            <a:avLst/>
          </a:prstGeom>
          <a:solidFill>
            <a:srgbClr val="FFFFFF">
              <a:alpha val="0"/>
            </a:srgbClr>
          </a:solidFill>
          <a:ln w="19050">
            <a:solidFill>
              <a:schemeClr val="accent6">
                <a:alpha val="100000"/>
              </a:schemeClr>
            </a:solidFill>
            <a:prstDash val="solid"/>
          </a:ln>
        </p:spPr>
        <p:style>
          <a:lnRef idx="0">
            <a:schemeClr val="accent6"/>
          </a:lnRef>
          <a:fillRef idx="1">
            <a:schemeClr val="accent6"/>
          </a:fillRef>
          <a:effectRef idx="0">
            <a:schemeClr val="accent6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5" name="TextBox 55"/>
          <p:cNvSpPr txBox="1"/>
          <p:nvPr/>
        </p:nvSpPr>
        <p:spPr>
          <a:xfrm>
            <a:off x="2060171" y="4450985"/>
            <a:ext cx="1862848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患者基本信息</a:t>
            </a:r>
          </a:p>
        </p:txBody>
      </p:sp>
      <p:sp>
        <p:nvSpPr>
          <p:cNvPr id="56" name="TextBox 56"/>
          <p:cNvSpPr txBox="1"/>
          <p:nvPr/>
        </p:nvSpPr>
        <p:spPr>
          <a:xfrm>
            <a:off x="5200576" y="4450985"/>
            <a:ext cx="1862848" cy="466725"/>
          </a:xfrm>
          <a:prstGeom prst="rect">
            <a:avLst/>
          </a:prstGeom>
        </p:spPr>
        <p:txBody>
          <a:bodyPr vert="horz" wrap="square" lIns="95250" tIns="95250" rIns="47625" bIns="9525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护理措施</a:t>
            </a:r>
          </a:p>
        </p:txBody>
      </p:sp>
      <p:sp>
        <p:nvSpPr>
          <p:cNvPr id="57" name="TextBox 57"/>
          <p:cNvSpPr txBox="1"/>
          <p:nvPr/>
        </p:nvSpPr>
        <p:spPr>
          <a:xfrm>
            <a:off x="8356850" y="4450985"/>
            <a:ext cx="1862848" cy="466725"/>
          </a:xfrm>
          <a:prstGeom prst="rect">
            <a:avLst/>
          </a:prstGeom>
        </p:spPr>
        <p:txBody>
          <a:bodyPr vert="horz" wrap="square" lIns="95250" tIns="95250" rIns="47625" bIns="9525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沟通记录</a:t>
            </a:r>
          </a:p>
        </p:txBody>
      </p:sp>
      <p:sp>
        <p:nvSpPr>
          <p:cNvPr id="58" name="AutoShape 58"/>
          <p:cNvSpPr/>
          <p:nvPr/>
        </p:nvSpPr>
        <p:spPr>
          <a:xfrm>
            <a:off x="8615094" y="4850347"/>
            <a:ext cx="1346359" cy="708660"/>
          </a:xfrm>
          <a:prstGeom prst="rect">
            <a:avLst/>
          </a:prstGeom>
          <a:solidFill>
            <a:srgbClr val="FFFFFF">
              <a:alpha val="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9" name="TextBox 59"/>
          <p:cNvSpPr txBox="1"/>
          <p:nvPr/>
        </p:nvSpPr>
        <p:spPr>
          <a:xfrm>
            <a:off x="2202233" y="4850347"/>
            <a:ext cx="1483930" cy="946140"/>
          </a:xfrm>
          <a:prstGeom prst="rect">
            <a:avLst/>
          </a:prstGeom>
        </p:spPr>
        <p:txBody>
          <a:bodyPr vert="horz" wrap="square" lIns="95250" tIns="95250" rIns="47625" bIns="9525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ct val="0"/>
              </a:spcBef>
            </a:pPr>
            <a:r>
              <a:rPr lang="en-US" sz="12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姓名、性别、年龄、床号、住院号等。</a:t>
            </a:r>
          </a:p>
        </p:txBody>
      </p:sp>
      <p:sp>
        <p:nvSpPr>
          <p:cNvPr id="60" name="TextBox 60"/>
          <p:cNvSpPr txBox="1"/>
          <p:nvPr/>
        </p:nvSpPr>
        <p:spPr>
          <a:xfrm>
            <a:off x="5362530" y="4850347"/>
            <a:ext cx="1483930" cy="929437"/>
          </a:xfrm>
          <a:prstGeom prst="rect">
            <a:avLst/>
          </a:prstGeom>
        </p:spPr>
        <p:txBody>
          <a:bodyPr vert="horz" wrap="square" lIns="95250" tIns="95250" rIns="47625" bIns="9525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ts val="375"/>
              </a:spcBef>
            </a:pPr>
            <a:r>
              <a:rPr lang="en-US" sz="12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实施的护理操作、护理计划、护理效果评价等。</a:t>
            </a:r>
          </a:p>
        </p:txBody>
      </p:sp>
      <p:sp>
        <p:nvSpPr>
          <p:cNvPr id="61" name="TextBox 61"/>
          <p:cNvSpPr txBox="1"/>
          <p:nvPr/>
        </p:nvSpPr>
        <p:spPr>
          <a:xfrm>
            <a:off x="8546309" y="4850347"/>
            <a:ext cx="1483930" cy="946140"/>
          </a:xfrm>
          <a:prstGeom prst="rect">
            <a:avLst/>
          </a:prstGeom>
        </p:spPr>
        <p:txBody>
          <a:bodyPr vert="horz" wrap="square" lIns="95250" tIns="95250" rIns="47625" bIns="9525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ct val="0"/>
              </a:spcBef>
            </a:pPr>
            <a:r>
              <a:rPr lang="en-US" sz="12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与患者及家属的沟通内容、健康教育等。</a:t>
            </a:r>
          </a:p>
        </p:txBody>
      </p:sp>
      <p:sp>
        <p:nvSpPr>
          <p:cNvPr id="62" name="Freeform 62"/>
          <p:cNvSpPr/>
          <p:nvPr/>
        </p:nvSpPr>
        <p:spPr>
          <a:xfrm>
            <a:off x="2710345" y="4111847"/>
            <a:ext cx="386763" cy="386763"/>
          </a:xfrm>
          <a:custGeom>
            <a:rect l="l" t="t" r="r" b="b"/>
            <a:pathLst>
              <a:path w="304800" h="304800">
                <a:moveTo>
                  <a:pt x="60960" y="167640"/>
                </a:moveTo>
                <a:lnTo>
                  <a:pt x="30480" y="167640"/>
                </a:lnTo>
                <a:cubicBezTo>
                  <a:pt x="13649" y="167640"/>
                  <a:pt x="0" y="153991"/>
                  <a:pt x="0" y="137160"/>
                </a:cubicBezTo>
                <a:lnTo>
                  <a:pt x="0" y="137160"/>
                </a:lnTo>
                <a:lnTo>
                  <a:pt x="0" y="76200"/>
                </a:lnTo>
                <a:cubicBezTo>
                  <a:pt x="0" y="59436"/>
                  <a:pt x="13716" y="45720"/>
                  <a:pt x="30480" y="45720"/>
                </a:cubicBezTo>
                <a:lnTo>
                  <a:pt x="60960" y="45720"/>
                </a:lnTo>
                <a:lnTo>
                  <a:pt x="60960" y="15240"/>
                </a:lnTo>
                <a:lnTo>
                  <a:pt x="274320" y="15240"/>
                </a:lnTo>
                <a:lnTo>
                  <a:pt x="274320" y="167640"/>
                </a:lnTo>
                <a:cubicBezTo>
                  <a:pt x="274320" y="201311"/>
                  <a:pt x="247031" y="228600"/>
                  <a:pt x="213360" y="228600"/>
                </a:cubicBezTo>
                <a:lnTo>
                  <a:pt x="213360" y="228600"/>
                </a:lnTo>
                <a:lnTo>
                  <a:pt x="121920" y="228600"/>
                </a:lnTo>
                <a:cubicBezTo>
                  <a:pt x="88249" y="228600"/>
                  <a:pt x="60960" y="201311"/>
                  <a:pt x="60960" y="167640"/>
                </a:cubicBezTo>
                <a:lnTo>
                  <a:pt x="60960" y="167640"/>
                </a:lnTo>
                <a:close/>
                <a:moveTo>
                  <a:pt x="60960" y="137160"/>
                </a:moveTo>
                <a:lnTo>
                  <a:pt x="60960" y="76200"/>
                </a:lnTo>
                <a:lnTo>
                  <a:pt x="30480" y="76200"/>
                </a:lnTo>
                <a:lnTo>
                  <a:pt x="30480" y="137160"/>
                </a:lnTo>
                <a:lnTo>
                  <a:pt x="60960" y="137160"/>
                </a:lnTo>
                <a:close/>
                <a:moveTo>
                  <a:pt x="30480" y="259080"/>
                </a:moveTo>
                <a:lnTo>
                  <a:pt x="30480" y="243840"/>
                </a:lnTo>
                <a:lnTo>
                  <a:pt x="304800" y="243840"/>
                </a:lnTo>
                <a:lnTo>
                  <a:pt x="304800" y="259080"/>
                </a:lnTo>
                <a:lnTo>
                  <a:pt x="243840" y="289560"/>
                </a:lnTo>
                <a:lnTo>
                  <a:pt x="91440" y="289560"/>
                </a:lnTo>
                <a:lnTo>
                  <a:pt x="30480" y="25908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3" name="Freeform 63"/>
          <p:cNvSpPr/>
          <p:nvPr/>
        </p:nvSpPr>
        <p:spPr>
          <a:xfrm>
            <a:off x="5932036" y="4134410"/>
            <a:ext cx="344918" cy="344918"/>
          </a:xfrm>
          <a:custGeom>
            <a:rect l="l" t="t" r="r" b="b"/>
            <a:pathLst>
              <a:path w="304800" h="304800">
                <a:moveTo>
                  <a:pt x="20031" y="114795"/>
                </a:moveTo>
                <a:lnTo>
                  <a:pt x="147647" y="273187"/>
                </a:lnTo>
                <a:lnTo>
                  <a:pt x="96469" y="114795"/>
                </a:lnTo>
                <a:lnTo>
                  <a:pt x="20031" y="114795"/>
                </a:lnTo>
                <a:close/>
                <a:moveTo>
                  <a:pt x="110338" y="114795"/>
                </a:moveTo>
                <a:lnTo>
                  <a:pt x="155534" y="273510"/>
                </a:lnTo>
                <a:lnTo>
                  <a:pt x="194424" y="114795"/>
                </a:lnTo>
                <a:lnTo>
                  <a:pt x="110338" y="114795"/>
                </a:lnTo>
                <a:close/>
                <a:moveTo>
                  <a:pt x="162411" y="273187"/>
                </a:moveTo>
                <a:lnTo>
                  <a:pt x="285264" y="114795"/>
                </a:lnTo>
                <a:lnTo>
                  <a:pt x="209417" y="114795"/>
                </a:lnTo>
                <a:lnTo>
                  <a:pt x="162411" y="273187"/>
                </a:lnTo>
                <a:close/>
                <a:moveTo>
                  <a:pt x="285550" y="104432"/>
                </a:moveTo>
                <a:lnTo>
                  <a:pt x="248717" y="41453"/>
                </a:lnTo>
                <a:lnTo>
                  <a:pt x="211865" y="104432"/>
                </a:lnTo>
                <a:lnTo>
                  <a:pt x="285550" y="104432"/>
                </a:lnTo>
                <a:close/>
                <a:moveTo>
                  <a:pt x="237134" y="37843"/>
                </a:moveTo>
                <a:lnTo>
                  <a:pt x="163449" y="37843"/>
                </a:lnTo>
                <a:lnTo>
                  <a:pt x="200282" y="102984"/>
                </a:lnTo>
                <a:lnTo>
                  <a:pt x="237134" y="37843"/>
                </a:lnTo>
                <a:close/>
                <a:moveTo>
                  <a:pt x="188957" y="104432"/>
                </a:moveTo>
                <a:lnTo>
                  <a:pt x="152124" y="41453"/>
                </a:lnTo>
                <a:lnTo>
                  <a:pt x="115281" y="104432"/>
                </a:lnTo>
                <a:lnTo>
                  <a:pt x="188957" y="104432"/>
                </a:lnTo>
                <a:close/>
                <a:moveTo>
                  <a:pt x="141341" y="37843"/>
                </a:moveTo>
                <a:lnTo>
                  <a:pt x="67666" y="37843"/>
                </a:lnTo>
                <a:lnTo>
                  <a:pt x="104508" y="102984"/>
                </a:lnTo>
                <a:lnTo>
                  <a:pt x="141341" y="37843"/>
                </a:lnTo>
                <a:close/>
                <a:moveTo>
                  <a:pt x="56093" y="41453"/>
                </a:moveTo>
                <a:lnTo>
                  <a:pt x="19260" y="104432"/>
                </a:lnTo>
                <a:lnTo>
                  <a:pt x="92935" y="104432"/>
                </a:lnTo>
                <a:lnTo>
                  <a:pt x="56093" y="41453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4" name="Freeform 64"/>
          <p:cNvSpPr/>
          <p:nvPr/>
        </p:nvSpPr>
        <p:spPr>
          <a:xfrm>
            <a:off x="9085634" y="4181761"/>
            <a:ext cx="405279" cy="405279"/>
          </a:xfrm>
          <a:custGeom>
            <a:rect l="l" t="t" r="r" b="b"/>
            <a:pathLst>
              <a:path w="304800" h="304800">
                <a:moveTo>
                  <a:pt x="190033" y="152400"/>
                </a:moveTo>
                <a:cubicBezTo>
                  <a:pt x="190033" y="90992"/>
                  <a:pt x="221771" y="56493"/>
                  <a:pt x="221771" y="56493"/>
                </a:cubicBezTo>
                <a:cubicBezTo>
                  <a:pt x="221771" y="56493"/>
                  <a:pt x="193758" y="33766"/>
                  <a:pt x="151924" y="33766"/>
                </a:cubicBezTo>
                <a:cubicBezTo>
                  <a:pt x="110090" y="33766"/>
                  <a:pt x="82067" y="56512"/>
                  <a:pt x="82067" y="56512"/>
                </a:cubicBezTo>
                <a:cubicBezTo>
                  <a:pt x="82067" y="56512"/>
                  <a:pt x="114376" y="82753"/>
                  <a:pt x="114376" y="152400"/>
                </a:cubicBezTo>
                <a:cubicBezTo>
                  <a:pt x="114376" y="219608"/>
                  <a:pt x="81858" y="248145"/>
                  <a:pt x="81858" y="248145"/>
                </a:cubicBezTo>
                <a:cubicBezTo>
                  <a:pt x="81858" y="248145"/>
                  <a:pt x="115662" y="271034"/>
                  <a:pt x="151924" y="271034"/>
                </a:cubicBezTo>
                <a:cubicBezTo>
                  <a:pt x="189043" y="271034"/>
                  <a:pt x="221799" y="248269"/>
                  <a:pt x="221799" y="248269"/>
                </a:cubicBezTo>
                <a:cubicBezTo>
                  <a:pt x="221799" y="248269"/>
                  <a:pt x="190033" y="218503"/>
                  <a:pt x="190033" y="152400"/>
                </a:cubicBezTo>
                <a:close/>
                <a:moveTo>
                  <a:pt x="74095" y="62789"/>
                </a:moveTo>
                <a:cubicBezTo>
                  <a:pt x="74095" y="62789"/>
                  <a:pt x="34633" y="86839"/>
                  <a:pt x="34633" y="152800"/>
                </a:cubicBezTo>
                <a:cubicBezTo>
                  <a:pt x="34633" y="218751"/>
                  <a:pt x="74533" y="240335"/>
                  <a:pt x="74533" y="240335"/>
                </a:cubicBezTo>
                <a:cubicBezTo>
                  <a:pt x="74533" y="240335"/>
                  <a:pt x="103613" y="218742"/>
                  <a:pt x="103613" y="152800"/>
                </a:cubicBezTo>
                <a:cubicBezTo>
                  <a:pt x="103613" y="86839"/>
                  <a:pt x="74095" y="62789"/>
                  <a:pt x="74095" y="62789"/>
                </a:cubicBezTo>
                <a:close/>
                <a:moveTo>
                  <a:pt x="229753" y="64570"/>
                </a:moveTo>
                <a:cubicBezTo>
                  <a:pt x="229753" y="64570"/>
                  <a:pt x="200244" y="86839"/>
                  <a:pt x="200244" y="152800"/>
                </a:cubicBezTo>
                <a:cubicBezTo>
                  <a:pt x="200244" y="218751"/>
                  <a:pt x="229305" y="240335"/>
                  <a:pt x="229305" y="240335"/>
                </a:cubicBezTo>
                <a:cubicBezTo>
                  <a:pt x="229305" y="240335"/>
                  <a:pt x="270158" y="218742"/>
                  <a:pt x="270158" y="152800"/>
                </a:cubicBezTo>
                <a:cubicBezTo>
                  <a:pt x="270158" y="86839"/>
                  <a:pt x="229753" y="64570"/>
                  <a:pt x="229753" y="64570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883977" y="4209792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效果评价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8883977" y="4727993"/>
            <a:ext cx="273384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对护理措施的效果进行评价，记录患者的反应和病情变化。</a:t>
            </a:r>
          </a:p>
        </p:txBody>
      </p:sp>
      <p:sp>
        <p:nvSpPr>
          <p:cNvPr id="4" name="Freeform 4"/>
          <p:cNvSpPr/>
          <p:nvPr/>
        </p:nvSpPr>
        <p:spPr>
          <a:xfrm>
            <a:off x="909579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1383312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1841106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3020614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3494346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3952140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Freeform 10"/>
          <p:cNvSpPr/>
          <p:nvPr/>
        </p:nvSpPr>
        <p:spPr>
          <a:xfrm>
            <a:off x="5131648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5605381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Freeform 12"/>
          <p:cNvSpPr/>
          <p:nvPr/>
        </p:nvSpPr>
        <p:spPr>
          <a:xfrm>
            <a:off x="6063174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7242682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7716414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8174209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9353716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9827449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Freeform 18"/>
          <p:cNvSpPr/>
          <p:nvPr/>
        </p:nvSpPr>
        <p:spPr>
          <a:xfrm>
            <a:off x="10285243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TextBox 19"/>
          <p:cNvSpPr txBox="1"/>
          <p:nvPr/>
        </p:nvSpPr>
        <p:spPr>
          <a:xfrm>
            <a:off x="6755784" y="1326066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护理措施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6755784" y="1852616"/>
            <a:ext cx="273384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详细记录实施的护理操作和护理计划，包括操作前评估、操作过程和操作后评价。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4585608" y="4209792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患者情况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4585608" y="4753712"/>
            <a:ext cx="273384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描述患者的病情状况和生命体征。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413234" y="4209792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日期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13234" y="4753712"/>
            <a:ext cx="273384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记录当天的日期，按照年-月-日的格式书写。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2488463" y="1338258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时间</a:t>
            </a:r>
          </a:p>
        </p:txBody>
      </p:sp>
      <p:sp>
        <p:nvSpPr>
          <p:cNvPr id="26" name="TextBox 26"/>
          <p:cNvSpPr txBox="1"/>
          <p:nvPr/>
        </p:nvSpPr>
        <p:spPr>
          <a:xfrm>
            <a:off x="2488463" y="1852616"/>
            <a:ext cx="2733675" cy="1390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记录具体的时间，包括小时和分钟。</a:t>
            </a:r>
          </a:p>
        </p:txBody>
      </p:sp>
      <p:cxnSp>
        <p:nvCxnSpPr>
          <p:cNvPr id="27" name="Connector 27"/>
          <p:cNvCxnSpPr/>
          <p:nvPr/>
        </p:nvCxnSpPr>
        <p:spPr>
          <a:xfrm flipH="1" flipV="1">
            <a:off x="1820468" y="2574173"/>
            <a:ext cx="0" cy="970187"/>
          </a:xfrm>
          <a:prstGeom prst="line">
            <a:avLst/>
          </a:prstGeom>
          <a:ln w="19050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28" name="AutoShape 28"/>
          <p:cNvSpPr/>
          <p:nvPr/>
        </p:nvSpPr>
        <p:spPr>
          <a:xfrm>
            <a:off x="1716131" y="3695836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1777091" y="3756797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1449074" y="1852616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Freeform 31"/>
          <p:cNvSpPr/>
          <p:nvPr/>
        </p:nvSpPr>
        <p:spPr>
          <a:xfrm>
            <a:off x="1640033" y="2043387"/>
            <a:ext cx="356542" cy="356542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2" name="Connector 32"/>
          <p:cNvCxnSpPr/>
          <p:nvPr/>
        </p:nvCxnSpPr>
        <p:spPr>
          <a:xfrm flipH="1" flipV="1">
            <a:off x="6061516" y="2590940"/>
            <a:ext cx="0" cy="961926"/>
          </a:xfrm>
          <a:prstGeom prst="line">
            <a:avLst/>
          </a:prstGeom>
          <a:ln w="19050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33" name="AutoShape 33"/>
          <p:cNvSpPr/>
          <p:nvPr/>
        </p:nvSpPr>
        <p:spPr>
          <a:xfrm>
            <a:off x="5957179" y="3676027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6018139" y="3736987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5" name="Connector 35"/>
          <p:cNvCxnSpPr/>
          <p:nvPr/>
        </p:nvCxnSpPr>
        <p:spPr>
          <a:xfrm flipH="1" flipV="1">
            <a:off x="10265608" y="2571732"/>
            <a:ext cx="0" cy="961926"/>
          </a:xfrm>
          <a:prstGeom prst="line">
            <a:avLst/>
          </a:prstGeom>
          <a:ln w="19050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36" name="AutoShape 36"/>
          <p:cNvSpPr/>
          <p:nvPr/>
        </p:nvSpPr>
        <p:spPr>
          <a:xfrm>
            <a:off x="10161272" y="3681204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10222231" y="3742164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5707718" y="1852616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9" name="Connector 39"/>
          <p:cNvCxnSpPr/>
          <p:nvPr/>
        </p:nvCxnSpPr>
        <p:spPr>
          <a:xfrm flipH="1" flipV="1">
            <a:off x="3943694" y="3835635"/>
            <a:ext cx="0" cy="1284763"/>
          </a:xfrm>
          <a:prstGeom prst="line">
            <a:avLst/>
          </a:prstGeom>
          <a:ln w="19050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40" name="AutoShape 40"/>
          <p:cNvSpPr/>
          <p:nvPr/>
        </p:nvSpPr>
        <p:spPr>
          <a:xfrm>
            <a:off x="3833953" y="3688233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3894913" y="3749193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42" name="Connector 42"/>
          <p:cNvCxnSpPr/>
          <p:nvPr/>
        </p:nvCxnSpPr>
        <p:spPr>
          <a:xfrm flipH="1" flipV="1">
            <a:off x="8191601" y="3822284"/>
            <a:ext cx="0" cy="1284763"/>
          </a:xfrm>
          <a:prstGeom prst="line">
            <a:avLst/>
          </a:prstGeom>
          <a:ln w="19050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43" name="AutoShape 43"/>
          <p:cNvSpPr/>
          <p:nvPr/>
        </p:nvSpPr>
        <p:spPr>
          <a:xfrm>
            <a:off x="8081859" y="3688233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4" name="AutoShape 44"/>
          <p:cNvSpPr/>
          <p:nvPr/>
        </p:nvSpPr>
        <p:spPr>
          <a:xfrm>
            <a:off x="8142819" y="3749193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5" name="AutoShape 45"/>
          <p:cNvSpPr/>
          <p:nvPr/>
        </p:nvSpPr>
        <p:spPr>
          <a:xfrm>
            <a:off x="3560108" y="5063734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6" name="AutoShape 46"/>
          <p:cNvSpPr/>
          <p:nvPr/>
        </p:nvSpPr>
        <p:spPr>
          <a:xfrm>
            <a:off x="7820207" y="5063734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7" name="Freeform 47"/>
          <p:cNvSpPr/>
          <p:nvPr/>
        </p:nvSpPr>
        <p:spPr>
          <a:xfrm>
            <a:off x="5856595" y="2003865"/>
            <a:ext cx="452190" cy="452190"/>
          </a:xfrm>
          <a:custGeom>
            <a:rect l="l" t="t" r="r" b="b"/>
            <a:pathLst>
              <a:path w="304800" h="304800">
                <a:moveTo>
                  <a:pt x="147180" y="28632"/>
                </a:moveTo>
                <a:lnTo>
                  <a:pt x="19907" y="83468"/>
                </a:lnTo>
                <a:lnTo>
                  <a:pt x="147304" y="137874"/>
                </a:lnTo>
                <a:lnTo>
                  <a:pt x="276015" y="83344"/>
                </a:lnTo>
                <a:lnTo>
                  <a:pt x="147180" y="28632"/>
                </a:lnTo>
                <a:close/>
                <a:moveTo>
                  <a:pt x="152400" y="144723"/>
                </a:moveTo>
                <a:lnTo>
                  <a:pt x="152400" y="276168"/>
                </a:lnTo>
                <a:lnTo>
                  <a:pt x="276177" y="217408"/>
                </a:lnTo>
                <a:lnTo>
                  <a:pt x="276177" y="92145"/>
                </a:lnTo>
                <a:lnTo>
                  <a:pt x="152400" y="144723"/>
                </a:lnTo>
                <a:close/>
                <a:moveTo>
                  <a:pt x="19098" y="217408"/>
                </a:moveTo>
                <a:lnTo>
                  <a:pt x="143294" y="276168"/>
                </a:lnTo>
                <a:lnTo>
                  <a:pt x="143294" y="144723"/>
                </a:lnTo>
                <a:lnTo>
                  <a:pt x="19098" y="92145"/>
                </a:lnTo>
                <a:lnTo>
                  <a:pt x="19098" y="217408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8" name="AutoShape 48"/>
          <p:cNvSpPr/>
          <p:nvPr/>
        </p:nvSpPr>
        <p:spPr>
          <a:xfrm>
            <a:off x="9900600" y="1852616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9" name="Freeform 49"/>
          <p:cNvSpPr/>
          <p:nvPr/>
        </p:nvSpPr>
        <p:spPr>
          <a:xfrm>
            <a:off x="10075821" y="2040441"/>
            <a:ext cx="383872" cy="383872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0" name="Freeform 50"/>
          <p:cNvSpPr/>
          <p:nvPr/>
        </p:nvSpPr>
        <p:spPr>
          <a:xfrm>
            <a:off x="3785185" y="5283154"/>
            <a:ext cx="355388" cy="355388"/>
          </a:xfrm>
          <a:custGeom>
            <a:rect l="l" t="t" r="r" b="b"/>
            <a:pathLst>
              <a:path w="304800" h="304800">
                <a:moveTo>
                  <a:pt x="116843" y="182880"/>
                </a:moveTo>
                <a:lnTo>
                  <a:pt x="30480" y="182880"/>
                </a:lnTo>
                <a:lnTo>
                  <a:pt x="30480" y="304800"/>
                </a:lnTo>
                <a:lnTo>
                  <a:pt x="0" y="304800"/>
                </a:lnTo>
                <a:lnTo>
                  <a:pt x="0" y="0"/>
                </a:lnTo>
                <a:lnTo>
                  <a:pt x="182880" y="0"/>
                </a:lnTo>
                <a:lnTo>
                  <a:pt x="187957" y="30480"/>
                </a:lnTo>
                <a:lnTo>
                  <a:pt x="304800" y="30480"/>
                </a:lnTo>
                <a:lnTo>
                  <a:pt x="259080" y="121920"/>
                </a:lnTo>
                <a:lnTo>
                  <a:pt x="304800" y="213360"/>
                </a:lnTo>
                <a:lnTo>
                  <a:pt x="121920" y="213360"/>
                </a:lnTo>
                <a:lnTo>
                  <a:pt x="116843" y="18288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1" name="Freeform 51"/>
          <p:cNvSpPr/>
          <p:nvPr/>
        </p:nvSpPr>
        <p:spPr>
          <a:xfrm>
            <a:off x="7917111" y="5228967"/>
            <a:ext cx="409575" cy="409575"/>
          </a:xfrm>
          <a:custGeom>
            <a:rect l="l" t="t" r="r" b="b"/>
            <a:pathLst>
              <a:path w="304800" h="304800">
                <a:moveTo>
                  <a:pt x="310886" y="167269"/>
                </a:moveTo>
                <a:cubicBezTo>
                  <a:pt x="310886" y="167269"/>
                  <a:pt x="267148" y="122672"/>
                  <a:pt x="206873" y="122672"/>
                </a:cubicBezTo>
                <a:cubicBezTo>
                  <a:pt x="147980" y="122672"/>
                  <a:pt x="89764" y="167269"/>
                  <a:pt x="89764" y="167269"/>
                </a:cubicBezTo>
                <a:lnTo>
                  <a:pt x="57064" y="153619"/>
                </a:lnTo>
                <a:lnTo>
                  <a:pt x="57064" y="193662"/>
                </a:lnTo>
                <a:cubicBezTo>
                  <a:pt x="62217" y="195415"/>
                  <a:pt x="65989" y="200158"/>
                  <a:pt x="65989" y="205902"/>
                </a:cubicBezTo>
                <a:cubicBezTo>
                  <a:pt x="65989" y="211703"/>
                  <a:pt x="62141" y="216456"/>
                  <a:pt x="56912" y="218170"/>
                </a:cubicBezTo>
                <a:lnTo>
                  <a:pt x="66580" y="245135"/>
                </a:lnTo>
                <a:lnTo>
                  <a:pt x="38043" y="245135"/>
                </a:lnTo>
                <a:lnTo>
                  <a:pt x="47796" y="217942"/>
                </a:lnTo>
                <a:cubicBezTo>
                  <a:pt x="43110" y="215951"/>
                  <a:pt x="39834" y="211322"/>
                  <a:pt x="39834" y="205902"/>
                </a:cubicBezTo>
                <a:cubicBezTo>
                  <a:pt x="39834" y="200597"/>
                  <a:pt x="43015" y="196082"/>
                  <a:pt x="47558" y="194024"/>
                </a:cubicBezTo>
                <a:lnTo>
                  <a:pt x="47558" y="149647"/>
                </a:lnTo>
                <a:lnTo>
                  <a:pt x="0" y="129816"/>
                </a:lnTo>
                <a:lnTo>
                  <a:pt x="209255" y="35890"/>
                </a:lnTo>
                <a:lnTo>
                  <a:pt x="401241" y="130997"/>
                </a:lnTo>
                <a:lnTo>
                  <a:pt x="310886" y="167269"/>
                </a:lnTo>
                <a:close/>
                <a:moveTo>
                  <a:pt x="204492" y="145266"/>
                </a:moveTo>
                <a:cubicBezTo>
                  <a:pt x="265128" y="145266"/>
                  <a:pt x="294846" y="177365"/>
                  <a:pt x="294846" y="177365"/>
                </a:cubicBezTo>
                <a:lnTo>
                  <a:pt x="294846" y="243945"/>
                </a:lnTo>
                <a:cubicBezTo>
                  <a:pt x="294846" y="243945"/>
                  <a:pt x="263938" y="268910"/>
                  <a:pt x="199739" y="268910"/>
                </a:cubicBezTo>
                <a:cubicBezTo>
                  <a:pt x="135541" y="268910"/>
                  <a:pt x="114138" y="243945"/>
                  <a:pt x="114138" y="243945"/>
                </a:cubicBezTo>
                <a:lnTo>
                  <a:pt x="114138" y="177365"/>
                </a:lnTo>
                <a:cubicBezTo>
                  <a:pt x="114138" y="177365"/>
                  <a:pt x="143856" y="145266"/>
                  <a:pt x="204492" y="145266"/>
                </a:cubicBezTo>
                <a:close/>
                <a:moveTo>
                  <a:pt x="203302" y="254641"/>
                </a:moveTo>
                <a:cubicBezTo>
                  <a:pt x="245326" y="254641"/>
                  <a:pt x="279397" y="246116"/>
                  <a:pt x="279397" y="235620"/>
                </a:cubicBezTo>
                <a:cubicBezTo>
                  <a:pt x="279397" y="225123"/>
                  <a:pt x="245326" y="216599"/>
                  <a:pt x="203302" y="216599"/>
                </a:cubicBezTo>
                <a:cubicBezTo>
                  <a:pt x="161277" y="216599"/>
                  <a:pt x="127216" y="225123"/>
                  <a:pt x="127216" y="235620"/>
                </a:cubicBezTo>
                <a:cubicBezTo>
                  <a:pt x="127216" y="246116"/>
                  <a:pt x="161277" y="254641"/>
                  <a:pt x="203302" y="254641"/>
                </a:cubicBez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52" name="Group 5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53" name="AutoShape 5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4" name="AutoShape 5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5" name="AutoShape 5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6" name="AutoShape 5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7" name="AutoShape 5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8" name="AutoShape 5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9" name="AutoShape 5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0" name="AutoShape 6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1" name="AutoShape 6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2" name="AutoShape 6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3" name="AutoShape 6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4" name="AutoShape 6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5" name="AutoShape 6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6" name="AutoShape 6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7" name="AutoShape 6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8" name="AutoShape 6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9" name="AutoShape 6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0" name="AutoShape 7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1" name="AutoShape 7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2" name="AutoShape 7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3" name="TextBox 7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护理记录的格式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 rot="19589987">
            <a:off x="4454253" y="3728811"/>
            <a:ext cx="4292624" cy="1204932"/>
          </a:xfrm>
          <a:custGeom>
            <a:rect l="l" t="t" r="r" b="b"/>
            <a:pathLst>
              <a:path w="4648848" h="1304923">
                <a:moveTo>
                  <a:pt x="4559807" y="0"/>
                </a:moveTo>
                <a:lnTo>
                  <a:pt x="4648848" y="1304923"/>
                </a:lnTo>
                <a:lnTo>
                  <a:pt x="406711" y="1304922"/>
                </a:lnTo>
                <a:lnTo>
                  <a:pt x="89042" y="1304922"/>
                </a:lnTo>
                <a:lnTo>
                  <a:pt x="0" y="0"/>
                </a:lnTo>
                <a:lnTo>
                  <a:pt x="406711" y="0"/>
                </a:lnTo>
                <a:close/>
              </a:path>
            </a:pathLst>
          </a:cu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 rot="19589987">
            <a:off x="3568187" y="2529272"/>
            <a:ext cx="4270524" cy="1198728"/>
          </a:xfrm>
          <a:custGeom>
            <a:rect l="l" t="t" r="r" b="b"/>
            <a:pathLst>
              <a:path w="4648848" h="1304923">
                <a:moveTo>
                  <a:pt x="4559807" y="0"/>
                </a:moveTo>
                <a:lnTo>
                  <a:pt x="4648848" y="1304923"/>
                </a:lnTo>
                <a:lnTo>
                  <a:pt x="406711" y="1304922"/>
                </a:lnTo>
                <a:lnTo>
                  <a:pt x="89042" y="1304922"/>
                </a:lnTo>
                <a:lnTo>
                  <a:pt x="0" y="0"/>
                </a:lnTo>
                <a:lnTo>
                  <a:pt x="406711" y="0"/>
                </a:lnTo>
                <a:close/>
              </a:path>
            </a:pathLst>
          </a:cu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 flipH="1" flipV="1">
            <a:off x="4474863" y="5012009"/>
            <a:ext cx="6452875" cy="1007532"/>
          </a:xfrm>
          <a:custGeom>
            <a:rect l="l" t="t" r="r" b="b"/>
            <a:pathLst>
              <a:path w="7024533" h="1096789">
                <a:moveTo>
                  <a:pt x="7024533" y="1096789"/>
                </a:moveTo>
                <a:lnTo>
                  <a:pt x="6730159" y="1096789"/>
                </a:lnTo>
                <a:lnTo>
                  <a:pt x="6227367" y="1096789"/>
                </a:lnTo>
                <a:lnTo>
                  <a:pt x="5932993" y="1096789"/>
                </a:lnTo>
                <a:lnTo>
                  <a:pt x="835684" y="1096789"/>
                </a:lnTo>
                <a:lnTo>
                  <a:pt x="0" y="0"/>
                </a:lnTo>
                <a:lnTo>
                  <a:pt x="255312" y="0"/>
                </a:lnTo>
                <a:lnTo>
                  <a:pt x="5094321" y="0"/>
                </a:lnTo>
                <a:lnTo>
                  <a:pt x="5388695" y="0"/>
                </a:lnTo>
                <a:lnTo>
                  <a:pt x="5891487" y="0"/>
                </a:lnTo>
                <a:lnTo>
                  <a:pt x="6185861" y="0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 flipH="1" flipV="1">
            <a:off x="3576905" y="3825188"/>
            <a:ext cx="6446549" cy="1007532"/>
          </a:xfrm>
          <a:custGeom>
            <a:rect l="l" t="t" r="r" b="b"/>
            <a:pathLst>
              <a:path w="7017646" h="1096789">
                <a:moveTo>
                  <a:pt x="7017646" y="1096789"/>
                </a:moveTo>
                <a:lnTo>
                  <a:pt x="6679144" y="1096789"/>
                </a:lnTo>
                <a:lnTo>
                  <a:pt x="6334779" y="1096789"/>
                </a:lnTo>
                <a:lnTo>
                  <a:pt x="5996278" y="1096789"/>
                </a:lnTo>
                <a:lnTo>
                  <a:pt x="835685" y="1096789"/>
                </a:lnTo>
                <a:lnTo>
                  <a:pt x="0" y="0"/>
                </a:lnTo>
                <a:lnTo>
                  <a:pt x="5157606" y="0"/>
                </a:lnTo>
                <a:lnTo>
                  <a:pt x="5496108" y="0"/>
                </a:lnTo>
                <a:lnTo>
                  <a:pt x="5840472" y="0"/>
                </a:lnTo>
                <a:lnTo>
                  <a:pt x="6178974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2609211" y="1451543"/>
            <a:ext cx="5216281" cy="1007532"/>
          </a:xfrm>
          <a:custGeom>
            <a:rect l="l" t="t" r="r" b="b"/>
            <a:pathLst>
              <a:path w="5678389" h="1096789">
                <a:moveTo>
                  <a:pt x="0" y="0"/>
                </a:moveTo>
                <a:lnTo>
                  <a:pt x="3420227" y="0"/>
                </a:lnTo>
                <a:lnTo>
                  <a:pt x="4038183" y="0"/>
                </a:lnTo>
                <a:lnTo>
                  <a:pt x="4221761" y="0"/>
                </a:lnTo>
                <a:lnTo>
                  <a:pt x="4839717" y="0"/>
                </a:lnTo>
                <a:lnTo>
                  <a:pt x="5678389" y="1096789"/>
                </a:lnTo>
                <a:lnTo>
                  <a:pt x="5060433" y="1096789"/>
                </a:lnTo>
                <a:lnTo>
                  <a:pt x="4876855" y="1096789"/>
                </a:lnTo>
                <a:lnTo>
                  <a:pt x="4258899" y="1096789"/>
                </a:lnTo>
                <a:lnTo>
                  <a:pt x="0" y="1096789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2590163" y="2638366"/>
            <a:ext cx="6130636" cy="1007532"/>
          </a:xfrm>
          <a:custGeom>
            <a:rect l="l" t="t" r="r" b="b"/>
            <a:pathLst>
              <a:path w="6673747" h="1096789">
                <a:moveTo>
                  <a:pt x="0" y="0"/>
                </a:moveTo>
                <a:lnTo>
                  <a:pt x="3420226" y="0"/>
                </a:lnTo>
                <a:lnTo>
                  <a:pt x="4221760" y="0"/>
                </a:lnTo>
                <a:lnTo>
                  <a:pt x="5152211" y="0"/>
                </a:lnTo>
                <a:lnTo>
                  <a:pt x="5835075" y="0"/>
                </a:lnTo>
                <a:lnTo>
                  <a:pt x="6673747" y="1096789"/>
                </a:lnTo>
                <a:lnTo>
                  <a:pt x="5990883" y="1096789"/>
                </a:lnTo>
                <a:lnTo>
                  <a:pt x="5060432" y="1096789"/>
                </a:lnTo>
                <a:lnTo>
                  <a:pt x="4258898" y="1096789"/>
                </a:lnTo>
                <a:lnTo>
                  <a:pt x="0" y="1096789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3654742" y="2746306"/>
            <a:ext cx="641522" cy="799130"/>
          </a:xfrm>
          <a:prstGeom prst="rect">
            <a:avLst/>
          </a:prstGeom>
          <a:noFill/>
        </p:spPr>
        <p:txBody>
          <a:bodyPr vert="horz" wrap="non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4595">
                <a:solidFill>
                  <a:srgbClr val="FFFFFF">
                    <a:alpha val="100000"/>
                  </a:srgbClr>
                </a:solidFill>
                <a:latin typeface="Bebas Neue Regular"/>
                <a:ea typeface="Bebas Neue Regular"/>
                <a:cs typeface="Bebas Neue Regular"/>
              </a:rPr>
              <a:t>02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4474857" y="3898948"/>
            <a:ext cx="641522" cy="799130"/>
          </a:xfrm>
          <a:prstGeom prst="rect">
            <a:avLst/>
          </a:prstGeom>
          <a:noFill/>
        </p:spPr>
        <p:txBody>
          <a:bodyPr vert="horz" wrap="non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4595">
                <a:solidFill>
                  <a:srgbClr val="FFFFFF">
                    <a:alpha val="100000"/>
                  </a:srgbClr>
                </a:solidFill>
                <a:latin typeface="Bebas Neue Regular"/>
                <a:ea typeface="Bebas Neue Regular"/>
                <a:cs typeface="Bebas Neue Regular"/>
              </a:rPr>
              <a:t>03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5295226" y="5119948"/>
            <a:ext cx="649537" cy="799130"/>
          </a:xfrm>
          <a:prstGeom prst="rect">
            <a:avLst/>
          </a:prstGeom>
          <a:noFill/>
        </p:spPr>
        <p:txBody>
          <a:bodyPr vert="horz" wrap="non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4595">
                <a:solidFill>
                  <a:srgbClr val="FFFFFF">
                    <a:alpha val="100000"/>
                  </a:srgbClr>
                </a:solidFill>
                <a:latin typeface="Bebas Neue Regular"/>
                <a:ea typeface="Bebas Neue Regular"/>
                <a:cs typeface="Bebas Neue Regular"/>
              </a:rPr>
              <a:t>04</a:t>
            </a:r>
            <a:endParaRPr lang="en-US" sz="1100"/>
          </a:p>
        </p:txBody>
      </p:sp>
      <p:sp>
        <p:nvSpPr>
          <p:cNvPr id="11" name="Freeform 11"/>
          <p:cNvSpPr/>
          <p:nvPr/>
        </p:nvSpPr>
        <p:spPr>
          <a:xfrm>
            <a:off x="1480299" y="1451543"/>
            <a:ext cx="2095069" cy="1097178"/>
          </a:xfrm>
          <a:custGeom>
            <a:rect l="l" t="t" r="r" b="b"/>
            <a:pathLst>
              <a:path w="2280670" h="1194377">
                <a:moveTo>
                  <a:pt x="2280670" y="0"/>
                </a:moveTo>
                <a:lnTo>
                  <a:pt x="1362432" y="1194377"/>
                </a:lnTo>
                <a:lnTo>
                  <a:pt x="0" y="1194376"/>
                </a:lnTo>
                <a:lnTo>
                  <a:pt x="918238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Freeform 12"/>
          <p:cNvSpPr/>
          <p:nvPr/>
        </p:nvSpPr>
        <p:spPr>
          <a:xfrm>
            <a:off x="1480300" y="2548719"/>
            <a:ext cx="2095069" cy="1097178"/>
          </a:xfrm>
          <a:custGeom>
            <a:rect l="l" t="t" r="r" b="b"/>
            <a:pathLst>
              <a:path w="2280670" h="1194377">
                <a:moveTo>
                  <a:pt x="1362432" y="0"/>
                </a:moveTo>
                <a:lnTo>
                  <a:pt x="2280670" y="1194377"/>
                </a:lnTo>
                <a:lnTo>
                  <a:pt x="918238" y="1194377"/>
                </a:lnTo>
                <a:lnTo>
                  <a:pt x="0" y="1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2883508" y="1559483"/>
            <a:ext cx="612668" cy="799130"/>
          </a:xfrm>
          <a:prstGeom prst="rect">
            <a:avLst/>
          </a:prstGeom>
          <a:noFill/>
        </p:spPr>
        <p:txBody>
          <a:bodyPr vert="horz" wrap="non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4595">
                <a:solidFill>
                  <a:srgbClr val="FFFFFF">
                    <a:alpha val="100000"/>
                  </a:srgbClr>
                </a:solidFill>
                <a:latin typeface="Bebas Neue Regular"/>
                <a:ea typeface="Bebas Neue Regular"/>
                <a:cs typeface="Bebas Neue Regular"/>
              </a:rPr>
              <a:t>01</a:t>
            </a:r>
            <a:endParaRPr lang="en-US" sz="1100"/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护理记录的书写规范</a:t>
              </a:r>
            </a:p>
          </p:txBody>
        </p:sp>
      </p:grpSp>
      <p:grpSp>
        <p:nvGrpSpPr>
          <p:cNvPr id="36" name="Group 36"/>
          <p:cNvGrpSpPr/>
          <p:nvPr/>
        </p:nvGrpSpPr>
        <p:grpSpPr>
          <a:xfrm>
            <a:off x="3698767" y="1450300"/>
            <a:ext cx="3702933" cy="914024"/>
            <a:chOff x="3698767" y="1450300"/>
            <a:chExt cx="3702933" cy="914024"/>
          </a:xfrm>
        </p:grpSpPr>
        <p:sp>
          <p:nvSpPr>
            <p:cNvPr id="37" name="TextBox 37"/>
            <p:cNvSpPr txBox="1"/>
            <p:nvPr/>
          </p:nvSpPr>
          <p:spPr>
            <a:xfrm>
              <a:off x="3698767" y="1450300"/>
              <a:ext cx="3702933" cy="91402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使用医学术语和规范表达方式，避免使用不规范的缩写或口语化表达。</a:t>
              </a:r>
            </a:p>
          </p:txBody>
        </p:sp>
      </p:grpSp>
      <p:grpSp>
        <p:nvGrpSpPr>
          <p:cNvPr id="38" name="Group 38"/>
          <p:cNvGrpSpPr/>
          <p:nvPr/>
        </p:nvGrpSpPr>
        <p:grpSpPr>
          <a:xfrm>
            <a:off x="4550182" y="2644255"/>
            <a:ext cx="3702933" cy="914024"/>
            <a:chOff x="4550182" y="2644255"/>
            <a:chExt cx="3702933" cy="914024"/>
          </a:xfrm>
        </p:grpSpPr>
        <p:sp>
          <p:nvSpPr>
            <p:cNvPr id="39" name="TextBox 39"/>
            <p:cNvSpPr txBox="1"/>
            <p:nvPr/>
          </p:nvSpPr>
          <p:spPr>
            <a:xfrm>
              <a:off x="4550182" y="2644255"/>
              <a:ext cx="3702933" cy="91402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文字表述清晰、准确，条理分明，重点突出。</a:t>
              </a:r>
            </a:p>
          </p:txBody>
        </p:sp>
      </p:grpSp>
      <p:grpSp>
        <p:nvGrpSpPr>
          <p:cNvPr id="40" name="Group 40"/>
          <p:cNvGrpSpPr/>
          <p:nvPr/>
        </p:nvGrpSpPr>
        <p:grpSpPr>
          <a:xfrm>
            <a:off x="5655481" y="3874265"/>
            <a:ext cx="3702933" cy="914024"/>
            <a:chOff x="5655481" y="3874265"/>
            <a:chExt cx="3702933" cy="914024"/>
          </a:xfrm>
        </p:grpSpPr>
        <p:sp>
          <p:nvSpPr>
            <p:cNvPr id="41" name="TextBox 41"/>
            <p:cNvSpPr txBox="1"/>
            <p:nvPr/>
          </p:nvSpPr>
          <p:spPr>
            <a:xfrm>
              <a:off x="5655481" y="3874265"/>
              <a:ext cx="3702933" cy="91402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记录要及时、准确，避免涂改或错别字。</a:t>
              </a:r>
            </a:p>
          </p:txBody>
        </p:sp>
      </p:grpSp>
      <p:grpSp>
        <p:nvGrpSpPr>
          <p:cNvPr id="42" name="Group 42"/>
          <p:cNvGrpSpPr/>
          <p:nvPr/>
        </p:nvGrpSpPr>
        <p:grpSpPr>
          <a:xfrm>
            <a:off x="6401648" y="5012009"/>
            <a:ext cx="3702933" cy="914024"/>
            <a:chOff x="6401648" y="5012009"/>
            <a:chExt cx="3702933" cy="914024"/>
          </a:xfrm>
        </p:grpSpPr>
        <p:sp>
          <p:nvSpPr>
            <p:cNvPr id="43" name="TextBox 43"/>
            <p:cNvSpPr txBox="1"/>
            <p:nvPr/>
          </p:nvSpPr>
          <p:spPr>
            <a:xfrm>
              <a:off x="6401648" y="5012009"/>
              <a:ext cx="3702933" cy="91402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注意保护患者隐私，对患者的个人信息和病情状况进行保密处理。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365248" y="1093216"/>
            <a:ext cx="7405389" cy="1138956"/>
            <a:chOff x="1365248" y="1093216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1365248" y="1093216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84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997301" y="2213122"/>
            <a:ext cx="5863918" cy="21488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54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护理文书书写的质量要求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https://d.book118.com/595343141012011122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4F7FF"/>
      </a:lt1>
      <a:dk2>
        <a:srgbClr val="0A0237"/>
      </a:dk2>
      <a:lt2>
        <a:srgbClr val="FFFFFF"/>
      </a:lt2>
      <a:accent1>
        <a:srgbClr val="0084FF"/>
      </a:accent1>
      <a:accent2>
        <a:srgbClr val="5196FF"/>
      </a:accent2>
      <a:accent3>
        <a:srgbClr val="4454DF"/>
      </a:accent3>
      <a:accent4>
        <a:srgbClr val="7FA9F1"/>
      </a:accent4>
      <a:accent5>
        <a:srgbClr val="ABDDFF"/>
      </a:accent5>
      <a:accent6>
        <a:srgbClr val="A2E5B9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67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7">
      <vt:lpstr>Arial</vt:lpstr>
      <vt:lpstr>Calibri</vt:lpstr>
      <vt:lpstr>Microsoft Yahei</vt:lpstr>
      <vt:lpstr>Bebas Neue Regular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2024-09-25T10:31:26.311</cp:lastPrinted>
  <dcterms:created xsi:type="dcterms:W3CDTF">2024-09-25T02:31:26Z</dcterms:created>
  <dcterms:modified xsi:type="dcterms:W3CDTF">2024-09-25T02:31:28Z</dcterms:modified>
</cp:coreProperties>
</file>