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525000" cy="53467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953B7E-398A-480A-B35B-7460851F46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061655-B222-462F-9429-C846E9C24D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CE7B8C-9BEA-4137-8222-BA1CD865AA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297480-649A-4BDC-9137-23A91C941D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25A2D7-AEE7-4E06-A36A-E486FAFA2D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B1AD1A-6DF2-4314-811B-E1D6B83673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5290B2-BCCE-4C7C-B1B5-CC105A87A5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F514D0-E37D-45DE-96BF-C781E73A53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32DEF6-8E63-48A5-8FF2-C9BD86339E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2502DE-1A40-4BE5-B55D-22B6DC8206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092CFF-6ED6-432D-AD5D-C153B783AF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601523501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1517867" y="1190099"/>
            <a:ext cx="6489266" cy="163443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000000"/>
                </a:solidFill>
                <a:latin typeface="Microsoft Yahei"/>
                <a:ea typeface="Microsoft Yahei"/>
                <a:cs typeface="Microsoft Yahei"/>
              </a:rPr>
              <a:t>车规级igbt未来发展趋势报告</a:t>
            </a:r>
          </a:p>
        </p:txBody>
      </p:sp>
      <p:sp>
        <p:nvSpPr>
          <p:cNvPr id="3" name="TextBox 3"/>
          <p:cNvSpPr txBox="1"/>
          <p:nvPr/>
        </p:nvSpPr>
        <p:spPr>
          <a:xfrm>
            <a:off x="3878321" y="3025687"/>
            <a:ext cx="1768358"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endParaRPr lang="en-US" sz="1575">
              <a:solidFill>
                <a:srgbClr val="000000"/>
              </a:solidFill>
              <a:latin typeface="Microsoft Yahei"/>
              <a:ea typeface="Microsoft Yahei"/>
              <a:cs typeface="Microsoft Yahei"/>
            </a:endParaRPr>
          </a:p>
        </p:txBody>
      </p:sp>
      <p:sp>
        <p:nvSpPr>
          <p:cNvPr id="4" name="TextBox 4"/>
          <p:cNvSpPr txBox="1"/>
          <p:nvPr/>
        </p:nvSpPr>
        <p:spPr>
          <a:xfrm>
            <a:off x="3354299" y="3397929"/>
            <a:ext cx="2816403"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r>
              <a:rPr lang="en-US" sz="1575">
                <a:solidFill>
                  <a:srgbClr val="000000"/>
                </a:solidFill>
                <a:latin typeface="Microsoft Yahei"/>
                <a:ea typeface="Microsoft Yahei"/>
                <a:cs typeface="Microsoft Yahei"/>
              </a:rPr>
              <a:t>2023-11-05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232415" y="633116"/>
            <a:ext cx="4139205" cy="4139205"/>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733125" y="1133826"/>
            <a:ext cx="3137785" cy="313778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961902" y="1881216"/>
            <a:ext cx="2833586" cy="1971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6000" b="1">
                <a:solidFill>
                  <a:srgbClr val="FFFFFF"/>
                </a:solidFill>
                <a:latin typeface="Microsoft Yahei"/>
                <a:ea typeface="Microsoft Yahei"/>
                <a:cs typeface="Microsoft Yahei"/>
              </a:rPr>
              <a:t>目录</a:t>
            </a:r>
          </a:p>
        </p:txBody>
      </p:sp>
      <p:sp>
        <p:nvSpPr>
          <p:cNvPr id="5" name="TextBox 5"/>
          <p:cNvSpPr txBox="1"/>
          <p:nvPr/>
        </p:nvSpPr>
        <p:spPr>
          <a:xfrm>
            <a:off x="1095252" y="1614516"/>
            <a:ext cx="2413531" cy="813792"/>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100">
                <a:solidFill>
                  <a:srgbClr val="FFFFFF"/>
                </a:solidFill>
                <a:latin typeface="Microsoft Yahei"/>
                <a:ea typeface="Microsoft Yahei"/>
                <a:cs typeface="Microsoft Yahei"/>
              </a:rPr>
              <a:t>contents</a:t>
            </a:r>
          </a:p>
        </p:txBody>
      </p:sp>
      <p:sp>
        <p:nvSpPr>
          <p:cNvPr id="6" name="TextBox 6"/>
          <p:cNvSpPr txBox="1"/>
          <p:nvPr/>
        </p:nvSpPr>
        <p:spPr>
          <a:xfrm>
            <a:off x="4627007" y="892969"/>
            <a:ext cx="4542117" cy="3619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车规级igbt概述</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未来发展趋势分析</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重点企业分析</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市场机遇与挑战</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发展建议与策略</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结论与展望</a:t>
            </a:r>
          </a:p>
        </p:txBody>
      </p:sp>
      <p:sp>
        <p:nvSpPr>
          <p:cNvPr id="7" name="AutoShape 7"/>
          <p:cNvSpPr/>
          <p:nvPr/>
        </p:nvSpPr>
        <p:spPr>
          <a:xfrm>
            <a:off x="8833899"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9169123" y="259556"/>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8864356" y="259556"/>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8833899"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169123" y="397305"/>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8864356" y="397305"/>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8833899"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9169123" y="535054"/>
            <a:ext cx="70127" cy="6752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8864356" y="535054"/>
            <a:ext cx="340781" cy="67523"/>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01</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引言</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33971" y="1105724"/>
            <a:ext cx="3783824" cy="3783825"/>
          </a:xfrm>
          <a:prstGeom prst="roundRect">
            <a:avLst/>
          </a:prstGeom>
        </p:spPr>
      </p:pic>
      <p:sp>
        <p:nvSpPr>
          <p:cNvPr id="3" name="TextBox 3"/>
          <p:cNvSpPr txBox="1"/>
          <p:nvPr/>
        </p:nvSpPr>
        <p:spPr>
          <a:xfrm>
            <a:off x="4891990" y="1105724"/>
            <a:ext cx="3718928" cy="11906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IGBT（绝缘栅双极晶体管）是一种广泛用于电力电子领域的半导体器件，具有高开关频率、高效率和易于控制等优点。</a:t>
            </a:r>
          </a:p>
        </p:txBody>
      </p:sp>
      <p:sp>
        <p:nvSpPr>
          <p:cNvPr id="4" name="TextBox 4"/>
          <p:cNvSpPr txBox="1"/>
          <p:nvPr/>
        </p:nvSpPr>
        <p:spPr>
          <a:xfrm>
            <a:off x="4891990" y="2899456"/>
            <a:ext cx="3718928" cy="11906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在汽车领域，车规级IGBT是新能源汽车、电动汽车和智能汽车等应用中的核心元器件之一，对于提高车辆性能、降低能耗和增强安全性具有重要作用。</a:t>
            </a:r>
          </a:p>
        </p:txBody>
      </p:sp>
      <p:sp>
        <p:nvSpPr>
          <p:cNvPr id="5" name="AutoShape 5"/>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TextBox 25"/>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背景介绍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838343" y="1563828"/>
            <a:ext cx="7503049" cy="269081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200">
                <a:solidFill>
                  <a:schemeClr val="dk1"/>
                </a:solidFill>
                <a:latin typeface="Microsoft Yahei"/>
                <a:ea typeface="Microsoft Yahei"/>
                <a:cs typeface="Microsoft Yahei"/>
              </a:rPr>
              <a:t>本报告旨在分析车规级IGBT的未来发展趋势，探讨市场增长动力、技术进步方向和产业链结构变化等方面的问题，为相关企业和研究机构提供参考和借鉴。</a:t>
            </a:r>
          </a:p>
        </p:txBody>
      </p:sp>
      <p:sp>
        <p:nvSpPr>
          <p:cNvPr id="3" name="AutoShape 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TextBox 23"/>
          <p:cNvSpPr txBox="1"/>
          <p:nvPr/>
        </p:nvSpPr>
        <p:spPr>
          <a:xfrm>
            <a:off x="962540" y="73387"/>
            <a:ext cx="7815272" cy="857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报告目的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02</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车规级igbt概述</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sp>
        <p:nvSpPr>
          <p:cNvPr id="2" name="TextBox 2"/>
          <p:cNvSpPr txBox="1"/>
          <p:nvPr/>
        </p:nvSpPr>
        <p:spPr>
          <a:xfrm>
            <a:off x="355440" y="1380177"/>
            <a:ext cx="3576153"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车规级IGBT（绝缘栅双极晶体管）是一种半导体器件，在新能源汽车、轨道交通、智能电网等领域广泛应用。</a:t>
            </a:r>
          </a:p>
        </p:txBody>
      </p:sp>
      <p:sp>
        <p:nvSpPr>
          <p:cNvPr id="3" name="TextBox 3"/>
          <p:cNvSpPr txBox="1"/>
          <p:nvPr/>
        </p:nvSpPr>
        <p:spPr>
          <a:xfrm>
            <a:off x="538745" y="3468227"/>
            <a:ext cx="3530492"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050">
                <a:solidFill>
                  <a:schemeClr val="dk1"/>
                </a:solidFill>
                <a:latin typeface="Microsoft Yahei"/>
                <a:ea typeface="Microsoft Yahei"/>
                <a:cs typeface="Microsoft Yahei"/>
              </a:rPr>
              <a:t>它具有高功率、高频率、高可靠性等特点，能够实现电能的高效转换和控制。</a:t>
            </a:r>
          </a:p>
        </p:txBody>
      </p:sp>
      <p:sp>
        <p:nvSpPr>
          <p:cNvPr id="4" name="AutoShape 4"/>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车规级igbt定义</a:t>
            </a:r>
          </a:p>
        </p:txBody>
      </p:sp>
      <p:sp>
        <p:nvSpPr>
          <p:cNvPr id="25" name="AutoShape 25"/>
          <p:cNvSpPr/>
          <p:nvPr/>
        </p:nvSpPr>
        <p:spPr>
          <a:xfrm>
            <a:off x="482502" y="2582814"/>
            <a:ext cx="548022" cy="96092"/>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vert="horz" wrap="square" rtlCol="0" anchor="ctr" anchorCtr="0">
            <a:noAutofit/>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pPr algn="ctr">
              <a:spcBef>
                <a:spcPts val="375"/>
              </a:spcBef>
              <a:defRPr/>
            </a:pPr>
            <a:endParaRPr lang="en-US" sz="1100"/>
          </a:p>
        </p:txBody>
      </p:sp>
      <p:sp>
        <p:nvSpPr>
          <p:cNvPr id="26" name="AutoShape 26"/>
          <p:cNvSpPr/>
          <p:nvPr/>
        </p:nvSpPr>
        <p:spPr>
          <a:xfrm>
            <a:off x="441165" y="2582814"/>
            <a:ext cx="96092" cy="9609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74565" y="2582814"/>
            <a:ext cx="96092" cy="9609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28" name="Connector 28"/>
          <p:cNvCxnSpPr/>
          <p:nvPr/>
        </p:nvCxnSpPr>
        <p:spPr>
          <a:xfrm>
            <a:off x="1030524" y="2631281"/>
            <a:ext cx="5027276"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29" name="AutoShape 29"/>
          <p:cNvSpPr/>
          <p:nvPr/>
        </p:nvSpPr>
        <p:spPr>
          <a:xfrm>
            <a:off x="690942" y="465243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496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1183005" y="465243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2" name="Connector 32"/>
          <p:cNvCxnSpPr/>
          <p:nvPr/>
        </p:nvCxnSpPr>
        <p:spPr>
          <a:xfrm>
            <a:off x="1238964" y="4710426"/>
            <a:ext cx="480754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2">
            <a:alphaModFix amt="70000"/>
          </a:blip>
          <a:srcRect l="25063" r="25063"/>
          <a:stretch>
            <a:fillRect/>
          </a:stretch>
        </p:blipFill>
        <p:spPr>
          <a:xfrm>
            <a:off x="6096320" y="1015032"/>
            <a:ext cx="2874862" cy="383315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4" r="104"/>
          </a:stretch>
        </a:blipFill>
      </p:bgPr>
    </p:bg>
    <p:spTree>
      <p:nvGrpSpPr>
        <p:cNvPr id="1" name=""/>
        <p:cNvGrpSpPr/>
        <p:nvPr/>
      </p:nvGrpSpPr>
      <p:grpSpPr>
        <a:xfrm>
          <a:off x="0" y="0"/>
          <a:ext cx="0" cy="0"/>
        </a:xfrm>
      </p:grpSpPr>
      <p:sp>
        <p:nvSpPr>
          <p:cNvPr id="2" name="AutoShape 2"/>
          <p:cNvSpPr/>
          <p:nvPr/>
        </p:nvSpPr>
        <p:spPr>
          <a:xfrm>
            <a:off x="773507" y="1183579"/>
            <a:ext cx="728133" cy="7281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773507" y="3654030"/>
            <a:ext cx="1882662" cy="82272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作为电动汽车的动力系统核心部件，IGBT用于控制电池能量输出、电机运转等。</a:t>
            </a:r>
          </a:p>
        </p:txBody>
      </p:sp>
      <p:sp>
        <p:nvSpPr>
          <p:cNvPr id="4" name="TextBox 4"/>
          <p:cNvSpPr txBox="1"/>
          <p:nvPr/>
        </p:nvSpPr>
        <p:spPr>
          <a:xfrm>
            <a:off x="773507" y="3039320"/>
            <a:ext cx="1882662" cy="33129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新能源汽车</a:t>
            </a:r>
          </a:p>
        </p:txBody>
      </p:sp>
      <p:cxnSp>
        <p:nvCxnSpPr>
          <p:cNvPr id="5" name="Connector 5"/>
          <p:cNvCxnSpPr/>
          <p:nvPr/>
        </p:nvCxnSpPr>
        <p:spPr>
          <a:xfrm>
            <a:off x="855471" y="3521225"/>
            <a:ext cx="2091267"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788998" y="3212197"/>
            <a:ext cx="161925"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81073" y="3138985"/>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3649450" y="1136053"/>
            <a:ext cx="728133" cy="728133"/>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3937452" y="1088428"/>
            <a:ext cx="1743365" cy="1743365"/>
          </a:xfrm>
          <a:prstGeom prst="ellipse">
            <a:avLst/>
          </a:prstGeom>
        </p:spPr>
      </p:pic>
      <p:sp>
        <p:nvSpPr>
          <p:cNvPr id="10" name="TextBox 10"/>
          <p:cNvSpPr txBox="1"/>
          <p:nvPr/>
        </p:nvSpPr>
        <p:spPr>
          <a:xfrm>
            <a:off x="3649450" y="2991794"/>
            <a:ext cx="1882662" cy="33129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轨道交通</a:t>
            </a:r>
          </a:p>
        </p:txBody>
      </p:sp>
      <p:cxnSp>
        <p:nvCxnSpPr>
          <p:cNvPr id="11" name="Connector 11"/>
          <p:cNvCxnSpPr/>
          <p:nvPr/>
        </p:nvCxnSpPr>
        <p:spPr>
          <a:xfrm>
            <a:off x="3731414" y="3473700"/>
            <a:ext cx="2091267"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5664941" y="3164671"/>
            <a:ext cx="161925"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5757016" y="3091459"/>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541418" y="1136053"/>
            <a:ext cx="728133" cy="72813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5" name="Picture 15"/>
          <p:cNvPicPr>
            <a:picLocks noChangeAspect="1"/>
          </p:cNvPicPr>
          <p:nvPr/>
        </p:nvPicPr>
        <p:blipFill>
          <a:blip r:embed="rId3"/>
          <a:srcRect l="16626" r="16626"/>
          <a:stretch>
            <a:fillRect/>
          </a:stretch>
        </p:blipFill>
        <p:spPr>
          <a:xfrm>
            <a:off x="6829419" y="1088428"/>
            <a:ext cx="1743365" cy="1743365"/>
          </a:xfrm>
          <a:prstGeom prst="ellipse">
            <a:avLst/>
          </a:prstGeom>
        </p:spPr>
      </p:pic>
      <p:sp>
        <p:nvSpPr>
          <p:cNvPr id="16" name="TextBox 16"/>
          <p:cNvSpPr txBox="1"/>
          <p:nvPr/>
        </p:nvSpPr>
        <p:spPr>
          <a:xfrm>
            <a:off x="6541418" y="2991794"/>
            <a:ext cx="1882662" cy="33129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75" b="1">
                <a:solidFill>
                  <a:schemeClr val="dk1"/>
                </a:solidFill>
                <a:latin typeface="Microsoft Yahei"/>
                <a:ea typeface="Microsoft Yahei"/>
                <a:cs typeface="Microsoft Yahei"/>
              </a:rPr>
              <a:t>智能电网</a:t>
            </a:r>
          </a:p>
        </p:txBody>
      </p:sp>
      <p:cxnSp>
        <p:nvCxnSpPr>
          <p:cNvPr id="17" name="Connector 17"/>
          <p:cNvCxnSpPr/>
          <p:nvPr/>
        </p:nvCxnSpPr>
        <p:spPr>
          <a:xfrm>
            <a:off x="6623382" y="3473700"/>
            <a:ext cx="2091267"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8556909" y="3164671"/>
            <a:ext cx="161925"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8648983" y="3091459"/>
            <a:ext cx="118533" cy="146424"/>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061374" y="1136053"/>
            <a:ext cx="1743365" cy="1743365"/>
          </a:xfrm>
          <a:prstGeom prst="ellipse">
            <a:avLst/>
          </a:prstGeom>
        </p:spPr>
      </p:pic>
      <p:sp>
        <p:nvSpPr>
          <p:cNvPr id="21" name="TextBox 21"/>
          <p:cNvSpPr txBox="1"/>
          <p:nvPr/>
        </p:nvSpPr>
        <p:spPr>
          <a:xfrm>
            <a:off x="3649450" y="3654030"/>
            <a:ext cx="1882662" cy="82272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在轨道交通车辆中，IGBT用于控制牵引电机、辅助电源等。</a:t>
            </a:r>
          </a:p>
        </p:txBody>
      </p:sp>
      <p:sp>
        <p:nvSpPr>
          <p:cNvPr id="22" name="TextBox 22"/>
          <p:cNvSpPr txBox="1"/>
          <p:nvPr/>
        </p:nvSpPr>
        <p:spPr>
          <a:xfrm>
            <a:off x="6541418" y="3654030"/>
            <a:ext cx="1882662" cy="82272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200">
                <a:solidFill>
                  <a:schemeClr val="dk1"/>
                </a:solidFill>
                <a:latin typeface="Microsoft Yahei"/>
                <a:ea typeface="Microsoft Yahei"/>
                <a:cs typeface="Microsoft Yahei"/>
              </a:rPr>
              <a:t>在智能电网中，IGBT用于控制电力输送、调节电压等。</a:t>
            </a:r>
          </a:p>
        </p:txBody>
      </p:sp>
      <p:sp>
        <p:nvSpPr>
          <p:cNvPr id="23" name="TextBox 23"/>
          <p:cNvSpPr txBox="1"/>
          <p:nvPr/>
        </p:nvSpPr>
        <p:spPr>
          <a:xfrm>
            <a:off x="6589043" y="1264095"/>
            <a:ext cx="451795" cy="34141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rgbClr val="FFFFFF"/>
                </a:solidFill>
                <a:latin typeface="Microsoft Yahei"/>
                <a:ea typeface="Microsoft Yahei"/>
                <a:cs typeface="Microsoft Yahei"/>
              </a:rPr>
              <a:t>03</a:t>
            </a:r>
          </a:p>
        </p:txBody>
      </p:sp>
      <p:grpSp>
        <p:nvGrpSpPr>
          <p:cNvPr id="24" name="Group 24"/>
          <p:cNvGrpSpPr/>
          <p:nvPr/>
        </p:nvGrpSpPr>
        <p:grpSpPr>
          <a:xfrm>
            <a:off x="355440" y="265159"/>
            <a:ext cx="402793" cy="344077"/>
            <a:chOff x="355440" y="265159"/>
            <a:chExt cx="402793" cy="344077"/>
          </a:xfrm>
        </p:grpSpPr>
        <p:sp>
          <p:nvSpPr>
            <p:cNvPr id="25" name="AutoShape 25"/>
            <p:cNvSpPr/>
            <p:nvPr/>
          </p:nvSpPr>
          <p:spPr>
            <a:xfrm>
              <a:off x="355440" y="267463"/>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49257" y="26515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38379" y="26650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24819" y="27350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06988" y="27027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355440" y="359474"/>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49257" y="35717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38379" y="35851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24819" y="36551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06988" y="36229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355440" y="451485"/>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449257" y="44918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538379" y="45052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624819" y="45752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706988" y="45430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355440" y="54349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449257" y="54119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538379" y="54253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624819" y="54954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706988" y="54631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sp>
        <p:nvSpPr>
          <p:cNvPr id="45" name="TextBox 45"/>
          <p:cNvSpPr txBox="1"/>
          <p:nvPr/>
        </p:nvSpPr>
        <p:spPr>
          <a:xfrm>
            <a:off x="952245" y="178162"/>
            <a:ext cx="7815272" cy="43428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Microsoft Yahei"/>
                <a:ea typeface="Microsoft Yahei"/>
                <a:cs typeface="Microsoft Yahei"/>
              </a:rPr>
              <a:t>车规级igbt应用领域</a:t>
            </a:r>
          </a:p>
        </p:txBody>
      </p:sp>
      <p:sp>
        <p:nvSpPr>
          <p:cNvPr id="46" name="TextBox 46"/>
          <p:cNvSpPr txBox="1"/>
          <p:nvPr/>
        </p:nvSpPr>
        <p:spPr>
          <a:xfrm>
            <a:off x="3668500" y="1264095"/>
            <a:ext cx="451795" cy="34141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rgbClr val="FFFFFF"/>
                </a:solidFill>
                <a:latin typeface="Microsoft Yahei"/>
                <a:ea typeface="Microsoft Yahei"/>
                <a:cs typeface="Microsoft Yahei"/>
              </a:rPr>
              <a:t>02</a:t>
            </a:r>
          </a:p>
        </p:txBody>
      </p:sp>
      <p:sp>
        <p:nvSpPr>
          <p:cNvPr id="47" name="TextBox 47"/>
          <p:cNvSpPr txBox="1"/>
          <p:nvPr/>
        </p:nvSpPr>
        <p:spPr>
          <a:xfrm>
            <a:off x="835476" y="1264095"/>
            <a:ext cx="451795" cy="341412"/>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rgbClr val="FFFFFF"/>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cxnSp>
        <p:nvCxnSpPr>
          <p:cNvPr id="2" name="Connector 2"/>
          <p:cNvCxnSpPr/>
          <p:nvPr/>
        </p:nvCxnSpPr>
        <p:spPr>
          <a:xfrm>
            <a:off x="3426287" y="2576798"/>
            <a:ext cx="6072976"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2878265" y="2528331"/>
            <a:ext cx="548022" cy="96092"/>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2836928" y="2528331"/>
            <a:ext cx="96092" cy="9609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3370328" y="2528331"/>
            <a:ext cx="96092" cy="9609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965924" y="4549484"/>
            <a:ext cx="548022" cy="960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924586" y="454948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457986" y="4549484"/>
            <a:ext cx="96092" cy="9609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9" name="Connector 9"/>
          <p:cNvCxnSpPr/>
          <p:nvPr/>
        </p:nvCxnSpPr>
        <p:spPr>
          <a:xfrm>
            <a:off x="1513946" y="4607476"/>
            <a:ext cx="8011054"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2781961" y="1391808"/>
            <a:ext cx="6075734"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随着新能源汽车市场的不断扩大，车规级IGBT市场需求持续增长。</a:t>
            </a:r>
          </a:p>
        </p:txBody>
      </p:sp>
      <p:sp>
        <p:nvSpPr>
          <p:cNvPr id="11" name="TextBox 11"/>
          <p:cNvSpPr txBox="1"/>
          <p:nvPr/>
        </p:nvSpPr>
        <p:spPr>
          <a:xfrm>
            <a:off x="924586" y="3382533"/>
            <a:ext cx="6098715" cy="940594"/>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目前，全球车规级IGBT市场主要由日本和欧洲企业主导，国内企业在技术和市场份额方面还需提升。</a:t>
            </a:r>
          </a:p>
        </p:txBody>
      </p:sp>
      <p:sp>
        <p:nvSpPr>
          <p:cNvPr id="12" name="AutoShape 1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车规级igbt市场现状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03</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未来发展趋势分析</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技术创新</a:t>
            </a:r>
          </a:p>
        </p:txBody>
      </p:sp>
      <p:sp>
        <p:nvSpPr>
          <p:cNvPr id="23" name="AutoShape 23"/>
          <p:cNvSpPr/>
          <p:nvPr/>
        </p:nvSpPr>
        <p:spPr>
          <a:xfrm>
            <a:off x="5986009" y="1361510"/>
            <a:ext cx="2967404" cy="29674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3278798" y="1361510"/>
            <a:ext cx="2967404" cy="2967404"/>
          </a:xfrm>
          <a:prstGeom prst="ellipse">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1587" y="1361510"/>
            <a:ext cx="2967404" cy="29674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914384" y="1961165"/>
            <a:ext cx="2190366" cy="83046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1800" b="1">
                <a:solidFill>
                  <a:srgbClr val="FFFFFF"/>
                </a:solidFill>
                <a:latin typeface="Microsoft Yahei"/>
                <a:ea typeface="Microsoft Yahei"/>
                <a:cs typeface="Microsoft Yahei"/>
              </a:rPr>
              <a:t>更高的开关频率</a:t>
            </a:r>
          </a:p>
        </p:txBody>
      </p:sp>
      <p:sp>
        <p:nvSpPr>
          <p:cNvPr id="27" name="TextBox 27"/>
          <p:cNvSpPr txBox="1"/>
          <p:nvPr/>
        </p:nvSpPr>
        <p:spPr>
          <a:xfrm>
            <a:off x="914384" y="2766490"/>
            <a:ext cx="2288215"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200">
                <a:solidFill>
                  <a:srgbClr val="FFFFFF"/>
                </a:solidFill>
                <a:latin typeface="Microsoft Yahei"/>
                <a:ea typeface="Microsoft Yahei"/>
                <a:cs typeface="Microsoft Yahei"/>
              </a:rPr>
              <a:t>车规级IGBT的开关频率将不断提高，以满足更高的效率和更快的响应速度需求。</a:t>
            </a:r>
          </a:p>
        </p:txBody>
      </p:sp>
      <p:sp>
        <p:nvSpPr>
          <p:cNvPr id="28" name="TextBox 28"/>
          <p:cNvSpPr txBox="1"/>
          <p:nvPr/>
        </p:nvSpPr>
        <p:spPr>
          <a:xfrm>
            <a:off x="3677674" y="1961165"/>
            <a:ext cx="2190366" cy="83046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1800" b="1">
                <a:solidFill>
                  <a:srgbClr val="021A40"/>
                </a:solidFill>
                <a:latin typeface="Microsoft Yahei"/>
                <a:ea typeface="Microsoft Yahei"/>
                <a:cs typeface="Microsoft Yahei"/>
              </a:rPr>
              <a:t>更好的热性能</a:t>
            </a:r>
          </a:p>
        </p:txBody>
      </p:sp>
      <p:sp>
        <p:nvSpPr>
          <p:cNvPr id="29" name="TextBox 29"/>
          <p:cNvSpPr txBox="1"/>
          <p:nvPr/>
        </p:nvSpPr>
        <p:spPr>
          <a:xfrm>
            <a:off x="3677674" y="2766490"/>
            <a:ext cx="2288215"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200">
                <a:solidFill>
                  <a:srgbClr val="021A40"/>
                </a:solidFill>
                <a:latin typeface="Microsoft Yahei"/>
                <a:ea typeface="Microsoft Yahei"/>
                <a:cs typeface="Microsoft Yahei"/>
              </a:rPr>
              <a:t>通过改进散热设计，提高模块的散热效率，以满足更高的功率密度需求。</a:t>
            </a:r>
          </a:p>
        </p:txBody>
      </p:sp>
      <p:sp>
        <p:nvSpPr>
          <p:cNvPr id="30" name="TextBox 30"/>
          <p:cNvSpPr txBox="1"/>
          <p:nvPr/>
        </p:nvSpPr>
        <p:spPr>
          <a:xfrm>
            <a:off x="6427223" y="1961165"/>
            <a:ext cx="2190366" cy="83046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1800" b="1">
                <a:solidFill>
                  <a:srgbClr val="FFFFFF"/>
                </a:solidFill>
                <a:latin typeface="Microsoft Yahei"/>
                <a:ea typeface="Microsoft Yahei"/>
                <a:cs typeface="Microsoft Yahei"/>
              </a:rPr>
              <a:t>集成化模块</a:t>
            </a:r>
          </a:p>
        </p:txBody>
      </p:sp>
      <p:sp>
        <p:nvSpPr>
          <p:cNvPr id="31" name="TextBox 31"/>
          <p:cNvSpPr txBox="1"/>
          <p:nvPr/>
        </p:nvSpPr>
        <p:spPr>
          <a:xfrm>
            <a:off x="6427223" y="2766490"/>
            <a:ext cx="2288215" cy="9906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200">
                <a:solidFill>
                  <a:srgbClr val="FFFFFF"/>
                </a:solidFill>
                <a:latin typeface="Microsoft Yahei"/>
                <a:ea typeface="Microsoft Yahei"/>
                <a:cs typeface="Microsoft Yahei"/>
              </a:rPr>
              <a:t>通过将多个IGBT芯片集成在一个模块中，提高模块的功率密度和可靠性。</a:t>
            </a:r>
          </a:p>
        </p:txBody>
      </p:sp>
      <p:sp>
        <p:nvSpPr>
          <p:cNvPr id="32" name="AutoShape 32"/>
          <p:cNvSpPr/>
          <p:nvPr/>
        </p:nvSpPr>
        <p:spPr>
          <a:xfrm>
            <a:off x="2427866" y="1085345"/>
            <a:ext cx="885441" cy="885441"/>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237741" y="1085345"/>
            <a:ext cx="885441" cy="885441"/>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931108" y="1085345"/>
            <a:ext cx="885441" cy="885441"/>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1685858" y="1142015"/>
            <a:ext cx="2350408" cy="7905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2700" b="1">
                <a:solidFill>
                  <a:srgbClr val="FFFFFF"/>
                </a:solidFill>
                <a:latin typeface="Microsoft Yahei"/>
                <a:ea typeface="Microsoft Yahei"/>
                <a:cs typeface="Microsoft Yahei"/>
              </a:rPr>
              <a:t>01</a:t>
            </a:r>
          </a:p>
        </p:txBody>
      </p:sp>
      <p:sp>
        <p:nvSpPr>
          <p:cNvPr id="36" name="TextBox 36"/>
          <p:cNvSpPr txBox="1"/>
          <p:nvPr/>
        </p:nvSpPr>
        <p:spPr>
          <a:xfrm>
            <a:off x="7224661" y="1132490"/>
            <a:ext cx="2298336" cy="7905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2700" b="1">
                <a:solidFill>
                  <a:srgbClr val="FFFFFF"/>
                </a:solidFill>
                <a:latin typeface="Microsoft Yahei"/>
                <a:ea typeface="Microsoft Yahei"/>
                <a:cs typeface="Microsoft Yahei"/>
              </a:rPr>
              <a:t>03</a:t>
            </a:r>
          </a:p>
        </p:txBody>
      </p:sp>
      <p:sp>
        <p:nvSpPr>
          <p:cNvPr id="37" name="TextBox 37"/>
          <p:cNvSpPr txBox="1"/>
          <p:nvPr/>
        </p:nvSpPr>
        <p:spPr>
          <a:xfrm>
            <a:off x="4531294" y="1132490"/>
            <a:ext cx="2298336" cy="7905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2700" b="1">
                <a:solidFill>
                  <a:srgbClr val="FFFFFF"/>
                </a:solidFill>
                <a:latin typeface="Microsoft Yahei"/>
                <a:ea typeface="Microsoft Yahei"/>
                <a:cs typeface="Microsoft Yahei"/>
              </a:rPr>
              <a:t>02</a:t>
            </a:r>
          </a:p>
        </p:txBody>
      </p:sp>
      <p:sp>
        <p:nvSpPr>
          <p:cNvPr id="38" name="AutoShape 38"/>
          <p:cNvSpPr/>
          <p:nvPr/>
        </p:nvSpPr>
        <p:spPr>
          <a:xfrm>
            <a:off x="396777" y="4936668"/>
            <a:ext cx="548022" cy="9609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3554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8888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41" name="Connector 41"/>
          <p:cNvCxnSpPr/>
          <p:nvPr/>
        </p:nvCxnSpPr>
        <p:spPr>
          <a:xfrm>
            <a:off x="944799" y="4994660"/>
            <a:ext cx="858738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4" r="104"/>
          </a:stretch>
        </a:blipFill>
      </p:bgPr>
    </p:bg>
    <p:spTree>
      <p:nvGrpSpPr>
        <p:cNvPr id="1" name=""/>
        <p:cNvGrpSpPr/>
        <p:nvPr/>
      </p:nvGrpSpPr>
      <p:grpSpPr>
        <a:xfrm>
          <a:off x="0" y="0"/>
          <a:ext cx="0" cy="0"/>
        </a:xfrm>
      </p:grpSpPr>
      <p:sp>
        <p:nvSpPr>
          <p:cNvPr id="2" name="AutoShape 2"/>
          <p:cNvSpPr/>
          <p:nvPr/>
        </p:nvSpPr>
        <p:spPr>
          <a:xfrm>
            <a:off x="-585609" y="1030568"/>
            <a:ext cx="3989384" cy="3989384"/>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794" r="13794"/>
          <a:stretch>
            <a:fillRect/>
          </a:stretch>
        </p:blipFill>
        <p:spPr>
          <a:xfrm>
            <a:off x="-378398" y="1237779"/>
            <a:ext cx="3574962" cy="3574962"/>
          </a:xfrm>
          <a:prstGeom prst="ellipse">
            <a:avLst/>
          </a:prstGeom>
        </p:spPr>
      </p:pic>
      <p:sp>
        <p:nvSpPr>
          <p:cNvPr id="4" name="AutoShape 4"/>
          <p:cNvSpPr/>
          <p:nvPr/>
        </p:nvSpPr>
        <p:spPr>
          <a:xfrm>
            <a:off x="3856181" y="3981220"/>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7599" y="4102707"/>
            <a:ext cx="753539"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03</a:t>
            </a:r>
          </a:p>
        </p:txBody>
      </p:sp>
      <p:sp>
        <p:nvSpPr>
          <p:cNvPr id="6" name="TextBox 6"/>
          <p:cNvSpPr txBox="1"/>
          <p:nvPr/>
        </p:nvSpPr>
        <p:spPr>
          <a:xfrm>
            <a:off x="4745759" y="3790265"/>
            <a:ext cx="4439984"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能源互联网的发展</a:t>
            </a:r>
          </a:p>
        </p:txBody>
      </p:sp>
      <p:sp>
        <p:nvSpPr>
          <p:cNvPr id="7" name="TextBox 7"/>
          <p:cNvSpPr txBox="1"/>
          <p:nvPr/>
        </p:nvSpPr>
        <p:spPr>
          <a:xfrm>
            <a:off x="4745759" y="4172662"/>
            <a:ext cx="4286138" cy="7620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能源互联网的发展将需要大量的电力转换和控制设备，也将推动车规级IGBT的市场需求增长。</a:t>
            </a:r>
          </a:p>
        </p:txBody>
      </p:sp>
      <p:sp>
        <p:nvSpPr>
          <p:cNvPr id="8" name="AutoShape 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TextBox 28"/>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市场需求增长</a:t>
            </a:r>
          </a:p>
        </p:txBody>
      </p:sp>
      <p:sp>
        <p:nvSpPr>
          <p:cNvPr id="29" name="AutoShape 29"/>
          <p:cNvSpPr/>
          <p:nvPr/>
        </p:nvSpPr>
        <p:spPr>
          <a:xfrm>
            <a:off x="3856181" y="1421548"/>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3867599" y="1543035"/>
            <a:ext cx="753539"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01</a:t>
            </a:r>
          </a:p>
        </p:txBody>
      </p:sp>
      <p:sp>
        <p:nvSpPr>
          <p:cNvPr id="31" name="TextBox 31"/>
          <p:cNvSpPr txBox="1"/>
          <p:nvPr/>
        </p:nvSpPr>
        <p:spPr>
          <a:xfrm>
            <a:off x="4745759" y="1202018"/>
            <a:ext cx="4439984"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电动汽车的普及</a:t>
            </a:r>
          </a:p>
        </p:txBody>
      </p:sp>
      <p:sp>
        <p:nvSpPr>
          <p:cNvPr id="32" name="TextBox 32"/>
          <p:cNvSpPr txBox="1"/>
          <p:nvPr/>
        </p:nvSpPr>
        <p:spPr>
          <a:xfrm>
            <a:off x="4745759" y="1565365"/>
            <a:ext cx="4286138" cy="7620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随着电动汽车的普及，车规级IGBT的市场需求将不断增长。</a:t>
            </a:r>
          </a:p>
        </p:txBody>
      </p:sp>
      <p:sp>
        <p:nvSpPr>
          <p:cNvPr id="33" name="AutoShape 33"/>
          <p:cNvSpPr/>
          <p:nvPr/>
        </p:nvSpPr>
        <p:spPr>
          <a:xfrm>
            <a:off x="3856181" y="2701384"/>
            <a:ext cx="776374" cy="776374"/>
          </a:xfrm>
          <a:prstGeom prst="ellipse">
            <a:avLst/>
          </a:prstGeom>
          <a:gradFill>
            <a:gsLst>
              <a:gs pos="0">
                <a:schemeClr val="accent1">
                  <a:alpha val="100000"/>
                </a:schemeClr>
              </a:gs>
              <a:gs pos="100000">
                <a:schemeClr val="accent2">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3867599" y="2822871"/>
            <a:ext cx="753539"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02</a:t>
            </a:r>
          </a:p>
        </p:txBody>
      </p:sp>
      <p:sp>
        <p:nvSpPr>
          <p:cNvPr id="35" name="TextBox 35"/>
          <p:cNvSpPr txBox="1"/>
          <p:nvPr/>
        </p:nvSpPr>
        <p:spPr>
          <a:xfrm>
            <a:off x="4745759" y="2491379"/>
            <a:ext cx="4439984" cy="571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99" b="1">
                <a:solidFill>
                  <a:schemeClr val="accent1"/>
                </a:solidFill>
                <a:latin typeface="Microsoft Yahei"/>
                <a:ea typeface="Microsoft Yahei"/>
                <a:cs typeface="Microsoft Yahei"/>
              </a:rPr>
              <a:t>无人驾驶技术的推广</a:t>
            </a:r>
          </a:p>
        </p:txBody>
      </p:sp>
      <p:sp>
        <p:nvSpPr>
          <p:cNvPr id="36" name="TextBox 36"/>
          <p:cNvSpPr txBox="1"/>
          <p:nvPr/>
        </p:nvSpPr>
        <p:spPr>
          <a:xfrm>
            <a:off x="4745759" y="2864250"/>
            <a:ext cx="4286138" cy="7620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无人驾驶技术需要大量的电力转换和控制设备，将进一步推动车规级IGBT的市场需求增长。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产业政策支持</a:t>
            </a:r>
          </a:p>
        </p:txBody>
      </p:sp>
      <p:sp>
        <p:nvSpPr>
          <p:cNvPr id="23" name="AutoShape 23"/>
          <p:cNvSpPr/>
          <p:nvPr/>
        </p:nvSpPr>
        <p:spPr>
          <a:xfrm>
            <a:off x="677012" y="976909"/>
            <a:ext cx="8170977" cy="19050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015683" y="1699833"/>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国家对新能源汽车的政策支持将促进车规级IGBT的发展和应用。</a:t>
            </a:r>
          </a:p>
        </p:txBody>
      </p:sp>
      <p:sp>
        <p:nvSpPr>
          <p:cNvPr id="25" name="TextBox 25"/>
          <p:cNvSpPr txBox="1"/>
          <p:nvPr/>
        </p:nvSpPr>
        <p:spPr>
          <a:xfrm>
            <a:off x="1015683" y="1078568"/>
            <a:ext cx="7357045"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国家对新能源汽车的支持</a:t>
            </a:r>
          </a:p>
        </p:txBody>
      </p:sp>
      <p:sp>
        <p:nvSpPr>
          <p:cNvPr id="26" name="AutoShape 26"/>
          <p:cNvSpPr/>
          <p:nvPr/>
        </p:nvSpPr>
        <p:spPr>
          <a:xfrm>
            <a:off x="677012" y="3087895"/>
            <a:ext cx="8170977" cy="19050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06158" y="3804858"/>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国家对节能减排政策的推进将促进电力转换和控制设备的发展和应用，进而推动车规级IGBT的发展。</a:t>
            </a:r>
          </a:p>
        </p:txBody>
      </p:sp>
      <p:sp>
        <p:nvSpPr>
          <p:cNvPr id="28" name="TextBox 28"/>
          <p:cNvSpPr txBox="1"/>
          <p:nvPr/>
        </p:nvSpPr>
        <p:spPr>
          <a:xfrm>
            <a:off x="1006158" y="3202643"/>
            <a:ext cx="7562946"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节能减排政策的推进</a:t>
            </a:r>
          </a:p>
        </p:txBody>
      </p:sp>
      <p:cxnSp>
        <p:nvCxnSpPr>
          <p:cNvPr id="29" name="Connector 29"/>
          <p:cNvCxnSpPr/>
          <p:nvPr/>
        </p:nvCxnSpPr>
        <p:spPr>
          <a:xfrm>
            <a:off x="1151296" y="3773010"/>
            <a:ext cx="7203357"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157326" y="1699833"/>
            <a:ext cx="7203357"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832629" y="1368193"/>
            <a:ext cx="4095831" cy="3308171"/>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96540" y="1368193"/>
            <a:ext cx="4095831" cy="3308171"/>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3539623" y="1898873"/>
            <a:ext cx="2445753" cy="2445753"/>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88708" y="2047958"/>
            <a:ext cx="2147584" cy="2147584"/>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3811921" y="2312125"/>
            <a:ext cx="1760899"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6000" b="1">
                <a:solidFill>
                  <a:srgbClr val="FFFFFF"/>
                </a:solidFill>
                <a:latin typeface="Microsoft Yahei"/>
                <a:ea typeface="Microsoft Yahei"/>
                <a:cs typeface="Microsoft Yahei"/>
              </a:rPr>
              <a:t>VS</a:t>
            </a:r>
          </a:p>
        </p:txBody>
      </p:sp>
      <p:cxnSp>
        <p:nvCxnSpPr>
          <p:cNvPr id="7" name="Connector 7"/>
          <p:cNvCxnSpPr/>
          <p:nvPr/>
        </p:nvCxnSpPr>
        <p:spPr>
          <a:xfrm>
            <a:off x="948840" y="2230618"/>
            <a:ext cx="2231294" cy="0"/>
          </a:xfrm>
          <a:prstGeom prst="line">
            <a:avLst/>
          </a:prstGeom>
          <a:ln w="9525">
            <a:solidFill>
              <a:srgbClr val="FFFFFF">
                <a:alpha val="100000"/>
              </a:srgbClr>
            </a:solidFill>
            <a:prstDash val="solid"/>
            <a:headEnd type="oval"/>
          </a:ln>
        </p:spPr>
      </p:cxnSp>
      <p:sp>
        <p:nvSpPr>
          <p:cNvPr id="8" name="TextBox 8"/>
          <p:cNvSpPr txBox="1"/>
          <p:nvPr/>
        </p:nvSpPr>
        <p:spPr>
          <a:xfrm>
            <a:off x="847712" y="2290542"/>
            <a:ext cx="254923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Microsoft Yahei"/>
                <a:ea typeface="Microsoft Yahei"/>
                <a:cs typeface="Microsoft Yahei"/>
              </a:rPr>
              <a:t>随着车规级IGBT市场的增长，供应链将不断完善，包括原材料采购、生产制造、品质控制等方面。</a:t>
            </a:r>
          </a:p>
        </p:txBody>
      </p:sp>
      <p:sp>
        <p:nvSpPr>
          <p:cNvPr id="9" name="TextBox 9"/>
          <p:cNvSpPr txBox="1"/>
          <p:nvPr/>
        </p:nvSpPr>
        <p:spPr>
          <a:xfrm>
            <a:off x="4991588" y="1613123"/>
            <a:ext cx="3685699"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00" b="1">
                <a:solidFill>
                  <a:srgbClr val="031A3E"/>
                </a:solidFill>
                <a:latin typeface="Microsoft Yahei"/>
                <a:ea typeface="Microsoft Yahei"/>
                <a:cs typeface="Microsoft Yahei"/>
              </a:rPr>
              <a:t>售后服务的提升</a:t>
            </a:r>
          </a:p>
        </p:txBody>
      </p:sp>
      <p:cxnSp>
        <p:nvCxnSpPr>
          <p:cNvPr id="10" name="Connector 10"/>
          <p:cNvCxnSpPr/>
          <p:nvPr/>
        </p:nvCxnSpPr>
        <p:spPr>
          <a:xfrm>
            <a:off x="6341922" y="2230618"/>
            <a:ext cx="2231294" cy="0"/>
          </a:xfrm>
          <a:prstGeom prst="line">
            <a:avLst/>
          </a:prstGeom>
          <a:ln w="9525">
            <a:solidFill>
              <a:srgbClr val="031A3E">
                <a:alpha val="100000"/>
              </a:srgbClr>
            </a:solidFill>
            <a:prstDash val="solid"/>
            <a:tailEnd type="oval"/>
          </a:ln>
        </p:spPr>
      </p:cxnSp>
      <p:sp>
        <p:nvSpPr>
          <p:cNvPr id="11" name="TextBox 11"/>
          <p:cNvSpPr txBox="1"/>
          <p:nvPr/>
        </p:nvSpPr>
        <p:spPr>
          <a:xfrm>
            <a:off x="6107564" y="2290542"/>
            <a:ext cx="2569723" cy="2190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31A3E"/>
                </a:solidFill>
                <a:latin typeface="Microsoft Yahei"/>
                <a:ea typeface="Microsoft Yahei"/>
                <a:cs typeface="Microsoft Yahei"/>
              </a:rPr>
              <a:t>随着市场竞争的加剧，车规级IGBT的售后服务将不断提升，包括技术支持、维修保养等方面。</a:t>
            </a:r>
          </a:p>
        </p:txBody>
      </p:sp>
      <p:sp>
        <p:nvSpPr>
          <p:cNvPr id="12" name="TextBox 12"/>
          <p:cNvSpPr txBox="1"/>
          <p:nvPr/>
        </p:nvSpPr>
        <p:spPr>
          <a:xfrm>
            <a:off x="847712" y="1613123"/>
            <a:ext cx="3242802"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供应链的完善</a:t>
            </a:r>
          </a:p>
        </p:txBody>
      </p:sp>
      <p:sp>
        <p:nvSpPr>
          <p:cNvPr id="13" name="AutoShape 13"/>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产业链完善</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4" r="104"/>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04</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重点企业分析</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https://d.book118.com/596015235014010050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2024-09-15T05:00:14.852</cp:lastPrinted>
  <dcterms:created xsi:type="dcterms:W3CDTF">2024-09-14T21:00:14Z</dcterms:created>
  <dcterms:modified xsi:type="dcterms:W3CDTF">2024-09-14T21:00:16Z</dcterms:modified>
</cp:coreProperties>
</file>