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8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9144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kumimoji="0" sz="1200">
                <a:latin typeface="Arial"/>
                <a:ea typeface="宋体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kumimoji="0" sz="1200">
                <a:latin typeface="Arial"/>
                <a:ea typeface="宋体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2458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03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noProof="0"/>
              <a:t>单击此处编辑母版文本样式</a:t>
            </a:r>
          </a:p>
          <a:p>
            <a:pPr lvl="1"/>
            <a:r>
              <a:rPr lang="zh-CN" altLang="en-US" noProof="0"/>
              <a:t>第二级</a:t>
            </a:r>
          </a:p>
          <a:p>
            <a:pPr lvl="2"/>
            <a:r>
              <a:rPr lang="zh-CN" altLang="en-US" noProof="0"/>
              <a:t>第三级</a:t>
            </a:r>
          </a:p>
          <a:p>
            <a:pPr lvl="3"/>
            <a:r>
              <a:rPr lang="zh-CN" altLang="en-US" noProof="0"/>
              <a:t>第四级</a:t>
            </a:r>
          </a:p>
          <a:p>
            <a:pPr lvl="4"/>
            <a:r>
              <a:rPr lang="zh-CN" altLang="en-US" noProof="0"/>
              <a:t>第五级</a:t>
            </a:r>
          </a:p>
        </p:txBody>
      </p:sp>
      <p:sp>
        <p:nvSpPr>
          <p:cNvPr id="4403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kumimoji="0" sz="1200">
                <a:latin typeface="Arial"/>
                <a:ea typeface="宋体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403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kumimoji="0" sz="1200">
                <a:latin typeface="Arial" pitchFamily="34" charset="0"/>
              </a:defRPr>
            </a:lvl1pPr>
          </a:lstStyle>
          <a:p>
            <a:fld id="{A064BB79-F92B-41AE-969D-3F60936A4B83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97930261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宋体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宋体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宋体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宋体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宋体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  <p:extLst>
      <p:ext uri="{BB962C8B-B14F-4D97-AF65-F5344CB8AC3E}">
        <p14:creationId xmlns:p14="http://schemas.microsoft.com/office/powerpoint/2010/main" val="32737507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  <p:extLst>
      <p:ext uri="{BB962C8B-B14F-4D97-AF65-F5344CB8AC3E}">
        <p14:creationId xmlns:p14="http://schemas.microsoft.com/office/powerpoint/2010/main" val="24364421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  <p:extLst>
      <p:ext uri="{BB962C8B-B14F-4D97-AF65-F5344CB8AC3E}">
        <p14:creationId xmlns:p14="http://schemas.microsoft.com/office/powerpoint/2010/main" val="16410248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  <p:extLst>
      <p:ext uri="{BB962C8B-B14F-4D97-AF65-F5344CB8AC3E}">
        <p14:creationId xmlns:p14="http://schemas.microsoft.com/office/powerpoint/2010/main" val="27763485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  <p:extLst>
      <p:ext uri="{BB962C8B-B14F-4D97-AF65-F5344CB8AC3E}">
        <p14:creationId xmlns:p14="http://schemas.microsoft.com/office/powerpoint/2010/main" val="31609220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  <p:extLst>
      <p:ext uri="{BB962C8B-B14F-4D97-AF65-F5344CB8AC3E}">
        <p14:creationId xmlns:p14="http://schemas.microsoft.com/office/powerpoint/2010/main" val="7034399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  <p:extLst>
      <p:ext uri="{BB962C8B-B14F-4D97-AF65-F5344CB8AC3E}">
        <p14:creationId xmlns:p14="http://schemas.microsoft.com/office/powerpoint/2010/main" val="40635239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  <p:extLst>
      <p:ext uri="{BB962C8B-B14F-4D97-AF65-F5344CB8AC3E}">
        <p14:creationId xmlns:p14="http://schemas.microsoft.com/office/powerpoint/2010/main" val="411891106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  <p:extLst>
      <p:ext uri="{BB962C8B-B14F-4D97-AF65-F5344CB8AC3E}">
        <p14:creationId xmlns:p14="http://schemas.microsoft.com/office/powerpoint/2010/main" val="210603906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0C229C-FA9F-4E25-8BFE-6D9958BE2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A20219-6BB4-4EAF-A5BD-360F2BAFD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85939-1105-4005-9ECE-5135C9BE2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0C1105-3A81-4A8B-AF3B-0C5DB3129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F3BFE3-99A8-4D07-8C58-88EE9F1EA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614389-97B6-40CF-A226-369BEFA5F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E56E98-79EF-42D8-A6D4-4EEF26495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CE3EED-5E2C-495D-978A-81732A93B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7884AF-CE66-42FF-BAB9-EE7DC46C0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F37EE-96D9-4169-8985-8360E87FA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05A233-A337-48B4-9EF0-B79FDF627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noProof="1"/>
              <a:t>单击此处编辑母版副标题样式</a:t>
            </a:r>
          </a:p>
        </p:txBody>
      </p:sp>
    </p:spTree>
    <p:extLst>
      <p:ext uri="{BB962C8B-B14F-4D97-AF65-F5344CB8AC3E}">
        <p14:creationId xmlns:p14="http://schemas.microsoft.com/office/powerpoint/2010/main" val="48358917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首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标题 22"/>
          <p:cNvSpPr>
            <a:spLocks noGrp="1"/>
          </p:cNvSpPr>
          <p:nvPr>
            <p:ph type="title" hasCustomPrompt="1"/>
          </p:nvPr>
        </p:nvSpPr>
        <p:spPr>
          <a:xfrm>
            <a:off x="799210" y="2766059"/>
            <a:ext cx="7545579" cy="132588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标题</a:t>
            </a:r>
          </a:p>
        </p:txBody>
      </p:sp>
    </p:spTree>
    <p:extLst>
      <p:ext uri="{BB962C8B-B14F-4D97-AF65-F5344CB8AC3E}">
        <p14:creationId xmlns:p14="http://schemas.microsoft.com/office/powerpoint/2010/main" val="3594177782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293231" y="960830"/>
            <a:ext cx="6063164" cy="1325880"/>
          </a:xfrm>
        </p:spPr>
        <p:txBody>
          <a:bodyPr/>
          <a:lstStyle>
            <a:lvl1pPr>
              <a:defRPr sz="2800" b="1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094364" y="2430860"/>
            <a:ext cx="4785293" cy="822960"/>
          </a:xfrm>
        </p:spPr>
        <p:txBody>
          <a:bodyPr/>
          <a:lstStyle>
            <a:lvl1pPr algn="l">
              <a:defRPr sz="2400">
                <a:latin typeface="楷体" panose="02010609060101010101" pitchFamily="49" charset="-122"/>
                <a:ea typeface="楷体" panose="02010609060101010101" pitchFamily="49" charset="-122"/>
              </a:defRPr>
            </a:lvl1pPr>
            <a:lvl2pPr algn="l">
              <a:defRPr sz="1800">
                <a:latin typeface="楷体" panose="02010609060101010101" pitchFamily="49" charset="-122"/>
                <a:ea typeface="楷体" panose="02010609060101010101" pitchFamily="49" charset="-122"/>
              </a:defRPr>
            </a:lvl2pPr>
            <a:lvl3pPr algn="l">
              <a:defRPr sz="1800">
                <a:latin typeface="楷体" panose="02010609060101010101" pitchFamily="49" charset="-122"/>
                <a:ea typeface="楷体" panose="02010609060101010101" pitchFamily="49" charset="-122"/>
              </a:defRPr>
            </a:lvl3pPr>
            <a:lvl4pPr algn="l">
              <a:defRPr sz="1800">
                <a:latin typeface="楷体" panose="02010609060101010101" pitchFamily="49" charset="-122"/>
                <a:ea typeface="楷体" panose="02010609060101010101" pitchFamily="49" charset="-122"/>
              </a:defRPr>
            </a:lvl4pPr>
            <a:lvl5pPr algn="l">
              <a:defRPr sz="1800">
                <a:latin typeface="楷体" panose="02010609060101010101" pitchFamily="49" charset="-122"/>
                <a:ea typeface="楷体" panose="020106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3761114125"/>
      </p:ext>
    </p:extLst>
  </p:cSld>
  <p:clrMapOvr>
    <a:masterClrMapping/>
  </p:clrMapOvr>
  <p:transition>
    <p:checker dir="vert"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3305717049"/>
      </p:ext>
    </p:extLst>
  </p:cSld>
  <p:clrMapOvr>
    <a:masterClrMapping/>
  </p:clrMapOvr>
  <p:transition>
    <p:checker dir="vert"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5BFC2BF4-A3F9-477E-A77C-72B099C49228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 hasCustomPrompt="1"/>
          </p:nvPr>
        </p:nvSpPr>
        <p:spPr>
          <a:xfrm>
            <a:off x="2180564" y="2667020"/>
            <a:ext cx="5181600" cy="1676400"/>
          </a:xfrm>
        </p:spPr>
        <p:txBody>
          <a:bodyPr/>
          <a:lstStyle>
            <a:lvl1pPr>
              <a:defRPr sz="4400"/>
            </a:lvl1pPr>
          </a:lstStyle>
          <a:p>
            <a:pPr lvl="0"/>
            <a:r>
              <a:rPr lang="zh-CN" altLang="en-US"/>
              <a:t>谢    谢</a:t>
            </a:r>
          </a:p>
        </p:txBody>
      </p:sp>
    </p:spTree>
    <p:extLst>
      <p:ext uri="{BB962C8B-B14F-4D97-AF65-F5344CB8AC3E}">
        <p14:creationId xmlns:p14="http://schemas.microsoft.com/office/powerpoint/2010/main" val="1832686901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blipFill dpi="0" rotWithShape="0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>
            <a:extLst>
              <a:ext uri="{FF2B5EF4-FFF2-40B4-BE49-F238E27FC236}">
                <a16:creationId xmlns:a16="http://schemas.microsoft.com/office/drawing/2014/main" id="{D5BBFCF5-FD95-469B-9DBC-10EA65970430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28650" y="365126"/>
            <a:ext cx="78867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27" name="文本占位符 2">
            <a:extLst>
              <a:ext uri="{FF2B5EF4-FFF2-40B4-BE49-F238E27FC236}">
                <a16:creationId xmlns:a16="http://schemas.microsoft.com/office/drawing/2014/main" id="{9C036789-D57B-4B89-811D-849212ED047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28038159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80" r:id="rId2"/>
    <p:sldLayoutId id="2147483781" r:id="rId3"/>
    <p:sldLayoutId id="2147483782" r:id="rId4"/>
    <p:sldLayoutId id="2147483783" r:id="rId5"/>
  </p:sldLayoutIdLst>
  <p:transition>
    <p:checker dir="vert"/>
  </p:transition>
  <p:timing/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2pPr>
      <a:lvl3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3pPr>
      <a:lvl4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4pPr>
      <a:lvl5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5pPr>
      <a:lvl6pPr marL="3429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6pPr>
      <a:lvl7pPr marL="6858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7pPr>
      <a:lvl8pPr marL="10287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8pPr>
      <a:lvl9pPr marL="13716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9pPr>
    </p:titleStyle>
    <p:bodyStyle>
      <a:lvl1pPr marL="171450" indent="-171450" algn="l" rtl="0" eaLnBrk="1" fontAlgn="base" hangingPunct="1">
        <a:lnSpc>
          <a:spcPct val="90000"/>
        </a:lnSpc>
        <a:spcBef>
          <a:spcPts val="750"/>
        </a:spcBef>
        <a:spcAft>
          <a:spcPct val="0"/>
        </a:spcAft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022023041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10 </a:t>
            </a:r>
            <a:r>
              <a:rPr lang="zh-CN" altLang="en-US"/>
              <a:t>小石潭记</a:t>
            </a:r>
          </a:p>
        </p:txBody>
      </p:sp>
    </p:spTree>
    <p:extLst>
      <p:ext uri="{BB962C8B-B14F-4D97-AF65-F5344CB8AC3E}">
        <p14:creationId xmlns:p14="http://schemas.microsoft.com/office/powerpoint/2010/main" val="3887353951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3"/>
          <p:cNvSpPr txBox="1"/>
          <p:nvPr/>
        </p:nvSpPr>
        <p:spPr>
          <a:xfrm>
            <a:off x="214313" y="571500"/>
            <a:ext cx="3071812" cy="1570038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4800" b="1">
                <a:solidFill>
                  <a:schemeClr val="tx1">
                    <a:lumMod val="50000"/>
                  </a:schemeClr>
                </a:solidFill>
                <a:latin typeface="Times New Roman"/>
                <a:ea typeface="楷体"/>
              </a:rPr>
              <a:t>学习目标：</a:t>
            </a:r>
            <a:endParaRPr lang="en-US" altLang="zh-CN" sz="4800" b="1">
              <a:solidFill>
                <a:schemeClr val="tx1">
                  <a:lumMod val="50000"/>
                </a:schemeClr>
              </a:solidFill>
              <a:latin typeface="+mj-ea"/>
              <a:ea typeface="+mj-ea"/>
            </a:endParaRPr>
          </a:p>
          <a:p>
            <a:pPr>
              <a:defRPr/>
            </a:pPr>
            <a:endParaRPr lang="en-US" altLang="zh-CN" sz="4800" b="1">
              <a:solidFill>
                <a:schemeClr val="tx1">
                  <a:lumMod val="5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28625" y="1857375"/>
            <a:ext cx="7858125" cy="2554288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>
                <a:latin typeface="Times New Roman"/>
                <a:ea typeface="楷体"/>
              </a:rPr>
              <a:t>1.</a:t>
            </a:r>
            <a:r>
              <a:rPr lang="zh-CN" altLang="en-US">
                <a:latin typeface="Times New Roman"/>
                <a:ea typeface="楷体"/>
              </a:rPr>
              <a:t>圈点批注，欣赏小石潭的美景。</a:t>
            </a:r>
            <a:endParaRPr lang="en-US" altLang="zh-CN">
              <a:latin typeface="+mj-ea"/>
              <a:ea typeface="+mj-ea"/>
            </a:endParaRPr>
          </a:p>
          <a:p>
            <a:pPr>
              <a:defRPr/>
            </a:pPr>
            <a:r>
              <a:rPr lang="en-US" altLang="zh-CN">
                <a:latin typeface="Times New Roman"/>
                <a:ea typeface="楷体"/>
              </a:rPr>
              <a:t>2.</a:t>
            </a:r>
            <a:r>
              <a:rPr lang="zh-CN" altLang="en-US">
                <a:latin typeface="Times New Roman"/>
                <a:ea typeface="楷体"/>
              </a:rPr>
              <a:t>结合背景，体悟柳宗元对小石潭的情感。</a:t>
            </a:r>
            <a:endParaRPr lang="en-US" altLang="zh-CN">
              <a:latin typeface="+mj-ea"/>
              <a:ea typeface="+mj-ea"/>
            </a:endParaRPr>
          </a:p>
          <a:p>
            <a:pPr>
              <a:defRPr/>
            </a:pPr>
            <a:r>
              <a:rPr lang="en-US" altLang="zh-CN">
                <a:latin typeface="Times New Roman"/>
                <a:ea typeface="楷体"/>
              </a:rPr>
              <a:t>3.</a:t>
            </a:r>
            <a:r>
              <a:rPr lang="zh-CN" altLang="en-US">
                <a:latin typeface="Times New Roman"/>
                <a:ea typeface="楷体"/>
              </a:rPr>
              <a:t>品读语段，学习写作技法。</a:t>
            </a:r>
          </a:p>
        </p:txBody>
      </p:sp>
    </p:spTree>
  </p:cSld>
  <p:clrMapOvr>
    <a:masterClrMapping/>
  </p:clrMapOvr>
  <p:transition>
    <p:checker dir="vert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3"/>
          <p:cNvSpPr txBox="1"/>
          <p:nvPr/>
        </p:nvSpPr>
        <p:spPr>
          <a:xfrm>
            <a:off x="1500188" y="2214563"/>
            <a:ext cx="5786437" cy="1570037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4800" b="1">
                <a:solidFill>
                  <a:schemeClr val="tx1">
                    <a:lumMod val="50000"/>
                  </a:schemeClr>
                </a:solidFill>
                <a:latin typeface="Times New Roman"/>
                <a:ea typeface="楷体"/>
              </a:rPr>
              <a:t>活动一：朗读课文</a:t>
            </a:r>
            <a:endParaRPr lang="en-US" altLang="zh-CN" sz="4800" b="1">
              <a:solidFill>
                <a:schemeClr val="tx1">
                  <a:lumMod val="50000"/>
                </a:schemeClr>
              </a:solidFill>
              <a:latin typeface="+mj-ea"/>
              <a:ea typeface="+mj-ea"/>
            </a:endParaRPr>
          </a:p>
          <a:p>
            <a:pPr>
              <a:defRPr/>
            </a:pPr>
            <a:r>
              <a:rPr lang="en-US" altLang="zh-CN" sz="4800" b="1">
                <a:solidFill>
                  <a:schemeClr val="tx1">
                    <a:lumMod val="50000"/>
                  </a:schemeClr>
                </a:solidFill>
                <a:latin typeface="Times New Roman"/>
                <a:ea typeface="楷体"/>
              </a:rPr>
              <a:t>        </a:t>
            </a:r>
            <a:r>
              <a:rPr lang="zh-CN" altLang="en-US" sz="4800" b="1">
                <a:solidFill>
                  <a:schemeClr val="tx1">
                    <a:lumMod val="50000"/>
                  </a:schemeClr>
                </a:solidFill>
                <a:latin typeface="Times New Roman"/>
                <a:ea typeface="楷体"/>
              </a:rPr>
              <a:t>整体感知</a:t>
            </a:r>
          </a:p>
        </p:txBody>
      </p:sp>
    </p:spTree>
  </p:cSld>
  <p:clrMapOvr>
    <a:masterClrMapping/>
  </p:clrMapOvr>
  <p:transition>
    <p:checker dir="vert"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458" name="Text Box 2"/>
          <p:cNvSpPr txBox="1">
            <a:spLocks noChangeArrowheads="1"/>
          </p:cNvSpPr>
          <p:nvPr/>
        </p:nvSpPr>
        <p:spPr bwMode="auto">
          <a:xfrm>
            <a:off x="357188" y="0"/>
            <a:ext cx="7772400" cy="1016000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6000" b="1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2" charset="-122"/>
                <a:ea typeface="楷体" pitchFamily="2" charset="-122"/>
              </a:rPr>
              <a:t>一读：读准字音</a:t>
            </a:r>
          </a:p>
        </p:txBody>
      </p:sp>
      <p:sp>
        <p:nvSpPr>
          <p:cNvPr id="147459" name="Text Box 3"/>
          <p:cNvSpPr txBox="1">
            <a:spLocks noChangeArrowheads="1"/>
          </p:cNvSpPr>
          <p:nvPr/>
        </p:nvSpPr>
        <p:spPr bwMode="auto">
          <a:xfrm>
            <a:off x="0" y="2003425"/>
            <a:ext cx="8610600" cy="415448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>
                <a:latin typeface="Times New Roman"/>
                <a:ea typeface="楷体"/>
              </a:rPr>
              <a:t>  </a:t>
            </a:r>
            <a:r>
              <a:rPr lang="zh-CN" altLang="en-US" sz="2800" i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34" charset="-128"/>
                <a:ea typeface="楷体" pitchFamily="34" charset="-128"/>
              </a:rPr>
              <a:t>篁</a:t>
            </a:r>
            <a:r>
              <a:rPr lang="zh-CN" altLang="en-US" sz="2800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34" charset="-128"/>
                <a:ea typeface="楷体" pitchFamily="34" charset="-128"/>
              </a:rPr>
              <a:t>竹（              ）   清</a:t>
            </a:r>
            <a:r>
              <a:rPr lang="zh-CN" altLang="en-US" sz="2800" i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34" charset="-128"/>
                <a:ea typeface="楷体" pitchFamily="34" charset="-128"/>
              </a:rPr>
              <a:t>冽</a:t>
            </a:r>
            <a:r>
              <a:rPr lang="zh-CN" altLang="en-US" sz="2800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34" charset="-128"/>
                <a:ea typeface="楷体" pitchFamily="34" charset="-128"/>
              </a:rPr>
              <a:t>（            ） 为</a:t>
            </a:r>
            <a:r>
              <a:rPr lang="zh-CN" altLang="en-US" sz="2800" i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34" charset="-128"/>
                <a:ea typeface="楷体" pitchFamily="34" charset="-128"/>
              </a:rPr>
              <a:t>坻</a:t>
            </a:r>
            <a:r>
              <a:rPr lang="zh-CN" altLang="en-US" sz="2800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34" charset="-128"/>
                <a:ea typeface="楷体" pitchFamily="34" charset="-128"/>
              </a:rPr>
              <a:t>（            ）       </a:t>
            </a:r>
          </a:p>
          <a:p>
            <a:pPr>
              <a:defRPr/>
            </a:pPr>
            <a:r>
              <a:rPr lang="zh-CN" altLang="en-US" sz="2800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34" charset="-128"/>
                <a:ea typeface="楷体" pitchFamily="34" charset="-128"/>
              </a:rPr>
              <a:t>  </a:t>
            </a:r>
            <a:endParaRPr lang="en-US" altLang="zh-CN" sz="2800" i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S UI Gothic" pitchFamily="34" charset="-128"/>
              <a:ea typeface="MS UI Gothic" pitchFamily="34" charset="-128"/>
            </a:endParaRPr>
          </a:p>
          <a:p>
            <a:pPr>
              <a:defRPr/>
            </a:pPr>
            <a:r>
              <a:rPr lang="zh-CN" altLang="en-US" sz="2800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34" charset="-128"/>
                <a:ea typeface="楷体" pitchFamily="34" charset="-128"/>
              </a:rPr>
              <a:t>为</a:t>
            </a:r>
            <a:r>
              <a:rPr lang="zh-CN" altLang="en-US" sz="2800" i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34" charset="-128"/>
                <a:ea typeface="楷体" pitchFamily="34" charset="-128"/>
              </a:rPr>
              <a:t>屿</a:t>
            </a:r>
            <a:r>
              <a:rPr lang="zh-CN" altLang="en-US" sz="2800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34" charset="-128"/>
                <a:ea typeface="楷体" pitchFamily="34" charset="-128"/>
              </a:rPr>
              <a:t>（               ）  为</a:t>
            </a:r>
            <a:r>
              <a:rPr lang="zh-CN" altLang="en-US" sz="2800" i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34" charset="-128"/>
                <a:ea typeface="楷体" pitchFamily="34" charset="-128"/>
              </a:rPr>
              <a:t>嵁 </a:t>
            </a:r>
            <a:r>
              <a:rPr lang="zh-CN" altLang="en-US" sz="2800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34" charset="-128"/>
                <a:ea typeface="楷体" pitchFamily="34" charset="-128"/>
              </a:rPr>
              <a:t>（            ） </a:t>
            </a:r>
            <a:r>
              <a:rPr lang="zh-CN" altLang="en-US" sz="2800" i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34" charset="-128"/>
                <a:ea typeface="楷体" pitchFamily="34" charset="-128"/>
              </a:rPr>
              <a:t>佁</a:t>
            </a:r>
            <a:r>
              <a:rPr lang="zh-CN" altLang="en-US" sz="2800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34" charset="-128"/>
                <a:ea typeface="楷体" pitchFamily="34" charset="-128"/>
              </a:rPr>
              <a:t>然（           ）</a:t>
            </a:r>
          </a:p>
          <a:p>
            <a:pPr>
              <a:defRPr/>
            </a:pPr>
            <a:r>
              <a:rPr lang="zh-CN" altLang="en-US" sz="2800" i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34" charset="-128"/>
                <a:ea typeface="楷体" pitchFamily="34" charset="-128"/>
              </a:rPr>
              <a:t>  </a:t>
            </a:r>
            <a:endParaRPr lang="en-US" altLang="zh-CN" sz="2800" i="1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S UI Gothic" pitchFamily="34" charset="-128"/>
              <a:ea typeface="MS UI Gothic" pitchFamily="34" charset="-128"/>
            </a:endParaRPr>
          </a:p>
          <a:p>
            <a:pPr>
              <a:defRPr/>
            </a:pPr>
            <a:r>
              <a:rPr lang="zh-CN" altLang="en-US" sz="2800" i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34" charset="-128"/>
                <a:ea typeface="楷体" pitchFamily="34" charset="-128"/>
              </a:rPr>
              <a:t>参差</a:t>
            </a:r>
            <a:r>
              <a:rPr lang="zh-CN" altLang="en-US" sz="2800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34" charset="-128"/>
                <a:ea typeface="楷体" pitchFamily="34" charset="-128"/>
              </a:rPr>
              <a:t>（               ）  </a:t>
            </a:r>
            <a:r>
              <a:rPr lang="zh-CN" altLang="en-US" sz="2800" i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34" charset="-128"/>
                <a:ea typeface="楷体" pitchFamily="34" charset="-128"/>
              </a:rPr>
              <a:t>俶</a:t>
            </a:r>
            <a:r>
              <a:rPr lang="zh-CN" altLang="en-US" sz="2800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34" charset="-128"/>
                <a:ea typeface="楷体" pitchFamily="34" charset="-128"/>
              </a:rPr>
              <a:t>尔（             ） </a:t>
            </a:r>
            <a:r>
              <a:rPr lang="zh-CN" altLang="en-US" sz="2800" i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34" charset="-128"/>
                <a:ea typeface="楷体" pitchFamily="34" charset="-128"/>
              </a:rPr>
              <a:t>翕</a:t>
            </a:r>
            <a:r>
              <a:rPr lang="zh-CN" altLang="en-US" sz="2800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34" charset="-128"/>
                <a:ea typeface="楷体" pitchFamily="34" charset="-128"/>
              </a:rPr>
              <a:t>忽（          ）</a:t>
            </a:r>
          </a:p>
          <a:p>
            <a:pPr>
              <a:defRPr/>
            </a:pPr>
            <a:r>
              <a:rPr lang="zh-CN" altLang="en-US" sz="2800" i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34" charset="-128"/>
                <a:ea typeface="楷体" pitchFamily="34" charset="-128"/>
              </a:rPr>
              <a:t>  </a:t>
            </a:r>
            <a:endParaRPr lang="en-US" altLang="zh-CN" sz="2800" i="1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S UI Gothic" pitchFamily="34" charset="-128"/>
              <a:ea typeface="MS UI Gothic" pitchFamily="34" charset="-128"/>
            </a:endParaRPr>
          </a:p>
          <a:p>
            <a:pPr>
              <a:defRPr/>
            </a:pPr>
            <a:r>
              <a:rPr lang="zh-CN" altLang="en-US" sz="2800" i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34" charset="-128"/>
                <a:ea typeface="楷体" pitchFamily="34" charset="-128"/>
              </a:rPr>
              <a:t>寂寥</a:t>
            </a:r>
            <a:r>
              <a:rPr lang="zh-CN" altLang="en-US" sz="2800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34" charset="-128"/>
                <a:ea typeface="楷体" pitchFamily="34" charset="-128"/>
              </a:rPr>
              <a:t>（              ） （              ）        </a:t>
            </a:r>
            <a:r>
              <a:rPr lang="zh-CN" altLang="en-US" sz="2800" i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34" charset="-128"/>
                <a:ea typeface="楷体" pitchFamily="34" charset="-128"/>
              </a:rPr>
              <a:t>差</a:t>
            </a:r>
            <a:r>
              <a:rPr lang="zh-CN" altLang="en-US" sz="2800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34" charset="-128"/>
                <a:ea typeface="楷体" pitchFamily="34" charset="-128"/>
              </a:rPr>
              <a:t>互（          ） </a:t>
            </a:r>
          </a:p>
          <a:p>
            <a:pPr>
              <a:defRPr/>
            </a:pPr>
            <a:r>
              <a:rPr lang="zh-CN" altLang="en-US" sz="2800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34" charset="-128"/>
                <a:ea typeface="楷体" pitchFamily="34" charset="-128"/>
              </a:rPr>
              <a:t>  </a:t>
            </a:r>
            <a:endParaRPr lang="en-US" altLang="zh-CN" sz="2800" i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S UI Gothic" pitchFamily="34" charset="-128"/>
              <a:ea typeface="MS UI Gothic" pitchFamily="34" charset="-128"/>
            </a:endParaRPr>
          </a:p>
          <a:p>
            <a:pPr>
              <a:defRPr/>
            </a:pPr>
            <a:r>
              <a:rPr lang="zh-CN" altLang="en-US" sz="2800" i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34" charset="-128"/>
                <a:ea typeface="楷体" pitchFamily="34" charset="-128"/>
              </a:rPr>
              <a:t>悄怆</a:t>
            </a:r>
            <a:r>
              <a:rPr lang="zh-CN" altLang="en-US" sz="2800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34" charset="-128"/>
                <a:ea typeface="楷体" pitchFamily="34" charset="-128"/>
              </a:rPr>
              <a:t>（              ）（               ）          幽</a:t>
            </a:r>
            <a:r>
              <a:rPr lang="zh-CN" altLang="en-US" sz="2800" i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34" charset="-128"/>
                <a:ea typeface="楷体" pitchFamily="34" charset="-128"/>
              </a:rPr>
              <a:t>邃</a:t>
            </a:r>
            <a:r>
              <a:rPr lang="zh-CN" altLang="en-US" sz="2800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34" charset="-128"/>
                <a:ea typeface="楷体" pitchFamily="34" charset="-128"/>
              </a:rPr>
              <a:t>（           ）</a:t>
            </a:r>
          </a:p>
        </p:txBody>
      </p:sp>
      <p:sp>
        <p:nvSpPr>
          <p:cNvPr id="8196" name="Text Box 4"/>
          <p:cNvSpPr txBox="1">
            <a:spLocks noChangeArrowheads="1"/>
          </p:cNvSpPr>
          <p:nvPr/>
        </p:nvSpPr>
        <p:spPr bwMode="auto">
          <a:xfrm>
            <a:off x="1331913" y="1989138"/>
            <a:ext cx="1295400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>
                <a:latin typeface="Times New Roman"/>
                <a:ea typeface="楷体"/>
              </a:rPr>
              <a:t>huáng</a:t>
            </a:r>
          </a:p>
        </p:txBody>
      </p:sp>
      <p:sp>
        <p:nvSpPr>
          <p:cNvPr id="8197" name="Text Box 5"/>
          <p:cNvSpPr txBox="1">
            <a:spLocks noChangeArrowheads="1"/>
          </p:cNvSpPr>
          <p:nvPr/>
        </p:nvSpPr>
        <p:spPr bwMode="auto">
          <a:xfrm>
            <a:off x="4572000" y="2057400"/>
            <a:ext cx="9906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>
                <a:latin typeface="Times New Roman"/>
                <a:ea typeface="楷体"/>
              </a:rPr>
              <a:t>liè</a:t>
            </a:r>
          </a:p>
        </p:txBody>
      </p:sp>
      <p:sp>
        <p:nvSpPr>
          <p:cNvPr id="8198" name="Text Box 6"/>
          <p:cNvSpPr txBox="1">
            <a:spLocks noChangeArrowheads="1"/>
          </p:cNvSpPr>
          <p:nvPr/>
        </p:nvSpPr>
        <p:spPr bwMode="auto">
          <a:xfrm>
            <a:off x="7010400" y="1981200"/>
            <a:ext cx="8382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>
                <a:latin typeface="Times New Roman"/>
                <a:ea typeface="楷体"/>
              </a:rPr>
              <a:t>chí</a:t>
            </a:r>
          </a:p>
        </p:txBody>
      </p:sp>
      <p:sp>
        <p:nvSpPr>
          <p:cNvPr id="8199" name="Text Box 7"/>
          <p:cNvSpPr txBox="1">
            <a:spLocks noChangeArrowheads="1"/>
          </p:cNvSpPr>
          <p:nvPr/>
        </p:nvSpPr>
        <p:spPr bwMode="auto">
          <a:xfrm>
            <a:off x="4357688" y="2905125"/>
            <a:ext cx="1071562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>
                <a:latin typeface="Times New Roman"/>
                <a:ea typeface="楷体"/>
              </a:rPr>
              <a:t>kān</a:t>
            </a:r>
          </a:p>
        </p:txBody>
      </p:sp>
      <p:sp>
        <p:nvSpPr>
          <p:cNvPr id="8200" name="Text Box 8"/>
          <p:cNvSpPr txBox="1">
            <a:spLocks noChangeArrowheads="1"/>
          </p:cNvSpPr>
          <p:nvPr/>
        </p:nvSpPr>
        <p:spPr bwMode="auto">
          <a:xfrm>
            <a:off x="7000875" y="2909888"/>
            <a:ext cx="914400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>
                <a:latin typeface="Times New Roman" pitchFamily="34" charset="-128"/>
                <a:ea typeface="楷体"/>
              </a:rPr>
              <a:t>yǐ</a:t>
            </a:r>
          </a:p>
        </p:txBody>
      </p:sp>
      <p:sp>
        <p:nvSpPr>
          <p:cNvPr id="8201" name="Text Box 9"/>
          <p:cNvSpPr txBox="1">
            <a:spLocks noChangeArrowheads="1"/>
          </p:cNvSpPr>
          <p:nvPr/>
        </p:nvSpPr>
        <p:spPr bwMode="auto">
          <a:xfrm>
            <a:off x="6786563" y="5429250"/>
            <a:ext cx="8382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>
                <a:latin typeface="Times New Roman"/>
                <a:ea typeface="楷体"/>
              </a:rPr>
              <a:t>suì</a:t>
            </a:r>
          </a:p>
        </p:txBody>
      </p:sp>
      <p:sp>
        <p:nvSpPr>
          <p:cNvPr id="8202" name="Text Box 10"/>
          <p:cNvSpPr txBox="1">
            <a:spLocks noChangeArrowheads="1"/>
          </p:cNvSpPr>
          <p:nvPr/>
        </p:nvSpPr>
        <p:spPr bwMode="auto">
          <a:xfrm>
            <a:off x="1214438" y="3714750"/>
            <a:ext cx="1152525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>
                <a:latin typeface="Times New Roman"/>
                <a:ea typeface="楷体"/>
              </a:rPr>
              <a:t>cēn cī</a:t>
            </a:r>
          </a:p>
        </p:txBody>
      </p:sp>
      <p:sp>
        <p:nvSpPr>
          <p:cNvPr id="8203" name="Text Box 11"/>
          <p:cNvSpPr txBox="1">
            <a:spLocks noChangeArrowheads="1"/>
          </p:cNvSpPr>
          <p:nvPr/>
        </p:nvSpPr>
        <p:spPr bwMode="auto">
          <a:xfrm>
            <a:off x="4114800" y="3714750"/>
            <a:ext cx="9144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>
                <a:latin typeface="Times New Roman"/>
                <a:ea typeface="楷体"/>
              </a:rPr>
              <a:t>chù</a:t>
            </a:r>
          </a:p>
        </p:txBody>
      </p:sp>
      <p:sp>
        <p:nvSpPr>
          <p:cNvPr id="8204" name="Text Box 12"/>
          <p:cNvSpPr txBox="1">
            <a:spLocks noChangeArrowheads="1"/>
          </p:cNvSpPr>
          <p:nvPr/>
        </p:nvSpPr>
        <p:spPr bwMode="auto">
          <a:xfrm>
            <a:off x="1357313" y="5429250"/>
            <a:ext cx="884237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>
                <a:latin typeface="Times New Roman"/>
                <a:ea typeface="楷体"/>
              </a:rPr>
              <a:t>qiǎo</a:t>
            </a:r>
          </a:p>
        </p:txBody>
      </p:sp>
      <p:sp>
        <p:nvSpPr>
          <p:cNvPr id="8205" name="Text Box 13"/>
          <p:cNvSpPr txBox="1">
            <a:spLocks noChangeArrowheads="1"/>
          </p:cNvSpPr>
          <p:nvPr/>
        </p:nvSpPr>
        <p:spPr bwMode="auto">
          <a:xfrm>
            <a:off x="3255963" y="5429250"/>
            <a:ext cx="1316037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>
                <a:latin typeface="Times New Roman"/>
                <a:ea typeface="楷体"/>
              </a:rPr>
              <a:t>chuàng</a:t>
            </a:r>
          </a:p>
        </p:txBody>
      </p:sp>
      <p:sp>
        <p:nvSpPr>
          <p:cNvPr id="8206" name="Text Box 14"/>
          <p:cNvSpPr txBox="1">
            <a:spLocks noChangeArrowheads="1"/>
          </p:cNvSpPr>
          <p:nvPr/>
        </p:nvSpPr>
        <p:spPr bwMode="auto">
          <a:xfrm>
            <a:off x="6858000" y="3714750"/>
            <a:ext cx="8382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>
                <a:latin typeface="Times New Roman"/>
                <a:ea typeface="楷体"/>
              </a:rPr>
              <a:t>xī</a:t>
            </a:r>
          </a:p>
        </p:txBody>
      </p:sp>
      <p:sp>
        <p:nvSpPr>
          <p:cNvPr id="8207" name="Text Box 17"/>
          <p:cNvSpPr txBox="1">
            <a:spLocks noChangeArrowheads="1"/>
          </p:cNvSpPr>
          <p:nvPr/>
        </p:nvSpPr>
        <p:spPr bwMode="auto">
          <a:xfrm>
            <a:off x="1500188" y="2909888"/>
            <a:ext cx="56197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>
                <a:latin typeface="Times New Roman" pitchFamily="34" charset="-128"/>
                <a:ea typeface="楷体"/>
              </a:rPr>
              <a:t>y</a:t>
            </a:r>
            <a:r>
              <a:rPr lang="en-US" altLang="zh-CN" sz="2800">
                <a:latin typeface="Times New Roman"/>
                <a:ea typeface="楷体" panose="02010609060101010101" pitchFamily="49" charset="-122"/>
                <a:cs typeface="Arial" pitchFamily="34" charset="0"/>
              </a:rPr>
              <a:t>ǔ</a:t>
            </a:r>
            <a:endParaRPr lang="en-US" altLang="en-US" sz="2800">
              <a:ea typeface="黑体" panose="02010609060101010101" pitchFamily="49" charset="-122"/>
              <a:cs typeface="Arial" pitchFamily="34" charset="0"/>
            </a:endParaRPr>
          </a:p>
        </p:txBody>
      </p:sp>
      <p:sp>
        <p:nvSpPr>
          <p:cNvPr id="8208" name="Text Box 18"/>
          <p:cNvSpPr txBox="1">
            <a:spLocks noChangeArrowheads="1"/>
          </p:cNvSpPr>
          <p:nvPr/>
        </p:nvSpPr>
        <p:spPr bwMode="auto">
          <a:xfrm>
            <a:off x="1571625" y="4572000"/>
            <a:ext cx="3810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kumimoji="0" lang="en-US" altLang="zh-CN" sz="2800">
                <a:latin typeface="Times New Roman" pitchFamily="34" charset="-128"/>
                <a:ea typeface="楷体"/>
              </a:rPr>
              <a:t>j</a:t>
            </a:r>
            <a:r>
              <a:rPr kumimoji="0" lang="en-US" altLang="zh-CN" sz="2800">
                <a:latin typeface="Times New Roman" pitchFamily="34" charset="-128"/>
                <a:cs typeface="Arial" pitchFamily="34" charset="0"/>
              </a:rPr>
              <a:t>ì</a:t>
            </a:r>
          </a:p>
        </p:txBody>
      </p:sp>
      <p:sp>
        <p:nvSpPr>
          <p:cNvPr id="8209" name="Text Box 19"/>
          <p:cNvSpPr txBox="1">
            <a:spLocks noChangeArrowheads="1"/>
          </p:cNvSpPr>
          <p:nvPr/>
        </p:nvSpPr>
        <p:spPr bwMode="auto">
          <a:xfrm>
            <a:off x="3429000" y="4786313"/>
            <a:ext cx="79692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kumimoji="0" lang="en-US" altLang="zh-CN" sz="2800">
                <a:latin typeface="Times New Roman" pitchFamily="34" charset="-128"/>
                <a:ea typeface="楷体"/>
              </a:rPr>
              <a:t>li</a:t>
            </a:r>
            <a:r>
              <a:rPr kumimoji="0" lang="en-US" altLang="zh-CN" sz="2800">
                <a:latin typeface="Times New Roman" pitchFamily="34" charset="-128"/>
                <a:cs typeface="Arial" pitchFamily="34" charset="0"/>
              </a:rPr>
              <a:t>á</a:t>
            </a:r>
            <a:r>
              <a:rPr kumimoji="0" lang="en-US" altLang="zh-CN" sz="2800">
                <a:latin typeface="Times New Roman" pitchFamily="34" charset="-128"/>
                <a:ea typeface="楷体"/>
              </a:rPr>
              <a:t>o</a:t>
            </a:r>
          </a:p>
        </p:txBody>
      </p:sp>
      <p:sp>
        <p:nvSpPr>
          <p:cNvPr id="8210" name="Text Box 20"/>
          <p:cNvSpPr txBox="1">
            <a:spLocks noChangeArrowheads="1"/>
          </p:cNvSpPr>
          <p:nvPr/>
        </p:nvSpPr>
        <p:spPr bwMode="auto">
          <a:xfrm>
            <a:off x="6929438" y="4572000"/>
            <a:ext cx="561975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>
                <a:latin typeface="Times New Roman" pitchFamily="34" charset="-128"/>
                <a:ea typeface="楷体"/>
              </a:rPr>
              <a:t>cī</a:t>
            </a:r>
          </a:p>
        </p:txBody>
      </p:sp>
    </p:spTree>
  </p:cSld>
  <p:clrMapOvr>
    <a:masterClrMapping/>
  </p:clrMapOvr>
  <p:transition>
    <p:spli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7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745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 Box 2" descr="Large confetti"/>
          <p:cNvSpPr txBox="1">
            <a:spLocks noGrp="1" noChangeArrowheads="1"/>
          </p:cNvSpPr>
          <p:nvPr>
            <p:ph type="title" idx="4294967295"/>
          </p:nvPr>
        </p:nvSpPr>
        <p:spPr>
          <a:xfrm>
            <a:off x="0" y="285750"/>
            <a:ext cx="6477000" cy="1016000"/>
          </a:xfrm>
          <a:ln algn="ctr"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6000" b="1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2" charset="-122"/>
                <a:ea typeface="楷体" pitchFamily="2" charset="-122"/>
              </a:rPr>
              <a:t>二读：读准节奏</a:t>
            </a:r>
            <a:endParaRPr lang="zh-CN" altLang="en-US" sz="6000" b="1" i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4099" name="内容占位符 2"/>
          <p:cNvSpPr>
            <a:spLocks noGrp="1"/>
          </p:cNvSpPr>
          <p:nvPr>
            <p:ph idx="4294967295"/>
          </p:nvPr>
        </p:nvSpPr>
        <p:spPr>
          <a:xfrm>
            <a:off x="0" y="2430463"/>
            <a:ext cx="4786313" cy="823912"/>
          </a:xfrm>
        </p:spPr>
        <p:txBody>
          <a:bodyPr/>
          <a:lstStyle/>
          <a:p>
            <a:pPr>
              <a:defRPr/>
            </a:pPr>
            <a:r>
              <a:rPr lang="zh-CN" altLang="en-US" sz="4000" b="1">
                <a:latin typeface="Times New Roman"/>
                <a:ea typeface="楷体"/>
              </a:rPr>
              <a:t>伐竹</a:t>
            </a:r>
            <a:r>
              <a:rPr lang="en-US" altLang="zh-CN" sz="4000" b="1">
                <a:latin typeface="Times New Roman"/>
                <a:ea typeface="楷体"/>
              </a:rPr>
              <a:t>/</a:t>
            </a:r>
            <a:r>
              <a:rPr lang="zh-CN" altLang="en-US" sz="4000" b="1">
                <a:latin typeface="Times New Roman"/>
                <a:ea typeface="楷体"/>
              </a:rPr>
              <a:t>取道</a:t>
            </a:r>
            <a:endParaRPr lang="en-US" altLang="zh-CN" sz="4000" b="1">
              <a:latin typeface="+mj-ea"/>
              <a:ea typeface="+mj-ea"/>
            </a:endParaRPr>
          </a:p>
          <a:p>
            <a:pPr>
              <a:defRPr/>
            </a:pPr>
            <a:r>
              <a:rPr lang="zh-CN" altLang="en-US" sz="4000" b="1">
                <a:latin typeface="Times New Roman"/>
                <a:ea typeface="楷体"/>
              </a:rPr>
              <a:t>卷石底</a:t>
            </a:r>
            <a:r>
              <a:rPr lang="en-US" altLang="zh-CN" sz="4000" b="1">
                <a:latin typeface="Times New Roman"/>
                <a:ea typeface="楷体"/>
              </a:rPr>
              <a:t>/</a:t>
            </a:r>
            <a:r>
              <a:rPr lang="zh-CN" altLang="en-US" sz="4000" b="1">
                <a:latin typeface="Times New Roman"/>
                <a:ea typeface="楷体"/>
              </a:rPr>
              <a:t>以出</a:t>
            </a:r>
          </a:p>
          <a:p>
            <a:pPr>
              <a:defRPr/>
            </a:pPr>
            <a:r>
              <a:rPr lang="zh-CN" altLang="en-US" sz="4000" b="1">
                <a:latin typeface="Times New Roman"/>
                <a:ea typeface="楷体"/>
              </a:rPr>
              <a:t>其岸势犬牙差互</a:t>
            </a:r>
            <a:endParaRPr lang="zh-CN" altLang="en-US" sz="4000" b="1">
              <a:latin typeface="+mj-ea"/>
              <a:ea typeface="+mj-ea"/>
            </a:endParaRP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2000250" y="3429000"/>
            <a:ext cx="1357313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>
                <a:latin typeface="Times New Roman"/>
                <a:ea typeface="楷体"/>
              </a:rPr>
              <a:t>/</a:t>
            </a:r>
            <a:endParaRPr lang="zh-CN" altLang="en-US"/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 Box 2" descr="Large confetti"/>
          <p:cNvSpPr txBox="1">
            <a:spLocks noGrp="1" noChangeArrowheads="1"/>
          </p:cNvSpPr>
          <p:nvPr>
            <p:ph type="title" idx="4294967295"/>
          </p:nvPr>
        </p:nvSpPr>
        <p:spPr>
          <a:xfrm>
            <a:off x="0" y="214313"/>
            <a:ext cx="6477000" cy="1016000"/>
          </a:xfrm>
          <a:ln algn="ctr"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6000" b="1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2" charset="-122"/>
                <a:ea typeface="楷体" pitchFamily="2" charset="-122"/>
              </a:rPr>
              <a:t>三读：概括内容</a:t>
            </a:r>
            <a:endParaRPr lang="zh-CN" altLang="en-US" sz="6000" b="1" i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4294967295"/>
          </p:nvPr>
        </p:nvSpPr>
        <p:spPr>
          <a:xfrm>
            <a:off x="0" y="1714500"/>
            <a:ext cx="7772400" cy="2428875"/>
          </a:xfrm>
        </p:spPr>
        <p:txBody>
          <a:bodyPr/>
          <a:lstStyle/>
          <a:p>
            <a:pPr>
              <a:buFontTx/>
              <a:buNone/>
              <a:defRPr/>
            </a:pPr>
            <a:r>
              <a:rPr lang="en-US" altLang="zh-CN">
                <a:latin typeface="Times New Roman"/>
                <a:ea typeface="楷体"/>
              </a:rPr>
              <a:t>  </a:t>
            </a:r>
            <a:r>
              <a:rPr lang="en-US" altLang="zh-CN" b="1">
                <a:latin typeface="Times New Roman"/>
                <a:ea typeface="楷体"/>
              </a:rPr>
              <a:t>《</a:t>
            </a:r>
            <a:r>
              <a:rPr lang="zh-CN" altLang="en-US" b="1">
                <a:latin typeface="Times New Roman"/>
                <a:ea typeface="楷体"/>
              </a:rPr>
              <a:t>小石潭记</a:t>
            </a:r>
            <a:r>
              <a:rPr lang="en-US" altLang="zh-CN" b="1">
                <a:latin typeface="Times New Roman"/>
                <a:ea typeface="楷体"/>
              </a:rPr>
              <a:t>》</a:t>
            </a:r>
            <a:r>
              <a:rPr lang="zh-CN" altLang="en-US" b="1">
                <a:latin typeface="Times New Roman"/>
                <a:ea typeface="楷体"/>
              </a:rPr>
              <a:t>是柳宗元把自己去小石潭游览时的所见所闻所感记录下来。</a:t>
            </a:r>
            <a:endParaRPr lang="en-US" altLang="zh-CN" b="1">
              <a:latin typeface="+mj-ea"/>
              <a:ea typeface="+mj-ea"/>
            </a:endParaRPr>
          </a:p>
          <a:p>
            <a:pPr>
              <a:buFontTx/>
              <a:buNone/>
              <a:defRPr/>
            </a:pPr>
            <a:r>
              <a:rPr lang="zh-CN" altLang="en-US" b="1">
                <a:latin typeface="Times New Roman"/>
                <a:ea typeface="楷体"/>
              </a:rPr>
              <a:t>   思考：如果再给题目加个字，哪个字最恰当？</a:t>
            </a:r>
            <a:endParaRPr lang="zh-CN" altLang="en-US" b="1">
              <a:latin typeface="+mj-ea"/>
              <a:ea typeface="+mj-ea"/>
            </a:endParaRP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3214688" y="3929063"/>
            <a:ext cx="857250" cy="83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4800" b="1">
                <a:solidFill>
                  <a:srgbClr val="FF0000"/>
                </a:solidFill>
                <a:latin typeface="Times New Roman"/>
                <a:ea typeface="楷体"/>
              </a:rPr>
              <a:t>游</a:t>
            </a: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3"/>
          <p:cNvSpPr txBox="1"/>
          <p:nvPr/>
        </p:nvSpPr>
        <p:spPr>
          <a:xfrm>
            <a:off x="1500188" y="2214563"/>
            <a:ext cx="5786437" cy="1570037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4800" b="1">
                <a:solidFill>
                  <a:schemeClr val="tx1">
                    <a:lumMod val="50000"/>
                  </a:schemeClr>
                </a:solidFill>
                <a:latin typeface="Times New Roman"/>
                <a:ea typeface="楷体"/>
              </a:rPr>
              <a:t>活动二：圈点批注</a:t>
            </a:r>
            <a:endParaRPr lang="en-US" altLang="zh-CN" sz="4800" b="1">
              <a:solidFill>
                <a:schemeClr val="tx1">
                  <a:lumMod val="50000"/>
                </a:schemeClr>
              </a:solidFill>
              <a:latin typeface="+mj-ea"/>
              <a:ea typeface="+mj-ea"/>
            </a:endParaRPr>
          </a:p>
          <a:p>
            <a:pPr>
              <a:defRPr/>
            </a:pPr>
            <a:r>
              <a:rPr lang="en-US" altLang="zh-CN" sz="4800" b="1">
                <a:solidFill>
                  <a:schemeClr val="tx1">
                    <a:lumMod val="50000"/>
                  </a:schemeClr>
                </a:solidFill>
                <a:latin typeface="Times New Roman"/>
                <a:ea typeface="楷体"/>
              </a:rPr>
              <a:t>        </a:t>
            </a:r>
            <a:r>
              <a:rPr lang="zh-CN" altLang="en-US" sz="4800" b="1">
                <a:solidFill>
                  <a:schemeClr val="tx1">
                    <a:lumMod val="50000"/>
                  </a:schemeClr>
                </a:solidFill>
                <a:latin typeface="Times New Roman"/>
                <a:ea typeface="楷体"/>
              </a:rPr>
              <a:t>欣赏美景</a:t>
            </a:r>
          </a:p>
        </p:txBody>
      </p:sp>
    </p:spTree>
  </p:cSld>
  <p:clrMapOvr>
    <a:masterClrMapping/>
  </p:clrMapOvr>
  <p:transition>
    <p:checker dir="vert"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3"/>
          <p:cNvSpPr txBox="1"/>
          <p:nvPr/>
        </p:nvSpPr>
        <p:spPr>
          <a:xfrm>
            <a:off x="214313" y="1428750"/>
            <a:ext cx="8572500" cy="1938338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b="1">
                <a:solidFill>
                  <a:schemeClr val="tx1">
                    <a:lumMod val="50000"/>
                  </a:schemeClr>
                </a:solidFill>
                <a:latin typeface="Times New Roman"/>
                <a:ea typeface="楷体"/>
              </a:rPr>
              <a:t>1.</a:t>
            </a:r>
            <a:r>
              <a:rPr lang="zh-CN" altLang="en-US" b="1">
                <a:solidFill>
                  <a:schemeClr val="tx1">
                    <a:lumMod val="50000"/>
                  </a:schemeClr>
                </a:solidFill>
                <a:latin typeface="Times New Roman"/>
                <a:ea typeface="楷体"/>
              </a:rPr>
              <a:t>柳宗元游小石潭时见到了哪些景物呢？请迅速在课文中寻找，要求每种景物用一个字表达出来。</a:t>
            </a:r>
            <a:endParaRPr lang="en-US" altLang="zh-CN" b="1">
              <a:solidFill>
                <a:schemeClr val="tx1">
                  <a:lumMod val="5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714375" y="500063"/>
            <a:ext cx="5715000" cy="70802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b="1">
                <a:solidFill>
                  <a:srgbClr val="FF0000"/>
                </a:solidFill>
                <a:latin typeface="Times New Roman"/>
                <a:ea typeface="楷体"/>
              </a:rPr>
              <a:t>圈点批注，欣赏美景</a:t>
            </a: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3"/>
          <p:cNvSpPr txBox="1"/>
          <p:nvPr/>
        </p:nvSpPr>
        <p:spPr>
          <a:xfrm>
            <a:off x="214313" y="1428750"/>
            <a:ext cx="8572500" cy="138430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800" b="1">
                <a:solidFill>
                  <a:schemeClr val="tx1">
                    <a:lumMod val="50000"/>
                  </a:schemeClr>
                </a:solidFill>
                <a:latin typeface="Times New Roman"/>
                <a:ea typeface="楷体"/>
              </a:rPr>
              <a:t>2.</a:t>
            </a:r>
            <a:r>
              <a:rPr lang="zh-CN" altLang="en-US" sz="2800" b="1">
                <a:solidFill>
                  <a:schemeClr val="tx1">
                    <a:lumMod val="50000"/>
                  </a:schemeClr>
                </a:solidFill>
                <a:latin typeface="Times New Roman"/>
                <a:ea typeface="楷体"/>
              </a:rPr>
              <a:t>再读</a:t>
            </a:r>
            <a:r>
              <a:rPr lang="en-US" altLang="zh-CN" sz="2800" b="1">
                <a:solidFill>
                  <a:schemeClr val="tx1">
                    <a:lumMod val="50000"/>
                  </a:schemeClr>
                </a:solidFill>
                <a:latin typeface="Times New Roman"/>
                <a:ea typeface="楷体"/>
              </a:rPr>
              <a:t>1-3</a:t>
            </a:r>
            <a:r>
              <a:rPr lang="zh-CN" altLang="en-US" sz="2800" b="1">
                <a:solidFill>
                  <a:schemeClr val="tx1">
                    <a:lumMod val="50000"/>
                  </a:schemeClr>
                </a:solidFill>
                <a:latin typeface="Times New Roman"/>
                <a:ea typeface="楷体"/>
              </a:rPr>
              <a:t>段，看看竹、潭、石、树、鱼、水、溪、岸等都有什么特点。选择你最喜欢的一种景物在书上旁批，写出它的特点。</a:t>
            </a:r>
            <a:endParaRPr lang="en-US" altLang="zh-CN" sz="2800" b="1">
              <a:solidFill>
                <a:schemeClr val="tx1">
                  <a:lumMod val="5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714375" y="500063"/>
            <a:ext cx="5715000" cy="70802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b="1">
                <a:solidFill>
                  <a:srgbClr val="FF0000"/>
                </a:solidFill>
                <a:latin typeface="Times New Roman"/>
                <a:ea typeface="楷体"/>
              </a:rPr>
              <a:t>圈点批注，欣赏美景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0" y="3429000"/>
            <a:ext cx="8429625" cy="1816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4000" kern="1200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latin typeface="Times New Roman"/>
                <a:ea typeface="楷体"/>
              </a:rPr>
              <a:t>我最喜欢</a:t>
            </a:r>
            <a:r>
              <a:rPr lang="zh-CN" altLang="en-US" sz="2800" b="1" u="sng">
                <a:solidFill>
                  <a:srgbClr val="FF0000"/>
                </a:solidFill>
                <a:latin typeface="Times New Roman"/>
                <a:ea typeface="楷体"/>
              </a:rPr>
              <a:t>水</a:t>
            </a:r>
            <a:r>
              <a:rPr lang="zh-CN" altLang="en-US" sz="2800" b="1">
                <a:latin typeface="Times New Roman"/>
                <a:ea typeface="楷体"/>
              </a:rPr>
              <a:t>，从文中</a:t>
            </a:r>
            <a:r>
              <a:rPr lang="zh-CN" altLang="en-US" sz="2800" b="1" u="sng">
                <a:latin typeface="Times New Roman"/>
                <a:ea typeface="楷体"/>
              </a:rPr>
              <a:t>“</a:t>
            </a:r>
            <a:r>
              <a:rPr lang="zh-CN" altLang="en-US" sz="2800" b="1" u="sng">
                <a:solidFill>
                  <a:srgbClr val="FF0000"/>
                </a:solidFill>
                <a:latin typeface="Times New Roman"/>
                <a:ea typeface="楷体"/>
              </a:rPr>
              <a:t>闻水声，如鸣佩环”“水尤清冽”“皆若空游无所依</a:t>
            </a:r>
            <a:r>
              <a:rPr lang="zh-CN" altLang="en-US" sz="2800" b="1" u="sng">
                <a:latin typeface="Times New Roman"/>
                <a:ea typeface="楷体"/>
              </a:rPr>
              <a:t>”</a:t>
            </a:r>
            <a:r>
              <a:rPr lang="zh-CN" altLang="en-US" sz="2800" b="1">
                <a:latin typeface="Times New Roman"/>
                <a:ea typeface="楷体"/>
              </a:rPr>
              <a:t>可以看出，美在</a:t>
            </a:r>
            <a:r>
              <a:rPr lang="zh-CN" altLang="en-US" sz="2800" b="1" u="sng">
                <a:solidFill>
                  <a:srgbClr val="FF0000"/>
                </a:solidFill>
                <a:latin typeface="Times New Roman"/>
                <a:ea typeface="楷体"/>
              </a:rPr>
              <a:t>它的水声好像人身上佩戴的佩环相碰击发出的声音。连鱼的游动都好像在空中一样，什么也没有。它是多么清澈啊</a:t>
            </a:r>
            <a:r>
              <a:rPr lang="zh-CN" altLang="en-US" sz="2800" b="1" u="sng">
                <a:latin typeface="Times New Roman"/>
                <a:ea typeface="楷体"/>
              </a:rPr>
              <a:t>。</a:t>
            </a: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3"/>
          <p:cNvSpPr txBox="1"/>
          <p:nvPr/>
        </p:nvSpPr>
        <p:spPr>
          <a:xfrm>
            <a:off x="214313" y="1428750"/>
            <a:ext cx="8572500" cy="954088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800" b="1">
                <a:solidFill>
                  <a:schemeClr val="tx1">
                    <a:lumMod val="50000"/>
                  </a:schemeClr>
                </a:solidFill>
                <a:latin typeface="Times New Roman"/>
                <a:ea typeface="楷体"/>
              </a:rPr>
              <a:t>3.</a:t>
            </a:r>
            <a:r>
              <a:rPr lang="zh-CN" altLang="en-US" sz="2800" b="1">
                <a:solidFill>
                  <a:schemeClr val="tx1">
                    <a:lumMod val="50000"/>
                  </a:schemeClr>
                </a:solidFill>
                <a:latin typeface="Times New Roman"/>
                <a:ea typeface="楷体"/>
              </a:rPr>
              <a:t>请将景物特点浓缩成一个字加在景物前面。比如（翠）竹。</a:t>
            </a:r>
            <a:endParaRPr lang="en-US" altLang="zh-CN" sz="2800" b="1">
              <a:solidFill>
                <a:schemeClr val="tx1">
                  <a:lumMod val="5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714375" y="500063"/>
            <a:ext cx="5715000" cy="70802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b="1">
                <a:solidFill>
                  <a:srgbClr val="FF0000"/>
                </a:solidFill>
                <a:latin typeface="Times New Roman"/>
                <a:ea typeface="楷体"/>
              </a:rPr>
              <a:t>圈点批注，欣赏美景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00063" y="2857500"/>
            <a:ext cx="8429625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2800" b="1">
                <a:solidFill>
                  <a:schemeClr val="tx1">
                    <a:lumMod val="50000"/>
                  </a:schemeClr>
                </a:solidFill>
                <a:latin typeface="Times New Roman"/>
                <a:ea typeface="楷体"/>
              </a:rPr>
              <a:t>   潭、  石、  树、  鱼、  水、  溪、 岸</a:t>
            </a:r>
            <a:endParaRPr lang="zh-CN" altLang="en-US" sz="2800" b="1" u="sng">
              <a:ea typeface="宋体" charset="-122"/>
            </a:endParaRP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https://d.book118.com/596022023041010102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微软雅黑</vt:lpstr>
      <vt:lpstr>楷体</vt:lpstr>
      <vt:lpstr>Times New Roman</vt:lpstr>
      <vt:lpstr>宋体</vt:lpstr>
      <vt:lpstr>MS UI Gothic</vt:lpstr>
      <vt:lpstr>黑体</vt:lpstr>
      <vt:lpstr>方正舒体</vt:lpstr>
      <vt:lpstr>Office Theme</vt:lpstr>
      <vt:lpstr>10 小石潭记</vt:lpstr>
      <vt:lpstr>PowerPoint Presentation</vt:lpstr>
      <vt:lpstr>PowerPoint Presentation</vt:lpstr>
      <vt:lpstr>PowerPoint Presentation</vt:lpstr>
      <vt:lpstr>二读：读准节奏</vt:lpstr>
      <vt:lpstr>三读：概括内容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2024-09-27T00:24:31.819</cp:lastPrinted>
  <dcterms:created xsi:type="dcterms:W3CDTF">2024-09-26T16:24:31Z</dcterms:created>
  <dcterms:modified xsi:type="dcterms:W3CDTF">2024-09-26T16:24:33Z</dcterms:modified>
</cp:coreProperties>
</file>