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F92DC-0D76-42D5-9B45-C65AFCC80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FA926-A82E-4A87-BB5E-619B62F87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08A36-B2D1-4981-960D-085CF778C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45045-2BC3-4FAA-AB71-7B2E6F63A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0CD46A-6EE9-4B2C-AF69-B4F27BC42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F28E75-26F3-4C0B-9B8A-599EAEF3C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2711DD-59FD-494C-A50D-ED2DC4497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C0D21-D8E9-4148-AE44-E21DD53EB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1D430-B511-4868-9F96-5DA916617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620FF-3D77-42E3-8F9F-C3ECC5079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9DDF4-C4DD-4669-87B6-D8A76E4A5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2314215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247900" y="2790689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+mn-ea"/>
                <a:sym typeface="+mn-lt"/>
              </a:rPr>
              <a:t>&lt;a href="https://www.freepik.com/free-photos-vectors/background"&gt;Background photo created by freepik - www.freepik.com&lt;/a&gt;</a:t>
            </a:r>
            <a:endParaRPr lang="zh-CN" altLang="en-US">
              <a:cs typeface="+mn-ea"/>
              <a:sym typeface="+mn-lt"/>
            </a:endParaRPr>
          </a:p>
        </p:txBody>
      </p:sp>
      <p:pic>
        <p:nvPicPr>
          <p:cNvPr id="1026" name="Picture 2" descr="C:\Users\Administrator\Desktop\573774-PLOMDL-38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082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矩形 4"/>
          <p:cNvSpPr/>
          <p:nvPr/>
        </p:nvSpPr>
        <p:spPr>
          <a:xfrm>
            <a:off x="6429018" y="2572269"/>
            <a:ext cx="5212080" cy="110680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6600" b="1">
                <a:solidFill>
                  <a:schemeClr val="bg1"/>
                </a:solidFill>
                <a:cs typeface="+mn-ea"/>
                <a:sym typeface="+mn-lt"/>
              </a:rPr>
              <a:t>实用医学英语</a:t>
            </a:r>
            <a:endParaRPr lang="zh-CN" altLang="en-US" sz="66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7" name="矩形: 圆角 11"/>
          <p:cNvSpPr/>
          <p:nvPr/>
        </p:nvSpPr>
        <p:spPr>
          <a:xfrm>
            <a:off x="7166610" y="4941570"/>
            <a:ext cx="2224405" cy="469265"/>
          </a:xfrm>
          <a:prstGeom prst="roundRect">
            <a:avLst>
              <a:gd name="adj" fmla="val 50000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河南医学高等专科学校</a:t>
            </a:r>
            <a:endParaRPr kumimoji="0" lang="zh-CN" altLang="en-US" sz="140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8" name="矩形: 圆角 11"/>
          <p:cNvSpPr/>
          <p:nvPr/>
        </p:nvSpPr>
        <p:spPr>
          <a:xfrm>
            <a:off x="9747462" y="4929745"/>
            <a:ext cx="1942693" cy="469309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张</a:t>
            </a:r>
            <a:r>
              <a:rPr kumimoji="0" lang="en-US" altLang="zh-CN" sz="140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  </a:t>
            </a:r>
            <a:r>
              <a:rPr kumimoji="0" lang="zh-CN" altLang="en-US" sz="140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刚</a:t>
            </a:r>
            <a:endParaRPr kumimoji="0" lang="zh-CN" altLang="en-US" sz="140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0" name="文本框 13"/>
          <p:cNvSpPr txBox="1"/>
          <p:nvPr/>
        </p:nvSpPr>
        <p:spPr>
          <a:xfrm>
            <a:off x="5295900" y="4141929"/>
            <a:ext cx="63942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医学医疗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| 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读好英语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| 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掌握技巧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| 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学习经验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5880722" y="1941357"/>
            <a:ext cx="6123305" cy="64516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mtClean="0">
                <a:solidFill>
                  <a:schemeClr val="bg1"/>
                </a:solidFill>
                <a:cs typeface="+mn-ea"/>
                <a:sym typeface="+mn-lt"/>
              </a:rPr>
              <a:t>Practical  Medical English</a:t>
            </a:r>
            <a:endParaRPr lang="zh-CN" altLang="en-US" sz="360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C:\Users\Administrator\Desktop\573774-PLOMDL-3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0" y="0"/>
            <a:ext cx="1219082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圆角矩形 17"/>
          <p:cNvSpPr/>
          <p:nvPr/>
        </p:nvSpPr>
        <p:spPr>
          <a:xfrm>
            <a:off x="843539" y="2244662"/>
            <a:ext cx="512436" cy="512436"/>
          </a:xfrm>
          <a:prstGeom prst="roundRect">
            <a:avLst>
              <a:gd name="adj" fmla="val 12258"/>
            </a:avLst>
          </a:prstGeom>
          <a:noFill/>
          <a:ln w="6350" cap="flat" cmpd="sng" algn="ctr">
            <a:solidFill>
              <a:srgbClr val="31859C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圆角矩形 18"/>
          <p:cNvSpPr/>
          <p:nvPr/>
        </p:nvSpPr>
        <p:spPr>
          <a:xfrm>
            <a:off x="1488861" y="2244662"/>
            <a:ext cx="3705440" cy="512436"/>
          </a:xfrm>
          <a:prstGeom prst="roundRect">
            <a:avLst>
              <a:gd name="adj" fmla="val 12258"/>
            </a:avLst>
          </a:prstGeom>
          <a:noFill/>
          <a:ln w="6350" cap="flat" cmpd="sng" algn="ctr">
            <a:solidFill>
              <a:srgbClr val="31859C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Text Box 18"/>
          <p:cNvSpPr txBox="1">
            <a:spLocks noChangeArrowheads="1"/>
          </p:cNvSpPr>
          <p:nvPr/>
        </p:nvSpPr>
        <p:spPr bwMode="auto">
          <a:xfrm>
            <a:off x="797116" y="2263602"/>
            <a:ext cx="627095" cy="523220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zh-CN" altLang="en-US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Text Box 18"/>
          <p:cNvSpPr txBox="1">
            <a:spLocks noChangeArrowheads="1"/>
          </p:cNvSpPr>
          <p:nvPr/>
        </p:nvSpPr>
        <p:spPr bwMode="auto">
          <a:xfrm>
            <a:off x="1598334" y="2300107"/>
            <a:ext cx="2428240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What is diabetes?</a:t>
            </a:r>
            <a:endParaRPr lang="zh-CN" altLang="en-US" sz="2000" b="1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圆角矩形 21"/>
          <p:cNvSpPr/>
          <p:nvPr/>
        </p:nvSpPr>
        <p:spPr>
          <a:xfrm>
            <a:off x="843539" y="3168171"/>
            <a:ext cx="512436" cy="512436"/>
          </a:xfrm>
          <a:prstGeom prst="roundRect">
            <a:avLst>
              <a:gd name="adj" fmla="val 12258"/>
            </a:avLst>
          </a:prstGeom>
          <a:noFill/>
          <a:ln w="6350" cap="flat" cmpd="sng" algn="ctr">
            <a:solidFill>
              <a:srgbClr val="31859C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圆角矩形 22"/>
          <p:cNvSpPr/>
          <p:nvPr/>
        </p:nvSpPr>
        <p:spPr>
          <a:xfrm>
            <a:off x="1488861" y="3168171"/>
            <a:ext cx="3705440" cy="512436"/>
          </a:xfrm>
          <a:prstGeom prst="roundRect">
            <a:avLst>
              <a:gd name="adj" fmla="val 12258"/>
            </a:avLst>
          </a:prstGeom>
          <a:noFill/>
          <a:ln w="6350" cap="flat" cmpd="sng" algn="ctr">
            <a:solidFill>
              <a:srgbClr val="31859C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Text Box 18"/>
          <p:cNvSpPr txBox="1">
            <a:spLocks noChangeArrowheads="1"/>
          </p:cNvSpPr>
          <p:nvPr/>
        </p:nvSpPr>
        <p:spPr bwMode="auto">
          <a:xfrm>
            <a:off x="797117" y="3187111"/>
            <a:ext cx="627095" cy="523220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zh-CN" altLang="en-US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Text Box 18"/>
          <p:cNvSpPr txBox="1">
            <a:spLocks noChangeArrowheads="1"/>
          </p:cNvSpPr>
          <p:nvPr/>
        </p:nvSpPr>
        <p:spPr bwMode="auto">
          <a:xfrm>
            <a:off x="1598334" y="3223616"/>
            <a:ext cx="2184400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Type 1 diabetes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圆角矩形 25"/>
          <p:cNvSpPr/>
          <p:nvPr/>
        </p:nvSpPr>
        <p:spPr>
          <a:xfrm>
            <a:off x="843539" y="4094345"/>
            <a:ext cx="512436" cy="512436"/>
          </a:xfrm>
          <a:prstGeom prst="roundRect">
            <a:avLst>
              <a:gd name="adj" fmla="val 12258"/>
            </a:avLst>
          </a:prstGeom>
          <a:noFill/>
          <a:ln w="6350" cap="flat" cmpd="sng" algn="ctr">
            <a:solidFill>
              <a:srgbClr val="31859C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圆角矩形 26"/>
          <p:cNvSpPr/>
          <p:nvPr/>
        </p:nvSpPr>
        <p:spPr>
          <a:xfrm>
            <a:off x="1488861" y="4094345"/>
            <a:ext cx="3705440" cy="512436"/>
          </a:xfrm>
          <a:prstGeom prst="roundRect">
            <a:avLst>
              <a:gd name="adj" fmla="val 12258"/>
            </a:avLst>
          </a:prstGeom>
          <a:noFill/>
          <a:ln w="6350" cap="flat" cmpd="sng" algn="ctr">
            <a:solidFill>
              <a:srgbClr val="31859C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Text Box 18"/>
          <p:cNvSpPr txBox="1">
            <a:spLocks noChangeArrowheads="1"/>
          </p:cNvSpPr>
          <p:nvPr/>
        </p:nvSpPr>
        <p:spPr bwMode="auto">
          <a:xfrm>
            <a:off x="797117" y="4113285"/>
            <a:ext cx="62709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zh-CN" altLang="en-US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Text Box 18"/>
          <p:cNvSpPr txBox="1">
            <a:spLocks noChangeArrowheads="1"/>
          </p:cNvSpPr>
          <p:nvPr/>
        </p:nvSpPr>
        <p:spPr bwMode="auto">
          <a:xfrm>
            <a:off x="1598334" y="4149790"/>
            <a:ext cx="2184400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Type </a:t>
            </a:r>
            <a:r>
              <a:rPr lang="en-US" altLang="zh-CN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diabetes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812829" y="662711"/>
            <a:ext cx="1731564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bg1"/>
                </a:solidFill>
                <a:cs typeface="+mn-ea"/>
                <a:sym typeface="+mn-lt"/>
              </a:rPr>
              <a:t>目 录</a:t>
            </a:r>
            <a:endParaRPr lang="en-US" altLang="zh-CN" sz="54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812800" y="1441450"/>
            <a:ext cx="1821180" cy="3683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>
                <a:solidFill>
                  <a:schemeClr val="bg1"/>
                </a:solidFill>
                <a:cs typeface="+mn-ea"/>
                <a:sym typeface="+mn-lt"/>
              </a:rPr>
              <a:t>CONTENT</a:t>
            </a:r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C:\Users\Administrator\Desktop\573774-PLOMDL-3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1270" y="0"/>
            <a:ext cx="1219082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矩形 30"/>
          <p:cNvSpPr/>
          <p:nvPr/>
        </p:nvSpPr>
        <p:spPr>
          <a:xfrm>
            <a:off x="1719856" y="4544096"/>
            <a:ext cx="338709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Type 1</a:t>
            </a:r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diabetes</a:t>
            </a:r>
            <a:endParaRPr lang="zh-CN" altLang="en-US" sz="32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2134826" y="3726642"/>
            <a:ext cx="2529205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mtClean="0">
                <a:solidFill>
                  <a:schemeClr val="bg1"/>
                </a:solidFill>
                <a:cs typeface="+mn-ea"/>
                <a:sym typeface="+mn-lt"/>
              </a:rPr>
              <a:t>PART TWO</a:t>
            </a:r>
            <a:endParaRPr lang="zh-CN" altLang="en-US" sz="32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2041798" y="1674683"/>
            <a:ext cx="2743200" cy="221488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3800" smtClean="0">
                <a:solidFill>
                  <a:schemeClr val="bg1"/>
                </a:solidFill>
                <a:cs typeface="+mn-ea"/>
                <a:sym typeface="+mn-lt"/>
              </a:rPr>
              <a:t>02</a:t>
            </a:r>
            <a:endParaRPr lang="zh-CN" altLang="en-US" sz="1380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1-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图片 4" descr="1-2"/>
          <p:cNvPicPr>
            <a:picLocks noChangeAspect="1"/>
          </p:cNvPicPr>
          <p:nvPr/>
        </p:nvPicPr>
        <p:blipFill>
          <a:blip r:embed="rId4"/>
          <a:srcRect l="53464" t="24382" r="10297" b="11368"/>
          <a:stretch>
            <a:fillRect/>
          </a:stretch>
        </p:blipFill>
        <p:spPr>
          <a:xfrm>
            <a:off x="9053830" y="2718435"/>
            <a:ext cx="2899410" cy="2880995"/>
          </a:xfrm>
          <a:prstGeom prst="ellipse">
            <a:avLst/>
          </a:prstGeom>
        </p:spPr>
      </p:pic>
      <p:pic>
        <p:nvPicPr>
          <p:cNvPr id="6" name="图片 5" descr="1-2"/>
          <p:cNvPicPr>
            <a:picLocks noChangeAspect="1"/>
          </p:cNvPicPr>
          <p:nvPr/>
        </p:nvPicPr>
        <p:blipFill>
          <a:blip r:embed="rId4"/>
          <a:srcRect l="37182" t="84523" r="51625"/>
          <a:stretch>
            <a:fillRect/>
          </a:stretch>
        </p:blipFill>
        <p:spPr>
          <a:xfrm>
            <a:off x="404495" y="5471795"/>
            <a:ext cx="1128395" cy="87439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389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4022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矩形 32"/>
          <p:cNvSpPr/>
          <p:nvPr/>
        </p:nvSpPr>
        <p:spPr>
          <a:xfrm>
            <a:off x="2590095" y="3698702"/>
            <a:ext cx="1646606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mtClean="0">
                <a:solidFill>
                  <a:schemeClr val="bg1"/>
                </a:solidFill>
                <a:cs typeface="+mn-ea"/>
                <a:sym typeface="+mn-lt"/>
              </a:rPr>
              <a:t>PART ONE</a:t>
            </a:r>
            <a:endParaRPr lang="zh-CN" altLang="en-US" sz="3200"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4" name="图片 3" descr="7-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图片 4" descr="7-2"/>
          <p:cNvPicPr>
            <a:picLocks noChangeAspect="1"/>
          </p:cNvPicPr>
          <p:nvPr/>
        </p:nvPicPr>
        <p:blipFill>
          <a:blip r:embed="rId3"/>
          <a:srcRect l="28703" t="11972" r="28349" b="11972"/>
          <a:stretch>
            <a:fillRect/>
          </a:stretch>
        </p:blipFill>
        <p:spPr>
          <a:xfrm>
            <a:off x="3491865" y="815975"/>
            <a:ext cx="5236210" cy="5200015"/>
          </a:xfrm>
          <a:prstGeom prst="ellipse">
            <a:avLst/>
          </a:prstGeom>
        </p:spPr>
      </p:pic>
      <p:pic>
        <p:nvPicPr>
          <p:cNvPr id="2" name="图片 1" descr="8-3"/>
          <p:cNvPicPr>
            <a:picLocks noChangeAspect="1"/>
          </p:cNvPicPr>
          <p:nvPr/>
        </p:nvPicPr>
        <p:blipFill>
          <a:blip r:embed="rId4"/>
          <a:srcRect l="28479" t="11678" r="28359" b="11753"/>
          <a:stretch>
            <a:fillRect/>
          </a:stretch>
        </p:blipFill>
        <p:spPr>
          <a:xfrm>
            <a:off x="5763895" y="4992370"/>
            <a:ext cx="1676400" cy="166878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"/>
            <a:ext cx="12192000" cy="68548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4403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160"/>
            <a:ext cx="12192000" cy="68478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https://d.book118.com/596023142154010101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rgbClr val="000000"/>
      </a:dk1>
      <a:lt1>
        <a:srgbClr val="FFFFFF"/>
      </a:lt1>
      <a:dk2>
        <a:srgbClr val="768395"/>
      </a:dk2>
      <a:lt2>
        <a:srgbClr val="F0F0F0"/>
      </a:lt2>
      <a:accent1>
        <a:srgbClr val="C8BB98"/>
      </a:accent1>
      <a:accent2>
        <a:srgbClr val="93C3CD"/>
      </a:accent2>
      <a:accent3>
        <a:srgbClr val="FCCA49"/>
      </a:accent3>
      <a:accent4>
        <a:srgbClr val="686868"/>
      </a:accent4>
      <a:accent5>
        <a:srgbClr val="929292"/>
      </a:accent5>
      <a:accent6>
        <a:srgbClr val="B2B2B2"/>
      </a:accent6>
      <a:hlink>
        <a:srgbClr val="C8BB98"/>
      </a:hlink>
      <a:folHlink>
        <a:srgbClr val="BFBFBF"/>
      </a:folHlink>
    </a:clrScheme>
    <a:fontScheme name="zc1zcmvu">
      <a:majorFont>
        <a:latin typeface="Post No Bills Jaffna"/>
        <a:ea typeface="微软雅黑"/>
        <a:cs typeface="Arial"/>
      </a:majorFont>
      <a:minorFont>
        <a:latin typeface="Post No Bills Jaffna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C8BB98"/>
    </a:accent1>
    <a:accent2>
      <a:srgbClr val="93C3CD"/>
    </a:accent2>
    <a:accent3>
      <a:srgbClr val="FCCA49"/>
    </a:accent3>
    <a:accent4>
      <a:srgbClr val="686868"/>
    </a:accent4>
    <a:accent5>
      <a:srgbClr val="929292"/>
    </a:accent5>
    <a:accent6>
      <a:srgbClr val="B2B2B2"/>
    </a:accent6>
    <a:hlink>
      <a:srgbClr val="C8BB98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Post No Bills Jaffna</vt:lpstr>
      <vt:lpstr>微软雅黑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2024-09-26T05:56:24.609</cp:lastPrinted>
  <dcterms:created xsi:type="dcterms:W3CDTF">2024-09-25T21:56:24Z</dcterms:created>
  <dcterms:modified xsi:type="dcterms:W3CDTF">2024-09-25T21:56:26Z</dcterms:modified>
</cp:coreProperties>
</file>