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1B6915A-40AE-4936-B808-5ECFEB84B2D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836AF73-C85F-499E-A013-8B2F2ABCEC9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A69294C-94ED-41B8-81FF-D5D830A2350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35E9CBC-4771-4B53-AE8E-868DF8BDB9F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BC468E2-1F8F-4437-A191-BC9E8D282E9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D1CB3B1-517D-4B80-A19C-EE42A1B3821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2475D77-F7A3-425C-A0AA-58B8197EF25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4A74B0A-B36D-4588-A9C8-BD853F55DB1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FCA201C-B0C4-4D72-9D43-91DCB1D0DDA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32F5664-496F-4E84-B5EB-B9EF6D7D47F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52767D1-A19B-4F66-9205-D05E7C46CD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9603011403401005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44631" y="1726035"/>
            <a:ext cx="9769862"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证券定价理论1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证券定价理论概述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资本市场与证券类型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证券定价方法与技术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宏观因素对证券价格影响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微观因素对证券价格影响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投资者行为和心理预期对价格影响</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alpha val="100000"/>
                  </a:schemeClr>
                </a:solidFill>
                <a:latin typeface="Arial"/>
                <a:ea typeface="Arial"/>
                <a:cs typeface="Arial"/>
              </a:rPr>
              <a:t>01</a:t>
            </a: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证券定价理论概述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证券定价理论是研究证券价格形成机制和变动规律的金融学理论，旨在通过数学模型和假设条件，解释和预测证券价格。</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证券定价理论经历了从早期的基础资产定价模型到现代风险中性定价、随机过程定价等多个阶段，不断引入新的数学工具和假设条件，提高了定价的准确性和适用性。</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发展历程</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定义与发展历程</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0078" b="10078"/>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证券定价理论是现代金融学的核心理论之一，对于理解金融市场运行规律、指导投资实践、进行风险管理等方面具有重要意义。</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证券定价理论广泛应用于股票、债券、期权、期货等金融产品的定价，以及投资组合管理、风险管理、资产定价等领域。</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重要性及应用领域</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应用领域</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重要性</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4343439" y="1390903"/>
            <a:ext cx="3583020" cy="975360"/>
            <a:chOff x="4343439" y="1390903"/>
            <a:chExt cx="3583020" cy="975360"/>
          </a:xfrm>
        </p:grpSpPr>
        <p:sp>
          <p:nvSpPr>
            <p:cNvPr id="3" name="AutoShape 3"/>
            <p:cNvSpPr/>
            <p:nvPr/>
          </p:nvSpPr>
          <p:spPr>
            <a:xfrm>
              <a:off x="695109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6" name="Picture 6"/>
          <p:cNvPicPr>
            <a:picLocks noChangeAspect="1"/>
          </p:cNvPicPr>
          <p:nvPr/>
        </p:nvPicPr>
        <p:blipFill>
          <a:blip r:embed="rId2">
            <a:alphaModFix/>
          </a:blip>
          <a:srcRect l="13535" r="13535"/>
          <a:stretch>
            <a:fillRect/>
          </a:stretch>
        </p:blipFill>
        <p:spPr>
          <a:xfrm>
            <a:off x="8437172" y="1327341"/>
            <a:ext cx="3341640" cy="4581961"/>
          </a:xfrm>
          <a:prstGeom prst="rect">
            <a:avLst/>
          </a:prstGeom>
        </p:spPr>
      </p:pic>
      <p:sp>
        <p:nvSpPr>
          <p:cNvPr id="7" name="AutoShape 7"/>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601242"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假设市场是有效的，即市场价格反映了所有可用信息，投资者无法通过分析信息或者采用特定的交易策略来获得超额收益。</a:t>
            </a:r>
          </a:p>
        </p:txBody>
      </p:sp>
      <p:sp>
        <p:nvSpPr>
          <p:cNvPr id="10" name="AutoShape 10"/>
          <p:cNvSpPr/>
          <p:nvPr/>
        </p:nvSpPr>
        <p:spPr>
          <a:xfrm>
            <a:off x="314677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01242" y="1602358"/>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市场有效性假设</a:t>
            </a:r>
          </a:p>
        </p:txBody>
      </p:sp>
      <p:sp>
        <p:nvSpPr>
          <p:cNvPr id="12" name="TextBox 12"/>
          <p:cNvSpPr txBox="1"/>
          <p:nvPr/>
        </p:nvSpPr>
        <p:spPr>
          <a:xfrm>
            <a:off x="4405571"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假设风险与收益之间存在正相关关系，即高风险对应高收益，低风险对应低收益。</a:t>
            </a:r>
          </a:p>
        </p:txBody>
      </p:sp>
      <p:sp>
        <p:nvSpPr>
          <p:cNvPr id="13" name="TextBox 13"/>
          <p:cNvSpPr txBox="1"/>
          <p:nvPr/>
        </p:nvSpPr>
        <p:spPr>
          <a:xfrm>
            <a:off x="4405571" y="1601372"/>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风险与收益正相关假设</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4982395"/>
            <a:ext cx="3433799"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假设投资者是理性的，能够根据自身风险偏好和投资目标做出最优决策。</a:t>
            </a:r>
          </a:p>
        </p:txBody>
      </p:sp>
      <p:sp>
        <p:nvSpPr>
          <p:cNvPr id="17" name="AutoShape 17"/>
          <p:cNvSpPr/>
          <p:nvPr/>
        </p:nvSpPr>
        <p:spPr>
          <a:xfrm>
            <a:off x="314677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601242"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投资者理性假设</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4982395"/>
            <a:ext cx="3438525"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假设市场是完美的，不存在交易成本、税收、信息不对称等市场摩擦因素。</a:t>
            </a:r>
          </a:p>
        </p:txBody>
      </p:sp>
      <p:sp>
        <p:nvSpPr>
          <p:cNvPr id="22" name="AutoShape 22"/>
          <p:cNvSpPr/>
          <p:nvPr/>
        </p:nvSpPr>
        <p:spPr>
          <a:xfrm>
            <a:off x="695109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386521"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完美市场假设</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基本假设与前提条件</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alpha val="100000"/>
                  </a:schemeClr>
                </a:solidFill>
                <a:latin typeface="Arial"/>
                <a:ea typeface="Arial"/>
                <a:cs typeface="Arial"/>
              </a:rPr>
              <a:t>02</a:t>
            </a: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资本市场与证券类型</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1750" r="1175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资本市场功能</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资本市场具有融资功能、投资功能、定价功能和资源配置功能。</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资本市场定义</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资本市场是指期限在一年以上各种资金借贷和证券交易的场所，是长期资金融通市场。</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资本市场分类</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资本市场可以分为一级市场和二级市场。一级市场是证券的发行市场，二级市场是证券的交易市场。</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资本市场概述及分类</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债券</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债券是政府、企业、银行等债务人为筹集资金,按照法定程序发行并向债权人承诺于指定日期还本付息的有价证券。</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股票</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股票是股份公司所有权的一部分，也是发行的所有权凭证。股票持有者对股份公司债务负有限或无限责任，并凭持有股票享受股息和红利的收入。</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其他证券</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除了股票和债券，还有基金、权证、期货、期权等其他类型的证券。</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6667" r="16667"/>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21875" r="21875"/>
          <a:stretch>
            <a:fillRect/>
          </a:stretch>
        </p:blipFill>
        <p:spPr>
          <a:xfrm>
            <a:off x="5358287" y="1416742"/>
            <a:ext cx="1475427" cy="1475427"/>
          </a:xfrm>
          <a:prstGeom prst="ellipse">
            <a:avLst/>
          </a:prstGeom>
        </p:spPr>
      </p:pic>
      <p:pic>
        <p:nvPicPr>
          <p:cNvPr id="19" name="Picture 19"/>
          <p:cNvPicPr>
            <a:picLocks noChangeAspect="1"/>
          </p:cNvPicPr>
          <p:nvPr/>
        </p:nvPicPr>
        <p:blipFill>
          <a:blip r:embed="rId4">
            <a:alphaModFix/>
          </a:blip>
          <a:srcRect l="16667" r="16667"/>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股票、债券等证券类型介绍</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衍生品及其他创新产品</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衍生品</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衍生品是基于股票、债券等基础资产派生出来的金融工具，如期货、期权、远期合约等。</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创新产品</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随着金融市场的不断发展，各种创新产品层出不穷，如结构化产品、资产证券化产品等。这些产品为投资者提供了更多的投资选择和风险管理工具。</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alpha val="100000"/>
                  </a:schemeClr>
                </a:solidFill>
                <a:latin typeface="Arial"/>
                <a:ea typeface="Arial"/>
                <a:cs typeface="Arial"/>
              </a:rPr>
              <a:t>03</a:t>
            </a: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证券定价方法与技术</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通过比较同类公司的市盈率来评估目标公司的价值。</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市盈率法</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t="17792" b="1779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市净率法</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75" r="1667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价格/销售额比率</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利用市净率指标来评估公司价值，通常适用于资产重的行业。</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通过比较公司的价格与销售额之间的比率来评估公司价值。</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相对估值法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31860" r="31860"/>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预测未来股利的现值，以确定股票的内在价值。</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股利贴现模型</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预测公司未来的自由现金流，并将其贴现到现在，以计算公司的内在价值。</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自由现金流贴现模型</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基于公司账面价值和预期剩余收益来评估公司价值。</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剩余收益模型</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绝对估值法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https://d.book118.com/596030114034010055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78</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2024-09-22T15:41:51.017</cp:lastPrinted>
  <dcterms:created xsi:type="dcterms:W3CDTF">2024-09-22T07:41:51Z</dcterms:created>
  <dcterms:modified xsi:type="dcterms:W3CDTF">2024-09-22T07:41:53Z</dcterms:modified>
</cp:coreProperties>
</file>