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239625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buFont typeface="Arial" pitchFamily="34" charset="0"/>
              <a:buNone/>
              <a:defRPr sz="1200" smtClean="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buFont typeface="Arial" pitchFamily="34" charset="0"/>
              <a:buNone/>
              <a:defRPr sz="1200" smtClean="0"/>
            </a:lvl1pPr>
          </a:lstStyle>
          <a:p>
            <a:pPr>
              <a:defRPr/>
            </a:pPr>
            <a:fld id="{05B063D9-548B-49B6-BBE7-49DBD01F3AEA}" type="datetimeFigureOut">
              <a:rPr lang="zh-CN" altLang="en-US"/>
              <a:pPr>
                <a:defRPr/>
              </a:pPr>
              <a:t>2023/11/9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76275" y="1143000"/>
            <a:ext cx="550545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noProof="0" smtClean="0"/>
              <a:t>单击此处编辑母版文本样式</a:t>
            </a:r>
          </a:p>
          <a:p>
            <a:pPr lvl="1"/>
            <a:r>
              <a:rPr lang="zh-CN" altLang="en-US" noProof="0" smtClean="0"/>
              <a:t>第二级</a:t>
            </a:r>
          </a:p>
          <a:p>
            <a:pPr lvl="2"/>
            <a:r>
              <a:rPr lang="zh-CN" altLang="en-US" noProof="0" smtClean="0"/>
              <a:t>第三级</a:t>
            </a:r>
          </a:p>
          <a:p>
            <a:pPr lvl="3"/>
            <a:r>
              <a:rPr lang="zh-CN" altLang="en-US" noProof="0" smtClean="0"/>
              <a:t>第四级</a:t>
            </a:r>
          </a:p>
          <a:p>
            <a:pPr lvl="4"/>
            <a:r>
              <a:rPr lang="zh-CN" altLang="en-US" noProof="0" smtClean="0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buFont typeface="Arial" pitchFamily="34" charset="0"/>
              <a:buNone/>
              <a:defRPr sz="1200" smtClean="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hangingPunct="1">
              <a:buFont typeface="Arial" pitchFamily="34" charset="0"/>
              <a:buNone/>
              <a:defRPr sz="1200" smtClean="0"/>
            </a:lvl1pPr>
          </a:lstStyle>
          <a:p>
            <a:pPr>
              <a:defRPr/>
            </a:pPr>
            <a:fld id="{E0F2C373-5717-4987-B0CB-6647486E7A5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089161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5" name="备注占位符 2"/>
          <p:cNvSpPr txBox="1"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altLang="zh-CN" smtClean="0">
                <a:solidFill>
                  <a:srgbClr val="4A452A"/>
                </a:solidFill>
              </a:rPr>
              <a:t>PPT模板：/moban/                  PPT素材：/sucai/</a:t>
            </a:r>
          </a:p>
          <a:p>
            <a:pPr>
              <a:spcBef>
                <a:spcPct val="0"/>
              </a:spcBef>
            </a:pPr>
            <a:r>
              <a:rPr lang="en-US" altLang="zh-CN" smtClean="0">
                <a:solidFill>
                  <a:srgbClr val="4A452A"/>
                </a:solidFill>
              </a:rPr>
              <a:t>PPT背景：/beijing/                   PPT图表：/tubiao/      </a:t>
            </a:r>
          </a:p>
          <a:p>
            <a:pPr>
              <a:spcBef>
                <a:spcPct val="0"/>
              </a:spcBef>
            </a:pPr>
            <a:r>
              <a:rPr lang="en-US" altLang="zh-CN" smtClean="0">
                <a:solidFill>
                  <a:srgbClr val="4A452A"/>
                </a:solidFill>
              </a:rPr>
              <a:t>PPT下载：/xiazai/                     PPT教程： /powerpoint/      </a:t>
            </a:r>
          </a:p>
          <a:p>
            <a:pPr>
              <a:spcBef>
                <a:spcPct val="0"/>
              </a:spcBef>
            </a:pPr>
            <a:r>
              <a:rPr lang="en-US" altLang="zh-CN" smtClean="0">
                <a:solidFill>
                  <a:srgbClr val="4A452A"/>
                </a:solidFill>
              </a:rPr>
              <a:t>Word模板：/word/                    Excel模板：/excel/              </a:t>
            </a:r>
          </a:p>
          <a:p>
            <a:pPr>
              <a:spcBef>
                <a:spcPct val="0"/>
              </a:spcBef>
            </a:pPr>
            <a:r>
              <a:rPr lang="en-US" altLang="zh-CN" smtClean="0">
                <a:solidFill>
                  <a:srgbClr val="4A452A"/>
                </a:solidFill>
              </a:rPr>
              <a:t>试卷下载：/shiti/                    教案下载：/jiaoan/               </a:t>
            </a:r>
          </a:p>
          <a:p>
            <a:pPr>
              <a:spcBef>
                <a:spcPct val="0"/>
              </a:spcBef>
            </a:pPr>
            <a:r>
              <a:rPr lang="en-US" altLang="zh-CN" smtClean="0">
                <a:solidFill>
                  <a:srgbClr val="4A452A"/>
                </a:solidFill>
              </a:rPr>
              <a:t>个人简历：/jianli/                    PPT课件：/kejian/ </a:t>
            </a:r>
          </a:p>
          <a:p>
            <a:pPr>
              <a:spcBef>
                <a:spcPct val="0"/>
              </a:spcBef>
            </a:pPr>
            <a:r>
              <a:rPr lang="en-US" altLang="zh-CN" smtClean="0">
                <a:solidFill>
                  <a:srgbClr val="4A452A"/>
                </a:solidFill>
              </a:rPr>
              <a:t>语文课件：/kejian/yuwen/    数学课件：/kejian/shuxue/ </a:t>
            </a:r>
          </a:p>
          <a:p>
            <a:pPr>
              <a:spcBef>
                <a:spcPct val="0"/>
              </a:spcBef>
            </a:pPr>
            <a:r>
              <a:rPr lang="en-US" altLang="zh-CN" smtClean="0">
                <a:solidFill>
                  <a:srgbClr val="4A452A"/>
                </a:solidFill>
              </a:rPr>
              <a:t>英语课件：/kejian/yingyu/    美术课件：/kejian/meishu/ </a:t>
            </a:r>
          </a:p>
          <a:p>
            <a:pPr>
              <a:spcBef>
                <a:spcPct val="0"/>
              </a:spcBef>
            </a:pPr>
            <a:r>
              <a:rPr lang="en-US" altLang="zh-CN" smtClean="0">
                <a:solidFill>
                  <a:srgbClr val="4A452A"/>
                </a:solidFill>
              </a:rPr>
              <a:t>科学课件：/kejian/kexue/     物理课件：/kejian/wuli/ </a:t>
            </a:r>
          </a:p>
          <a:p>
            <a:pPr>
              <a:spcBef>
                <a:spcPct val="0"/>
              </a:spcBef>
            </a:pPr>
            <a:r>
              <a:rPr lang="en-US" altLang="zh-CN" smtClean="0">
                <a:solidFill>
                  <a:srgbClr val="4A452A"/>
                </a:solidFill>
              </a:rPr>
              <a:t>化学课件：/kejian/huaxue/  生物课件：/kejian/shengwu/ </a:t>
            </a:r>
          </a:p>
          <a:p>
            <a:pPr>
              <a:spcBef>
                <a:spcPct val="0"/>
              </a:spcBef>
            </a:pPr>
            <a:r>
              <a:rPr lang="en-US" altLang="zh-CN" smtClean="0">
                <a:solidFill>
                  <a:srgbClr val="4A452A"/>
                </a:solidFill>
              </a:rPr>
              <a:t>地理课件：/kejian/dili/          历史课件：/kejian/lishi/  </a:t>
            </a:r>
          </a:p>
        </p:txBody>
      </p:sp>
      <p:sp>
        <p:nvSpPr>
          <p:cNvPr id="8196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fld id="{68CB4174-A250-4959-9C63-E0C72F0F9B15}" type="slidenum">
              <a:rPr lang="zh-CN" altLang="en-US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3990274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08C794-8C5E-409A-A1AC-4BD0BB5B8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C0B988-B310-44EB-B69A-5DDD3C274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016BDC-722A-4F48-8ECC-EA060AB7E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70FB72-F15B-49D8-A912-EAF221FEC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94A1BC-EA83-4F51-B8B3-16CEEF38D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727447-F62D-4F51-BF37-8F6632D15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26DCA9-EF74-4573-A252-76622A906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7EA923-50A6-432B-B312-F9CED913C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A90C21-AF7A-49F3-B0FC-D14716980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2B0E93-2869-4E74-909A-A934CF1D5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7EF4DB-874E-4F52-AD9F-7BDD4B1D9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 bwMode="auto">
      <p:bgPr>
        <a:blipFill dpi="0"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011238" y="2852738"/>
            <a:ext cx="10404475" cy="1470025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zh-CN" noProof="0" smtClean="0"/>
              <a:t>单击此处编辑母版标题样式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878013" y="4725988"/>
            <a:ext cx="8567737" cy="841375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zh-CN" altLang="zh-CN" noProof="0" smtClean="0"/>
              <a:t>单击此处编辑母版副标题样式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2C2B0DDB-9F65-40BC-BD34-246E7CBD408F}" type="slidenum">
              <a:rPr lang="zh-CN" altLang="zh-CN"/>
              <a:pPr>
                <a:defRPr/>
              </a:pPr>
              <a:t>‹#›</a:t>
            </a:fld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2243341810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29A583-2697-4BF0-AEFF-2808F02D361C}" type="slidenum">
              <a:rPr lang="zh-CN" altLang="zh-CN"/>
              <a:pPr>
                <a:defRPr/>
              </a:pPr>
              <a:t>‹#›</a:t>
            </a:fld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657945612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5025" y="1709738"/>
            <a:ext cx="10556875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5025" y="4589463"/>
            <a:ext cx="10556875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BCD4C7-BEE5-45B7-96E1-6595B951D875}" type="slidenum">
              <a:rPr lang="zh-CN" altLang="zh-CN"/>
              <a:pPr>
                <a:defRPr/>
              </a:pPr>
              <a:t>‹#›</a:t>
            </a:fld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1606262512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25475" y="1412875"/>
            <a:ext cx="5430838" cy="452755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08713" y="1412875"/>
            <a:ext cx="5432425" cy="452755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7ADC37-130B-4783-B6DF-DDE20034CCE2}" type="slidenum">
              <a:rPr lang="zh-CN" altLang="zh-CN"/>
              <a:pPr>
                <a:defRPr/>
              </a:pPr>
              <a:t>‹#›</a:t>
            </a:fld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2510331311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2963" y="365125"/>
            <a:ext cx="10556875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2963" y="1681163"/>
            <a:ext cx="5178425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2963" y="2505075"/>
            <a:ext cx="5178425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6013" y="1681163"/>
            <a:ext cx="5203825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6013" y="2505075"/>
            <a:ext cx="5203825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ADDBB4-7DAE-4A41-9F90-FC683634ED64}" type="slidenum">
              <a:rPr lang="zh-CN" altLang="zh-CN"/>
              <a:pPr>
                <a:defRPr/>
              </a:pPr>
              <a:t>‹#›</a:t>
            </a:fld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2057129403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743F10-A1B1-4CA2-BDA0-B3A5CF6A24B0}" type="slidenum">
              <a:rPr lang="zh-CN" altLang="zh-CN"/>
              <a:pPr>
                <a:defRPr/>
              </a:pPr>
              <a:t>‹#›</a:t>
            </a:fld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498539539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C72C2F-624D-4218-AE0B-B696FC0B04C3}" type="slidenum">
              <a:rPr lang="zh-CN" altLang="zh-CN"/>
              <a:pPr>
                <a:defRPr/>
              </a:pPr>
              <a:t>‹#›</a:t>
            </a:fld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473316264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2963" y="457200"/>
            <a:ext cx="3948112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203825" y="987425"/>
            <a:ext cx="6196013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2963" y="2057400"/>
            <a:ext cx="3948112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8AE23E-571B-4F61-B2F6-6FB673FC69B5}" type="slidenum">
              <a:rPr lang="zh-CN" altLang="zh-CN"/>
              <a:pPr>
                <a:defRPr/>
              </a:pPr>
              <a:t>‹#›</a:t>
            </a:fld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321639593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2963" y="457200"/>
            <a:ext cx="3948112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203825" y="987425"/>
            <a:ext cx="6196013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2963" y="2057400"/>
            <a:ext cx="3948112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A3771F-9818-4C6C-AB8D-ABE5C7183768}" type="slidenum">
              <a:rPr lang="zh-CN" altLang="zh-CN"/>
              <a:pPr>
                <a:defRPr/>
              </a:pPr>
              <a:t>‹#›</a:t>
            </a:fld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2976037525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B15B17-58FA-42D7-8948-3C788685B8E5}" type="slidenum">
              <a:rPr lang="zh-CN" altLang="zh-CN"/>
              <a:pPr>
                <a:defRPr/>
              </a:pPr>
              <a:t>‹#›</a:t>
            </a:fld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1227853909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85238" y="276225"/>
            <a:ext cx="2755900" cy="566420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12775" y="276225"/>
            <a:ext cx="8120063" cy="566420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1A31F0-7CC7-44D2-ABE4-EF507EF94281}" type="slidenum">
              <a:rPr lang="zh-CN" altLang="zh-CN"/>
              <a:pPr>
                <a:defRPr/>
              </a:pPr>
              <a:t>‹#›</a:t>
            </a:fld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24710074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AndTwoObj" preserve="1">
  <p:cSld name="标题，一项大型内容和两项小型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12775" y="276225"/>
            <a:ext cx="11014075" cy="84931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25475" y="1412875"/>
            <a:ext cx="5430838" cy="452755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6208713" y="1412875"/>
            <a:ext cx="5432425" cy="218757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</p:nvPr>
        </p:nvSpPr>
        <p:spPr>
          <a:xfrm>
            <a:off x="6208713" y="3752850"/>
            <a:ext cx="5432425" cy="218757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483172-627D-41EB-BA06-E3117F21E0A3}" type="slidenum">
              <a:rPr lang="zh-CN" altLang="zh-CN"/>
              <a:pPr>
                <a:defRPr/>
              </a:pPr>
              <a:t>‹#›</a:t>
            </a:fld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837731783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966801891"/>
      </p:ext>
    </p:extLst>
  </p:cSld>
  <p:clrMapOvr>
    <a:masterClrMapping/>
  </p:clrMapOvr>
  <p:transition spd="med">
    <p:fade thruBlk="1"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image" Target="file:///D:\qq&#25991;&#20214;\712321467\Image\C2C\Image2\%7b75232B38-A165-1FB7-499C-2E1C792CACB5%7d.png" TargetMode="External" /><Relationship Id="rId15" Type="http://schemas.openxmlformats.org/officeDocument/2006/relationships/image" Target="../media/image2.png" /><Relationship Id="rId16" Type="http://schemas.openxmlformats.org/officeDocument/2006/relationships/image" Target="../media/image3.png" /><Relationship Id="rId17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blipFill dpi="0" rotWithShape="0">
          <a:blip r:embed="rId1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12775" y="276225"/>
            <a:ext cx="11014075" cy="849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 smtClean="0"/>
              <a:t>单击此处编辑母版标题样式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25475" y="1412875"/>
            <a:ext cx="11015663" cy="4527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 smtClean="0"/>
              <a:t>单击此处编辑母版文本样式</a:t>
            </a:r>
          </a:p>
          <a:p>
            <a:pPr lvl="1"/>
            <a:r>
              <a:rPr lang="zh-CN" altLang="zh-CN" smtClean="0"/>
              <a:t>第二级</a:t>
            </a:r>
          </a:p>
          <a:p>
            <a:pPr lvl="2"/>
            <a:r>
              <a:rPr lang="zh-CN" altLang="zh-CN" smtClean="0"/>
              <a:t>第三级</a:t>
            </a:r>
          </a:p>
          <a:p>
            <a:pPr lvl="3"/>
            <a:r>
              <a:rPr lang="zh-CN" altLang="zh-CN" smtClean="0"/>
              <a:t>第四级</a:t>
            </a:r>
          </a:p>
          <a:p>
            <a:pPr lvl="4"/>
            <a:r>
              <a:rPr lang="zh-CN" altLang="zh-CN" smtClean="0"/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12775" y="6245225"/>
            <a:ext cx="2854325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zh-CN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81475" y="6245225"/>
            <a:ext cx="3876675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72525" y="6245225"/>
            <a:ext cx="2854325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6EA20F69-922A-4A75-BC15-2DDFA6256751}" type="slidenum">
              <a:rPr lang="zh-CN" altLang="zh-CN"/>
              <a:pPr>
                <a:defRPr/>
              </a:pPr>
              <a:t>‹#›</a:t>
            </a:fld>
            <a:endParaRPr lang="zh-CN" altLang="zh-CN"/>
          </a:p>
        </p:txBody>
      </p:sp>
      <p:pic>
        <p:nvPicPr>
          <p:cNvPr id="1031" name="图片 1073743875" descr="学科网 zxxk.com" title=""/>
          <p:cNvPicPr>
            <a:picLocks noChangeAspect="1"/>
          </p:cNvPicPr>
          <p:nvPr/>
        </p:nvPicPr>
        <p:blipFill>
          <a:blip r:embed="rId15" r:link="rId14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pitchFamily="34" charset="0"/>
          <a:ea typeface="微软雅黑" panose="020b0503020204020204" pitchFamily="34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pitchFamily="34" charset="0"/>
          <a:ea typeface="微软雅黑" panose="020b0503020204020204" pitchFamily="34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pitchFamily="34" charset="0"/>
          <a:ea typeface="微软雅黑" panose="020b0503020204020204" pitchFamily="34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pitchFamily="34" charset="0"/>
          <a:ea typeface="微软雅黑" panose="020b0503020204020204" pitchFamily="34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pitchFamily="34" charset="0"/>
          <a:ea typeface="微软雅黑" panose="020b0503020204020204" pitchFamily="34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pitchFamily="34" charset="0"/>
          <a:ea typeface="微软雅黑" panose="020b0503020204020204" pitchFamily="34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pitchFamily="34" charset="0"/>
          <a:ea typeface="微软雅黑" panose="020b0503020204020204" pitchFamily="34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pitchFamily="34" charset="0"/>
          <a:ea typeface="微软雅黑" panose="020b0503020204020204" pitchFamily="34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video" Target="file:///C:\Users\&#23432;&#26395;&#27801;&#20065;\Documents\WeChat%20Files\wxid_qun4e36u9q6p22\FileStorage\Video\2023-11\b40c482c3fb6b41623ab31a3f781939e.mp4" TargetMode="External" /><Relationship Id="rId4" Type="http://schemas.openxmlformats.org/officeDocument/2006/relationships/image" Target="../media/image5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1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1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1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1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1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1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1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05205423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Rectangle 2" title=""/>
          <p:cNvSpPr>
            <a:spLocks noGrp="1" noChangeArrowheads="1"/>
          </p:cNvSpPr>
          <p:nvPr>
            <p:ph type="ctrTitle"/>
          </p:nvPr>
        </p:nvSpPr>
        <p:spPr>
          <a:xfrm>
            <a:off x="790575" y="2492375"/>
            <a:ext cx="10404475" cy="1470025"/>
          </a:xfrm>
          <a:effectLst>
            <a:outerShdw dist="35921" dir="2700000" algn="ctr" rotWithShape="0">
              <a:schemeClr val="bg2"/>
            </a:outerShdw>
          </a:effectLst>
        </p:spPr>
        <p:txBody>
          <a:bodyPr/>
          <a:lstStyle/>
          <a:p>
            <a:pPr eaLnBrk="1" hangingPunct="1"/>
            <a:r>
              <a:rPr lang="zh-CN" altLang="en-US" sz="7200" smtClean="0">
                <a:solidFill>
                  <a:srgbClr val="FF66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统 筹 方 法</a:t>
            </a:r>
          </a:p>
        </p:txBody>
      </p:sp>
      <p:sp>
        <p:nvSpPr>
          <p:cNvPr id="5123" name="文本框 1" title=""/>
          <p:cNvSpPr txBox="1">
            <a:spLocks noChangeArrowheads="1"/>
          </p:cNvSpPr>
          <p:nvPr/>
        </p:nvSpPr>
        <p:spPr bwMode="auto">
          <a:xfrm>
            <a:off x="23813" y="28575"/>
            <a:ext cx="3240087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>
                <a:solidFill>
                  <a:srgbClr val="FF66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高教版</a:t>
            </a:r>
            <a:r>
              <a:rPr lang="en-US" altLang="zh-CN" sz="2800">
                <a:solidFill>
                  <a:srgbClr val="FF66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2800">
                <a:solidFill>
                  <a:srgbClr val="FF66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职业模块</a:t>
            </a:r>
            <a:r>
              <a:rPr lang="en-US" altLang="zh-CN" sz="2800">
                <a:solidFill>
                  <a:srgbClr val="FF66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endParaRPr lang="zh-CN" altLang="en-US" sz="2800">
              <a:solidFill>
                <a:srgbClr val="FF66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5124" name="文本框 6" title=""/>
          <p:cNvSpPr txBox="1">
            <a:spLocks noChangeArrowheads="1"/>
          </p:cNvSpPr>
          <p:nvPr/>
        </p:nvSpPr>
        <p:spPr bwMode="auto">
          <a:xfrm>
            <a:off x="5040313" y="4797425"/>
            <a:ext cx="2465387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4000" b="1">
                <a:solidFill>
                  <a:srgbClr val="FF66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华 罗 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zh-CN" altLang="en-US" smtClean="0"/>
              <a:t>课文导入</a:t>
            </a:r>
          </a:p>
        </p:txBody>
      </p:sp>
      <p:pic>
        <p:nvPicPr>
          <p:cNvPr id="5" name="b40c482c3fb6b41623ab31a3f781939e.mp4" title="">
            <a:hlinkClick action="ppaction://media"/>
          </p:cNvPr>
          <p:cNvPicPr>
            <a:picLocks noGrp="1" noRot="1" noChangeAspect="1"/>
          </p:cNvPicPr>
          <p:nvPr>
            <p:ph idx="1"/>
            <a:videoFile r:link="rId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338" y="1103313"/>
            <a:ext cx="7315200" cy="5486400"/>
          </a:xfrm>
          <a:prstGeom prst="rect">
            <a:avLst/>
          </a:prstGeom>
        </p:spPr>
      </p:pic>
      <p:sp>
        <p:nvSpPr>
          <p:cNvPr id="6" name="矩形 3" title=""/>
          <p:cNvSpPr>
            <a:spLocks noChangeArrowheads="1"/>
          </p:cNvSpPr>
          <p:nvPr/>
        </p:nvSpPr>
        <p:spPr bwMode="auto">
          <a:xfrm>
            <a:off x="7775575" y="1700213"/>
            <a:ext cx="4608513" cy="39703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593725" eaLnBrk="1" hangingPunct="1">
              <a:lnSpc>
                <a:spcPct val="150000"/>
              </a:lnSpc>
              <a:buFont typeface="Arial" pitchFamily="34" charset="0"/>
              <a:buNone/>
              <a:defRPr/>
            </a:pPr>
            <a:r>
              <a:rPr kumimoji="1" lang="zh-CN" altLang="en-US" sz="2400" b="1">
                <a:solidFill>
                  <a:srgbClr val="800000"/>
                </a:solidFill>
                <a:latin typeface="+mn-ea"/>
                <a:ea typeface="+mn-ea"/>
              </a:rPr>
              <a:t>只是简单的调整了一下赛马出厂的顺序，田忌就取得了胜利，而在今天我们的工作和生活中，做许多事情之前都需要综合的考虑，系统统筹，今天我们就来学习数学家华罗庚写的一篇文章</a:t>
            </a:r>
            <a:r>
              <a:rPr kumimoji="1" lang="en-US" altLang="zh-CN" sz="2400" b="1">
                <a:solidFill>
                  <a:srgbClr val="800000"/>
                </a:solidFill>
                <a:latin typeface="+mn-ea"/>
                <a:ea typeface="+mn-ea"/>
              </a:rPr>
              <a:t>《</a:t>
            </a:r>
            <a:r>
              <a:rPr kumimoji="1" lang="zh-CN" altLang="en-US" sz="2400" b="1">
                <a:solidFill>
                  <a:srgbClr val="800000"/>
                </a:solidFill>
                <a:latin typeface="+mn-ea"/>
                <a:ea typeface="+mn-ea"/>
              </a:rPr>
              <a:t>统筹方法</a:t>
            </a:r>
            <a:r>
              <a:rPr kumimoji="1" lang="en-US" altLang="zh-CN" sz="2400" b="1">
                <a:solidFill>
                  <a:srgbClr val="800000"/>
                </a:solidFill>
                <a:latin typeface="+mn-ea"/>
                <a:ea typeface="+mn-ea"/>
              </a:rPr>
              <a:t>》</a:t>
            </a:r>
            <a:endParaRPr kumimoji="1" lang="zh-CN" altLang="en-US" sz="2400" b="1">
              <a:solidFill>
                <a:srgbClr val="800000"/>
              </a:solidFill>
              <a:latin typeface="+mn-ea"/>
              <a:ea typeface="+mn-ea"/>
            </a:endParaRPr>
          </a:p>
        </p:txBody>
      </p:sp>
      <p:pic>
        <p:nvPicPr>
          <p:cNvPr id="6149" name="Picture 21" title="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020425" y="6165850"/>
            <a:ext cx="1219200" cy="673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  <p:bldLst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矩形 17" title=""/>
          <p:cNvSpPr txBox="1"/>
          <p:nvPr/>
        </p:nvSpPr>
        <p:spPr>
          <a:xfrm>
            <a:off x="3603625" y="5411788"/>
            <a:ext cx="735013" cy="24130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r>
              <a:rPr lang="en-US" altLang="zh-CN" sz="100" kern="0">
                <a:solidFill>
                  <a:sysClr val="window" lastClr="FFFFFF"/>
                </a:solidFill>
                <a:latin typeface="Calibri"/>
              </a:rPr>
              <a:t>PPT模板：/moban/                  PPT素材：/sucai/</a:t>
            </a:r>
          </a:p>
          <a:p>
            <a:pPr eaLnBrk="1" fontAlgn="auto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r>
              <a:rPr lang="en-US" altLang="zh-CN" sz="100" kern="0">
                <a:solidFill>
                  <a:sysClr val="window" lastClr="FFFFFF"/>
                </a:solidFill>
                <a:latin typeface="Calibri"/>
              </a:rPr>
              <a:t>PPT背景：/beijing/                   PPT图表：/tubiao/      </a:t>
            </a:r>
          </a:p>
          <a:p>
            <a:pPr eaLnBrk="1" fontAlgn="auto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r>
              <a:rPr lang="en-US" altLang="zh-CN" sz="100" kern="0">
                <a:solidFill>
                  <a:sysClr val="window" lastClr="FFFFFF"/>
                </a:solidFill>
                <a:latin typeface="Calibri"/>
              </a:rPr>
              <a:t>PPT下载：/xiazai/                     PPT教程： /powerpoint/      </a:t>
            </a:r>
          </a:p>
          <a:p>
            <a:pPr eaLnBrk="1" fontAlgn="auto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r>
              <a:rPr lang="en-US" altLang="zh-CN" sz="100" kern="0">
                <a:solidFill>
                  <a:sysClr val="window" lastClr="FFFFFF"/>
                </a:solidFill>
                <a:latin typeface="Calibri"/>
              </a:rPr>
              <a:t>资料下载：/ziliao/                   范文下载：/fanwen/             </a:t>
            </a:r>
          </a:p>
          <a:p>
            <a:pPr eaLnBrk="1" fontAlgn="auto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r>
              <a:rPr lang="en-US" altLang="zh-CN" sz="100" kern="0">
                <a:solidFill>
                  <a:sysClr val="window" lastClr="FFFFFF"/>
                </a:solidFill>
                <a:latin typeface="Calibri"/>
              </a:rPr>
              <a:t>试卷下载：/shiti/                     教案下载：/jiaoan/               </a:t>
            </a:r>
          </a:p>
          <a:p>
            <a:pPr eaLnBrk="1" fontAlgn="auto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r>
              <a:rPr lang="en-US" altLang="zh-CN" sz="100" kern="0">
                <a:solidFill>
                  <a:sysClr val="window" lastClr="FFFFFF"/>
                </a:solidFill>
                <a:latin typeface="Calibri"/>
              </a:rPr>
              <a:t>PPT论坛：www.1ppt.cn                                     PPT课件：/kejian/ </a:t>
            </a:r>
          </a:p>
          <a:p>
            <a:pPr eaLnBrk="1" fontAlgn="auto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r>
              <a:rPr lang="en-US" altLang="zh-CN" sz="100" kern="0">
                <a:solidFill>
                  <a:sysClr val="window" lastClr="FFFFFF"/>
                </a:solidFill>
                <a:latin typeface="Calibri"/>
              </a:rPr>
              <a:t>语文课件：/kejian/yuwen/    数学课件：/kejian/shuxue/ </a:t>
            </a:r>
          </a:p>
          <a:p>
            <a:pPr eaLnBrk="1" fontAlgn="auto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r>
              <a:rPr lang="en-US" altLang="zh-CN" sz="100" kern="0">
                <a:solidFill>
                  <a:sysClr val="window" lastClr="FFFFFF"/>
                </a:solidFill>
                <a:latin typeface="Calibri"/>
              </a:rPr>
              <a:t>英语课件：/kejian/yingyu/    美术课件：/kejian/meishu/ </a:t>
            </a:r>
          </a:p>
          <a:p>
            <a:pPr eaLnBrk="1" fontAlgn="auto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r>
              <a:rPr lang="en-US" altLang="zh-CN" sz="100" kern="0">
                <a:solidFill>
                  <a:sysClr val="window" lastClr="FFFFFF"/>
                </a:solidFill>
                <a:latin typeface="Calibri"/>
              </a:rPr>
              <a:t>科学课件：/kejian/kexue/     物理课件：/kejian/wuli/ </a:t>
            </a:r>
          </a:p>
          <a:p>
            <a:pPr eaLnBrk="1" fontAlgn="auto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r>
              <a:rPr lang="en-US" altLang="zh-CN" sz="100" kern="0">
                <a:solidFill>
                  <a:sysClr val="window" lastClr="FFFFFF"/>
                </a:solidFill>
                <a:latin typeface="Calibri"/>
              </a:rPr>
              <a:t>化学课件：/kejian/huaxue/  生物课件：/kejian/shengwu/ </a:t>
            </a:r>
          </a:p>
          <a:p>
            <a:pPr eaLnBrk="1" fontAlgn="auto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r>
              <a:rPr lang="en-US" altLang="zh-CN" sz="100" kern="0">
                <a:solidFill>
                  <a:sysClr val="window" lastClr="FFFFFF"/>
                </a:solidFill>
                <a:latin typeface="Calibri"/>
              </a:rPr>
              <a:t>地理课件：/kejian/dili/          历史课件：/kejian/lishi/        </a:t>
            </a:r>
          </a:p>
        </p:txBody>
      </p:sp>
      <p:sp>
        <p:nvSpPr>
          <p:cNvPr id="22" name="Rectangle 11" title=""/>
          <p:cNvSpPr>
            <a:spLocks noChangeArrowheads="1"/>
          </p:cNvSpPr>
          <p:nvPr/>
        </p:nvSpPr>
        <p:spPr bwMode="auto">
          <a:xfrm>
            <a:off x="1789113" y="5891213"/>
            <a:ext cx="566737" cy="468312"/>
          </a:xfrm>
          <a:prstGeom prst="rect">
            <a:avLst/>
          </a:prstGeom>
          <a:solidFill>
            <a:srgbClr val="FFFF00"/>
          </a:solidFill>
          <a:ln>
            <a:noFill/>
          </a:ln>
          <a:effectLst/>
        </p:spPr>
        <p:txBody>
          <a:bodyPr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endParaRPr lang="zh-CN" altLang="en-US" sz="1200" kern="0">
              <a:solidFill>
                <a:srgbClr val="FFFFFF"/>
              </a:solidFill>
              <a:latin typeface="+mn-lt"/>
              <a:ea typeface="+mn-ea"/>
            </a:endParaRPr>
          </a:p>
        </p:txBody>
      </p:sp>
      <p:sp>
        <p:nvSpPr>
          <p:cNvPr id="7172" name="文本框 13" title=""/>
          <p:cNvSpPr txBox="1">
            <a:spLocks noChangeArrowheads="1"/>
          </p:cNvSpPr>
          <p:nvPr/>
        </p:nvSpPr>
        <p:spPr bwMode="auto">
          <a:xfrm>
            <a:off x="13857288" y="2339975"/>
            <a:ext cx="1841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kumimoji="1" lang="zh-CN" altLang="en-US" sz="180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7173" name="文本框 14" title=""/>
          <p:cNvSpPr txBox="1">
            <a:spLocks noChangeArrowheads="1"/>
          </p:cNvSpPr>
          <p:nvPr/>
        </p:nvSpPr>
        <p:spPr bwMode="auto">
          <a:xfrm>
            <a:off x="13657262" y="4170363"/>
            <a:ext cx="1841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kumimoji="1" lang="zh-CN" altLang="en-US" sz="180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45" name="Rectangle 11" title=""/>
          <p:cNvSpPr>
            <a:spLocks noChangeArrowheads="1"/>
          </p:cNvSpPr>
          <p:nvPr/>
        </p:nvSpPr>
        <p:spPr bwMode="auto">
          <a:xfrm>
            <a:off x="1789113" y="4827588"/>
            <a:ext cx="566737" cy="468312"/>
          </a:xfrm>
          <a:prstGeom prst="rect">
            <a:avLst/>
          </a:prstGeom>
          <a:solidFill>
            <a:srgbClr val="FFFF00"/>
          </a:solidFill>
          <a:ln>
            <a:noFill/>
          </a:ln>
          <a:effectLst/>
        </p:spPr>
        <p:txBody>
          <a:bodyPr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endParaRPr lang="zh-CN" altLang="en-US" sz="1200" kern="0">
              <a:solidFill>
                <a:srgbClr val="FFFFFF"/>
              </a:solidFill>
              <a:latin typeface="+mn-lt"/>
              <a:ea typeface="+mn-ea"/>
            </a:endParaRPr>
          </a:p>
        </p:txBody>
      </p:sp>
      <p:pic>
        <p:nvPicPr>
          <p:cNvPr id="7175" name="Picture 21" title="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020425" y="6165850"/>
            <a:ext cx="1219200" cy="673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6" name="Rectangle 17" title=""/>
          <p:cNvSpPr>
            <a:spLocks noChangeArrowheads="1"/>
          </p:cNvSpPr>
          <p:nvPr/>
        </p:nvSpPr>
        <p:spPr bwMode="auto">
          <a:xfrm>
            <a:off x="1366838" y="4565650"/>
            <a:ext cx="9586912" cy="203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defPPr>
              <a:defRPr lang="zh-CN"/>
            </a:defPPr>
            <a:lvl1pPr indent="382588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 </a:t>
            </a:r>
            <a:r>
              <a:rPr lang="en-US" altLang="zh-CN" sz="2800" b="1"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1.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学习本文举例子、列图表的说明方法，了解统筹</a:t>
            </a:r>
            <a:endParaRPr lang="en-US" altLang="zh-CN" sz="2800" b="1"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   方法的简单原理。 </a:t>
            </a:r>
            <a:endParaRPr lang="en-US" altLang="zh-CN" sz="2800" b="1"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800" b="1"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 2.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初步学会运用统筹方法解决实际问题。</a:t>
            </a:r>
          </a:p>
        </p:txBody>
      </p:sp>
      <p:sp>
        <p:nvSpPr>
          <p:cNvPr id="17" name="矩形 16" title=""/>
          <p:cNvSpPr>
            <a:spLocks noChangeArrowheads="1"/>
          </p:cNvSpPr>
          <p:nvPr/>
        </p:nvSpPr>
        <p:spPr bwMode="auto">
          <a:xfrm>
            <a:off x="5672138" y="5148263"/>
            <a:ext cx="2217737" cy="83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indent="382588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（重点）</a:t>
            </a:r>
            <a:endParaRPr lang="zh-CN" altLang="en-US" sz="1400"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1" name="矩形 20" title=""/>
          <p:cNvSpPr>
            <a:spLocks noChangeArrowheads="1"/>
          </p:cNvSpPr>
          <p:nvPr/>
        </p:nvSpPr>
        <p:spPr bwMode="auto">
          <a:xfrm>
            <a:off x="8524875" y="5795963"/>
            <a:ext cx="1831975" cy="585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（难点）</a:t>
            </a:r>
            <a:endParaRPr lang="zh-CN" altLang="en-US" sz="3200"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179" name="标题 1" title=""/>
          <p:cNvSpPr txBox="1"/>
          <p:nvPr/>
        </p:nvSpPr>
        <p:spPr bwMode="auto">
          <a:xfrm>
            <a:off x="612775" y="276225"/>
            <a:ext cx="11014075" cy="849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4000">
                <a:solidFill>
                  <a:schemeClr val="tx2"/>
                </a:solidFill>
              </a:rPr>
              <a:t>学习目标</a:t>
            </a:r>
          </a:p>
        </p:txBody>
      </p:sp>
      <p:sp>
        <p:nvSpPr>
          <p:cNvPr id="7180" name="矩形 1" title=""/>
          <p:cNvSpPr>
            <a:spLocks noChangeArrowheads="1"/>
          </p:cNvSpPr>
          <p:nvPr/>
        </p:nvSpPr>
        <p:spPr bwMode="auto">
          <a:xfrm>
            <a:off x="1727200" y="1196975"/>
            <a:ext cx="10080625" cy="3324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  <a:buFont typeface="Wingdings" panose="05000000000000000000" pitchFamily="2" charset="2"/>
              <a:buNone/>
            </a:pPr>
            <a:r>
              <a:rPr lang="en-US" altLang="zh-CN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1.</a:t>
            </a:r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了解作者。</a:t>
            </a:r>
          </a:p>
          <a:p>
            <a:pPr eaLnBrk="1" hangingPunct="1">
              <a:lnSpc>
                <a:spcPct val="150000"/>
              </a:lnSpc>
              <a:buFont typeface="Wingdings" panose="05000000000000000000" pitchFamily="2" charset="2"/>
              <a:buNone/>
            </a:pPr>
            <a:r>
              <a:rPr lang="en-US" altLang="zh-CN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2.</a:t>
            </a:r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掌握什么是统筹方法？</a:t>
            </a:r>
          </a:p>
          <a:p>
            <a:pPr eaLnBrk="1" hangingPunct="1">
              <a:lnSpc>
                <a:spcPct val="150000"/>
              </a:lnSpc>
              <a:buFont typeface="Wingdings" panose="05000000000000000000" pitchFamily="2" charset="2"/>
              <a:buNone/>
            </a:pPr>
            <a:r>
              <a:rPr lang="en-US" altLang="zh-CN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3.</a:t>
            </a:r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了解统筹方法对我们的学习和生活的意义。</a:t>
            </a:r>
          </a:p>
          <a:p>
            <a:pPr eaLnBrk="1" hangingPunct="1">
              <a:lnSpc>
                <a:spcPct val="150000"/>
              </a:lnSpc>
              <a:buFont typeface="Wingdings" panose="05000000000000000000" pitchFamily="2" charset="2"/>
              <a:buNone/>
            </a:pPr>
            <a:r>
              <a:rPr lang="en-US" altLang="zh-CN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4.</a:t>
            </a:r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了解本文采取的主要的说明方法。</a:t>
            </a:r>
          </a:p>
          <a:p>
            <a:pPr eaLnBrk="1" hangingPunct="1">
              <a:lnSpc>
                <a:spcPct val="150000"/>
              </a:lnSpc>
              <a:buFont typeface="Wingdings" panose="05000000000000000000" pitchFamily="2" charset="2"/>
              <a:buNone/>
            </a:pPr>
            <a:r>
              <a:rPr lang="en-US" altLang="zh-CN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5.</a:t>
            </a:r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养成关注和不断改进自己思想方法的习惯。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18" name="Picture 21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036300" y="6184900"/>
            <a:ext cx="1219200" cy="673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19" name="文本框 13" title=""/>
          <p:cNvSpPr txBox="1">
            <a:spLocks noChangeArrowheads="1"/>
          </p:cNvSpPr>
          <p:nvPr/>
        </p:nvSpPr>
        <p:spPr bwMode="auto">
          <a:xfrm>
            <a:off x="13857288" y="2339975"/>
            <a:ext cx="1841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kumimoji="1" lang="zh-CN" altLang="en-US" sz="180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9220" name="文本框 14" title=""/>
          <p:cNvSpPr txBox="1">
            <a:spLocks noChangeArrowheads="1"/>
          </p:cNvSpPr>
          <p:nvPr/>
        </p:nvSpPr>
        <p:spPr bwMode="auto">
          <a:xfrm>
            <a:off x="13657262" y="4170363"/>
            <a:ext cx="1841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kumimoji="1" lang="zh-CN" altLang="en-US" sz="180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2" name="矩形 1" title=""/>
          <p:cNvSpPr/>
          <p:nvPr/>
        </p:nvSpPr>
        <p:spPr>
          <a:xfrm>
            <a:off x="5472113" y="1700213"/>
            <a:ext cx="6289675" cy="461645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latinLnBrk="1" hangingPunct="1">
              <a:lnSpc>
                <a:spcPct val="150000"/>
              </a:lnSpc>
              <a:buFont typeface="Arial" pitchFamily="34" charset="0"/>
              <a:buNone/>
              <a:defRPr/>
            </a:pPr>
            <a:r>
              <a:rPr lang="zh-CN" altLang="en-US" sz="2800" b="1">
                <a:latin typeface="+mn-ea"/>
                <a:ea typeface="+mn-ea"/>
              </a:rPr>
              <a:t>     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华罗庚</a:t>
            </a:r>
            <a:r>
              <a:rPr lang="en-US" altLang="zh-CN" sz="2800" b="1">
                <a:latin typeface="黑体" panose="02010609060101010101" pitchFamily="49" charset="-122"/>
                <a:ea typeface="黑体" panose="02010609060101010101" pitchFamily="49" charset="-122"/>
              </a:rPr>
              <a:t>(1910—1985), 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出生于江苏常州金坛区，祖籍江苏丹阳。数学家，中国科学院院士，被列为芝加哥科学技术博物馆中当今世界</a:t>
            </a:r>
            <a:r>
              <a:rPr lang="en-US" altLang="zh-CN" sz="2800" b="1">
                <a:latin typeface="黑体" panose="02010609060101010101" pitchFamily="49" charset="-122"/>
                <a:ea typeface="黑体" panose="02010609060101010101" pitchFamily="49" charset="-122"/>
              </a:rPr>
              <a:t>88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位数学伟人之一。国际上以华氏命名的数学科研成果有“华氏定理” “华氏不等式” “华</a:t>
            </a:r>
            <a:r>
              <a:rPr lang="en-US" altLang="zh-CN" sz="2800" b="1">
                <a:latin typeface="黑体" panose="02010609060101010101" pitchFamily="49" charset="-122"/>
                <a:ea typeface="黑体" panose="02010609060101010101" pitchFamily="49" charset="-122"/>
              </a:rPr>
              <a:t>—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王方法”等。</a:t>
            </a:r>
            <a:endParaRPr lang="zh-CN" altLang="zh-CN" sz="28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6158" name="Picture 16" title="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1223268" y="1616051"/>
            <a:ext cx="3532182" cy="4701231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9223" name="标题 1" title=""/>
          <p:cNvSpPr txBox="1"/>
          <p:nvPr/>
        </p:nvSpPr>
        <p:spPr bwMode="auto">
          <a:xfrm>
            <a:off x="623888" y="260350"/>
            <a:ext cx="11014075" cy="849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4000">
                <a:solidFill>
                  <a:schemeClr val="tx2"/>
                </a:solidFill>
              </a:rPr>
              <a:t>作者介绍</a:t>
            </a:r>
          </a:p>
        </p:txBody>
      </p:sp>
    </p:spTree>
  </p:cSld>
  <p:clrMapOvr>
    <a:masterClrMapping/>
  </p:clrMapOvr>
  <p:transition spd="slow">
    <p:wheel spokes="1"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42" name="Picture 21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020425" y="6184900"/>
            <a:ext cx="1219200" cy="673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3" name="文本框 13" title=""/>
          <p:cNvSpPr txBox="1">
            <a:spLocks noChangeArrowheads="1"/>
          </p:cNvSpPr>
          <p:nvPr/>
        </p:nvSpPr>
        <p:spPr bwMode="auto">
          <a:xfrm>
            <a:off x="13857288" y="2339975"/>
            <a:ext cx="1841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kumimoji="1" lang="zh-CN" altLang="en-US" sz="180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10244" name="文本框 14" title=""/>
          <p:cNvSpPr txBox="1">
            <a:spLocks noChangeArrowheads="1"/>
          </p:cNvSpPr>
          <p:nvPr/>
        </p:nvSpPr>
        <p:spPr bwMode="auto">
          <a:xfrm>
            <a:off x="13657262" y="4170363"/>
            <a:ext cx="1841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kumimoji="1" lang="zh-CN" altLang="en-US" sz="180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2" name="矩形 1" title=""/>
          <p:cNvSpPr/>
          <p:nvPr/>
        </p:nvSpPr>
        <p:spPr>
          <a:xfrm>
            <a:off x="4951413" y="1109663"/>
            <a:ext cx="7288212" cy="518795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  <a:buFont typeface="Arial" pitchFamily="34" charset="0"/>
              <a:buNone/>
              <a:defRPr/>
            </a:pPr>
            <a:r>
              <a:rPr lang="zh-CN" altLang="en-US" sz="2800" b="1">
                <a:latin typeface="+mn-ea"/>
                <a:ea typeface="+mn-ea"/>
              </a:rPr>
              <a:t>    华罗庚重视实用数学的普及工作，为了使文化水平不高的广大生产者了解有关数学原理，并懂得其原理在生产中是怎样运用的，他用通俗易懂的语言写下了</a:t>
            </a:r>
            <a:r>
              <a:rPr lang="en-US" altLang="zh-CN" sz="2800" b="1">
                <a:latin typeface="+mn-ea"/>
                <a:ea typeface="+mn-ea"/>
              </a:rPr>
              <a:t>《</a:t>
            </a:r>
            <a:r>
              <a:rPr lang="zh-CN" altLang="en-US" sz="2800" b="1">
                <a:latin typeface="+mn-ea"/>
                <a:ea typeface="+mn-ea"/>
              </a:rPr>
              <a:t>统筹方法平话及补充</a:t>
            </a:r>
            <a:r>
              <a:rPr lang="en-US" altLang="zh-CN" sz="2800" b="1">
                <a:latin typeface="+mn-ea"/>
                <a:ea typeface="+mn-ea"/>
              </a:rPr>
              <a:t>》</a:t>
            </a:r>
            <a:r>
              <a:rPr lang="zh-CN" altLang="en-US" sz="2800" b="1">
                <a:latin typeface="+mn-ea"/>
                <a:ea typeface="+mn-ea"/>
              </a:rPr>
              <a:t>等科普读物。有位外国数学家曾感叹说：“我们从来没有见过一位数学家和群众有这样的关系。”这说明了华罗庚致力于科学普及工作的突出成就。</a:t>
            </a:r>
          </a:p>
        </p:txBody>
      </p:sp>
      <p:sp>
        <p:nvSpPr>
          <p:cNvPr id="10246" name="标题 1" title=""/>
          <p:cNvSpPr txBox="1"/>
          <p:nvPr/>
        </p:nvSpPr>
        <p:spPr bwMode="auto">
          <a:xfrm>
            <a:off x="623888" y="260350"/>
            <a:ext cx="11014075" cy="849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4000">
                <a:solidFill>
                  <a:schemeClr val="tx2"/>
                </a:solidFill>
              </a:rPr>
              <a:t>背景资料</a:t>
            </a:r>
          </a:p>
        </p:txBody>
      </p:sp>
      <p:pic>
        <p:nvPicPr>
          <p:cNvPr id="16" name="Picture 4" title="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935628" y="1626867"/>
            <a:ext cx="3528000" cy="4905902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ransition spd="slow">
    <p:wheel spokes="1"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66" name="Picture 21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020425" y="6184900"/>
            <a:ext cx="1219200" cy="673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7" name="文本框 13" title=""/>
          <p:cNvSpPr txBox="1">
            <a:spLocks noChangeArrowheads="1"/>
          </p:cNvSpPr>
          <p:nvPr/>
        </p:nvSpPr>
        <p:spPr bwMode="auto">
          <a:xfrm>
            <a:off x="13857288" y="2339975"/>
            <a:ext cx="1841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kumimoji="1" lang="zh-CN" altLang="en-US" sz="180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11268" name="文本框 14" title=""/>
          <p:cNvSpPr txBox="1">
            <a:spLocks noChangeArrowheads="1"/>
          </p:cNvSpPr>
          <p:nvPr/>
        </p:nvSpPr>
        <p:spPr bwMode="auto">
          <a:xfrm>
            <a:off x="13657262" y="4170363"/>
            <a:ext cx="1841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kumimoji="1" lang="zh-CN" altLang="en-US" sz="180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11269" name="标题 1" title=""/>
          <p:cNvSpPr txBox="1"/>
          <p:nvPr/>
        </p:nvSpPr>
        <p:spPr bwMode="auto">
          <a:xfrm>
            <a:off x="623888" y="260350"/>
            <a:ext cx="11014075" cy="849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4000">
                <a:solidFill>
                  <a:schemeClr val="tx2"/>
                </a:solidFill>
              </a:rPr>
              <a:t>词语积累</a:t>
            </a:r>
          </a:p>
        </p:txBody>
      </p:sp>
      <p:sp>
        <p:nvSpPr>
          <p:cNvPr id="8" name="矩形 7" title=""/>
          <p:cNvSpPr/>
          <p:nvPr/>
        </p:nvSpPr>
        <p:spPr>
          <a:xfrm>
            <a:off x="1114425" y="2813050"/>
            <a:ext cx="1184275" cy="46196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  <a:defRPr/>
            </a:pPr>
            <a:r>
              <a:rPr lang="en-US" altLang="zh-CN" sz="2400" b="1">
                <a:solidFill>
                  <a:srgbClr val="FF0000"/>
                </a:solidFill>
                <a:latin typeface="+mn-ea"/>
                <a:ea typeface="+mn-ea"/>
                <a:cs typeface="宋体" panose="02010600030101010101" pitchFamily="2" charset="-122"/>
              </a:rPr>
              <a:t>ɡ</a:t>
            </a:r>
            <a:r>
              <a:rPr lang="zh-CN" altLang="en-US" sz="2400" b="1">
                <a:solidFill>
                  <a:srgbClr val="FF0000"/>
                </a:solidFill>
                <a:latin typeface="+mn-ea"/>
                <a:ea typeface="+mn-ea"/>
                <a:cs typeface="宋体" panose="02010600030101010101" pitchFamily="2" charset="-122"/>
              </a:rPr>
              <a:t>ｕ</a:t>
            </a:r>
            <a:r>
              <a:rPr lang="en-US" altLang="zh-CN" sz="2400" b="1">
                <a:solidFill>
                  <a:srgbClr val="FF0000"/>
                </a:solidFill>
                <a:latin typeface="+mn-ea"/>
                <a:ea typeface="+mn-ea"/>
                <a:cs typeface="宋体" panose="02010600030101010101" pitchFamily="2" charset="-122"/>
              </a:rPr>
              <a:t>à</a:t>
            </a:r>
            <a:r>
              <a:rPr lang="zh-CN" altLang="en-US" sz="2400" b="1">
                <a:solidFill>
                  <a:srgbClr val="FF0000"/>
                </a:solidFill>
                <a:latin typeface="+mn-ea"/>
                <a:ea typeface="+mn-ea"/>
                <a:cs typeface="宋体" panose="02010600030101010101" pitchFamily="2" charset="-122"/>
              </a:rPr>
              <a:t>ｎ</a:t>
            </a:r>
            <a:endParaRPr lang="zh-CN" altLang="en-US" sz="2400" b="1">
              <a:latin typeface="+mn-ea"/>
              <a:ea typeface="+mn-ea"/>
            </a:endParaRPr>
          </a:p>
        </p:txBody>
      </p:sp>
      <p:sp>
        <p:nvSpPr>
          <p:cNvPr id="9" name="矩形 8" title=""/>
          <p:cNvSpPr/>
          <p:nvPr/>
        </p:nvSpPr>
        <p:spPr>
          <a:xfrm>
            <a:off x="4391025" y="2817813"/>
            <a:ext cx="977900" cy="46196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  <a:defRPr/>
            </a:pPr>
            <a:r>
              <a:rPr lang="zh-CN" altLang="en-US" sz="2400" b="1">
                <a:solidFill>
                  <a:srgbClr val="FF0000"/>
                </a:solidFill>
                <a:latin typeface="+mn-ea"/>
                <a:ea typeface="+mn-ea"/>
                <a:cs typeface="宋体" panose="02010600030101010101" pitchFamily="2" charset="-122"/>
              </a:rPr>
              <a:t>ｄ</a:t>
            </a:r>
            <a:r>
              <a:rPr lang="en-US" altLang="zh-CN" sz="2400" b="1">
                <a:solidFill>
                  <a:srgbClr val="FF0000"/>
                </a:solidFill>
                <a:latin typeface="+mn-ea"/>
                <a:ea typeface="+mn-ea"/>
                <a:cs typeface="宋体" panose="02010600030101010101" pitchFamily="2" charset="-122"/>
              </a:rPr>
              <a:t>ā</a:t>
            </a:r>
            <a:r>
              <a:rPr lang="zh-CN" altLang="en-US" sz="2400" b="1">
                <a:solidFill>
                  <a:srgbClr val="FF0000"/>
                </a:solidFill>
                <a:latin typeface="+mn-ea"/>
                <a:ea typeface="+mn-ea"/>
                <a:cs typeface="宋体" panose="02010600030101010101" pitchFamily="2" charset="-122"/>
              </a:rPr>
              <a:t>ｎ</a:t>
            </a:r>
            <a:endParaRPr lang="zh-CN" altLang="en-US" sz="2400" b="1">
              <a:latin typeface="+mn-ea"/>
              <a:ea typeface="+mn-ea"/>
            </a:endParaRPr>
          </a:p>
        </p:txBody>
      </p:sp>
      <p:sp>
        <p:nvSpPr>
          <p:cNvPr id="10" name="矩形 9" title=""/>
          <p:cNvSpPr/>
          <p:nvPr/>
        </p:nvSpPr>
        <p:spPr>
          <a:xfrm>
            <a:off x="1601788" y="4102100"/>
            <a:ext cx="692150" cy="46196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  <a:defRPr/>
            </a:pPr>
            <a:r>
              <a:rPr lang="zh-CN" altLang="en-US" sz="2400" b="1">
                <a:solidFill>
                  <a:srgbClr val="FF0000"/>
                </a:solidFill>
                <a:latin typeface="+mn-ea"/>
                <a:ea typeface="+mn-ea"/>
                <a:cs typeface="宋体" panose="02010600030101010101" pitchFamily="2" charset="-122"/>
              </a:rPr>
              <a:t>ｌ</a:t>
            </a:r>
            <a:r>
              <a:rPr lang="en-US" altLang="zh-CN" sz="2400" b="1">
                <a:solidFill>
                  <a:srgbClr val="FF0000"/>
                </a:solidFill>
                <a:latin typeface="+mn-ea"/>
                <a:ea typeface="+mn-ea"/>
                <a:cs typeface="宋体" panose="02010600030101010101" pitchFamily="2" charset="-122"/>
              </a:rPr>
              <a:t>ǜ</a:t>
            </a:r>
            <a:endParaRPr lang="zh-CN" altLang="en-US" sz="2400" b="1">
              <a:latin typeface="+mn-ea"/>
              <a:ea typeface="+mn-ea"/>
            </a:endParaRPr>
          </a:p>
        </p:txBody>
      </p:sp>
      <p:sp>
        <p:nvSpPr>
          <p:cNvPr id="11" name="矩形 10" title=""/>
          <p:cNvSpPr/>
          <p:nvPr/>
        </p:nvSpPr>
        <p:spPr>
          <a:xfrm>
            <a:off x="4687888" y="4116388"/>
            <a:ext cx="1285875" cy="46196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  <a:defRPr/>
            </a:pPr>
            <a:r>
              <a:rPr lang="zh-CN" altLang="en-US" sz="2400" b="1">
                <a:solidFill>
                  <a:srgbClr val="FF0000"/>
                </a:solidFill>
                <a:latin typeface="+mn-ea"/>
                <a:ea typeface="+mn-ea"/>
                <a:cs typeface="宋体" panose="02010600030101010101" pitchFamily="2" charset="-122"/>
              </a:rPr>
              <a:t>ｊｉ</a:t>
            </a:r>
            <a:r>
              <a:rPr lang="en-US" altLang="zh-CN" sz="2400" b="1">
                <a:solidFill>
                  <a:srgbClr val="FF0000"/>
                </a:solidFill>
                <a:latin typeface="+mn-ea"/>
                <a:ea typeface="+mn-ea"/>
                <a:cs typeface="宋体" panose="02010600030101010101" pitchFamily="2" charset="-122"/>
              </a:rPr>
              <a:t>à</a:t>
            </a:r>
            <a:r>
              <a:rPr lang="zh-CN" altLang="en-US" sz="2400" b="1">
                <a:solidFill>
                  <a:srgbClr val="FF0000"/>
                </a:solidFill>
                <a:latin typeface="+mn-ea"/>
                <a:ea typeface="+mn-ea"/>
                <a:cs typeface="宋体" panose="02010600030101010101" pitchFamily="2" charset="-122"/>
              </a:rPr>
              <a:t>ｎ</a:t>
            </a:r>
            <a:endParaRPr lang="zh-CN" altLang="en-US" sz="2400" b="1">
              <a:latin typeface="+mn-ea"/>
              <a:ea typeface="+mn-ea"/>
            </a:endParaRPr>
          </a:p>
        </p:txBody>
      </p:sp>
      <p:sp>
        <p:nvSpPr>
          <p:cNvPr id="12" name="矩形 11" title=""/>
          <p:cNvSpPr/>
          <p:nvPr/>
        </p:nvSpPr>
        <p:spPr>
          <a:xfrm>
            <a:off x="574675" y="2220913"/>
            <a:ext cx="5919788" cy="267652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300000"/>
              </a:lnSpc>
              <a:buFont typeface="Arial" pitchFamily="34" charset="0"/>
              <a:buNone/>
              <a:defRPr/>
            </a:pPr>
            <a:r>
              <a:rPr lang="zh-CN" altLang="en-US" sz="2800" b="1" u="sng">
                <a:solidFill>
                  <a:srgbClr val="0C9337"/>
                </a:solidFill>
                <a:latin typeface="+mn-ea"/>
                <a:ea typeface="+mn-ea"/>
                <a:cs typeface="宋体" panose="02010600030101010101" pitchFamily="2" charset="-122"/>
              </a:rPr>
              <a:t>灌</a:t>
            </a:r>
            <a:r>
              <a:rPr lang="en-US" altLang="zh-CN" sz="2800" b="1">
                <a:latin typeface="+mn-ea"/>
                <a:ea typeface="+mn-ea"/>
                <a:cs typeface="宋体" panose="02010600030101010101" pitchFamily="2" charset="-122"/>
              </a:rPr>
              <a:t>(          )</a:t>
            </a:r>
            <a:r>
              <a:rPr lang="zh-CN" altLang="en-US" sz="2800" b="1">
                <a:latin typeface="+mn-ea"/>
                <a:ea typeface="+mn-ea"/>
                <a:cs typeface="宋体" panose="02010600030101010101" pitchFamily="2" charset="-122"/>
              </a:rPr>
              <a:t>水       </a:t>
            </a:r>
            <a:r>
              <a:rPr lang="zh-CN" altLang="en-US" sz="2800" b="1" u="sng">
                <a:solidFill>
                  <a:srgbClr val="0C9337"/>
                </a:solidFill>
                <a:latin typeface="+mn-ea"/>
                <a:ea typeface="+mn-ea"/>
                <a:cs typeface="宋体" panose="02010600030101010101" pitchFamily="2" charset="-122"/>
              </a:rPr>
              <a:t>耽</a:t>
            </a:r>
            <a:r>
              <a:rPr lang="zh-CN" altLang="en-US" sz="2800" b="1">
                <a:latin typeface="+mn-ea"/>
                <a:ea typeface="+mn-ea"/>
                <a:cs typeface="宋体" panose="02010600030101010101" pitchFamily="2" charset="-122"/>
              </a:rPr>
              <a:t>（            ）误</a:t>
            </a:r>
          </a:p>
          <a:p>
            <a:pPr>
              <a:lnSpc>
                <a:spcPct val="300000"/>
              </a:lnSpc>
              <a:buFont typeface="Arial" pitchFamily="34" charset="0"/>
              <a:buNone/>
              <a:defRPr/>
            </a:pPr>
            <a:r>
              <a:rPr lang="zh-CN" altLang="en-US" sz="2800" b="1">
                <a:latin typeface="+mn-ea"/>
                <a:ea typeface="+mn-ea"/>
                <a:cs typeface="宋体" panose="02010600030101010101" pitchFamily="2" charset="-122"/>
              </a:rPr>
              <a:t>效</a:t>
            </a:r>
            <a:r>
              <a:rPr lang="zh-CN" altLang="en-US" sz="2800" b="1" u="sng">
                <a:solidFill>
                  <a:srgbClr val="0C9337"/>
                </a:solidFill>
                <a:latin typeface="+mn-ea"/>
                <a:ea typeface="+mn-ea"/>
                <a:cs typeface="宋体" panose="02010600030101010101" pitchFamily="2" charset="-122"/>
              </a:rPr>
              <a:t>率</a:t>
            </a:r>
            <a:r>
              <a:rPr lang="zh-CN" altLang="en-US" sz="2800" b="1">
                <a:latin typeface="+mn-ea"/>
                <a:ea typeface="+mn-ea"/>
                <a:cs typeface="宋体" panose="02010600030101010101" pitchFamily="2" charset="-122"/>
              </a:rPr>
              <a:t>（     ）         实</a:t>
            </a:r>
            <a:r>
              <a:rPr lang="zh-CN" altLang="en-US" sz="2800" b="1" u="sng">
                <a:solidFill>
                  <a:srgbClr val="0C9337"/>
                </a:solidFill>
                <a:latin typeface="+mn-ea"/>
                <a:ea typeface="+mn-ea"/>
                <a:cs typeface="宋体" panose="02010600030101010101" pitchFamily="2" charset="-122"/>
              </a:rPr>
              <a:t>践</a:t>
            </a:r>
            <a:r>
              <a:rPr lang="zh-CN" altLang="en-US" sz="2800" b="1">
                <a:latin typeface="+mn-ea"/>
                <a:ea typeface="+mn-ea"/>
                <a:cs typeface="宋体" panose="02010600030101010101" pitchFamily="2" charset="-122"/>
              </a:rPr>
              <a:t>（            ）</a:t>
            </a:r>
          </a:p>
        </p:txBody>
      </p:sp>
      <p:sp>
        <p:nvSpPr>
          <p:cNvPr id="13" name="矩形 12" title=""/>
          <p:cNvSpPr/>
          <p:nvPr/>
        </p:nvSpPr>
        <p:spPr>
          <a:xfrm>
            <a:off x="7953375" y="2976563"/>
            <a:ext cx="544513" cy="5238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  <a:defRPr/>
            </a:pPr>
            <a:r>
              <a:rPr lang="zh-CN" altLang="en-US" sz="2800" b="1">
                <a:solidFill>
                  <a:srgbClr val="FF0000"/>
                </a:solidFill>
                <a:latin typeface="+mn-ea"/>
                <a:ea typeface="+mn-ea"/>
                <a:cs typeface="宋体" panose="02010600030101010101" pitchFamily="2" charset="-122"/>
              </a:rPr>
              <a:t>筹</a:t>
            </a:r>
            <a:endParaRPr lang="zh-CN" altLang="en-US" sz="2800">
              <a:latin typeface="+mn-ea"/>
              <a:ea typeface="+mn-ea"/>
            </a:endParaRPr>
          </a:p>
        </p:txBody>
      </p:sp>
      <p:sp>
        <p:nvSpPr>
          <p:cNvPr id="14" name="矩形 13" title=""/>
          <p:cNvSpPr/>
          <p:nvPr/>
        </p:nvSpPr>
        <p:spPr>
          <a:xfrm>
            <a:off x="10544175" y="2941638"/>
            <a:ext cx="544513" cy="5238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  <a:defRPr/>
            </a:pPr>
            <a:r>
              <a:rPr lang="zh-CN" altLang="en-US" sz="2800" b="1">
                <a:solidFill>
                  <a:srgbClr val="FF0000"/>
                </a:solidFill>
                <a:latin typeface="+mn-ea"/>
                <a:ea typeface="+mn-ea"/>
                <a:cs typeface="宋体" panose="02010600030101010101" pitchFamily="2" charset="-122"/>
              </a:rPr>
              <a:t>俱</a:t>
            </a:r>
            <a:endParaRPr lang="zh-CN" altLang="en-US" sz="2800">
              <a:latin typeface="+mn-ea"/>
              <a:ea typeface="+mn-ea"/>
            </a:endParaRPr>
          </a:p>
        </p:txBody>
      </p:sp>
      <p:sp>
        <p:nvSpPr>
          <p:cNvPr id="17" name="矩形 16" title=""/>
          <p:cNvSpPr/>
          <p:nvPr/>
        </p:nvSpPr>
        <p:spPr>
          <a:xfrm>
            <a:off x="7839075" y="4178300"/>
            <a:ext cx="544513" cy="5238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  <a:defRPr/>
            </a:pPr>
            <a:r>
              <a:rPr lang="zh-CN" altLang="en-US" sz="2800" b="1">
                <a:solidFill>
                  <a:srgbClr val="FF0000"/>
                </a:solidFill>
                <a:latin typeface="+mn-ea"/>
                <a:ea typeface="+mn-ea"/>
                <a:cs typeface="宋体" panose="02010600030101010101" pitchFamily="2" charset="-122"/>
              </a:rPr>
              <a:t>裨</a:t>
            </a:r>
            <a:endParaRPr lang="zh-CN" altLang="en-US" sz="2800">
              <a:latin typeface="+mn-ea"/>
              <a:ea typeface="+mn-ea"/>
            </a:endParaRPr>
          </a:p>
        </p:txBody>
      </p:sp>
      <p:sp>
        <p:nvSpPr>
          <p:cNvPr id="18" name="矩形 17" title=""/>
          <p:cNvSpPr/>
          <p:nvPr/>
        </p:nvSpPr>
        <p:spPr>
          <a:xfrm>
            <a:off x="5957888" y="2263775"/>
            <a:ext cx="7564437" cy="267811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08305">
              <a:lnSpc>
                <a:spcPct val="300000"/>
              </a:lnSpc>
              <a:buFont typeface="Arial" pitchFamily="34" charset="0"/>
              <a:buNone/>
              <a:defRPr/>
            </a:pPr>
            <a:r>
              <a:rPr lang="zh-CN" altLang="en-US" sz="2800" b="1">
                <a:latin typeface="+mn-ea"/>
                <a:ea typeface="+mn-ea"/>
              </a:rPr>
              <a:t>统</a:t>
            </a:r>
            <a:r>
              <a:rPr lang="en-US" altLang="zh-CN" sz="2800" b="1" u="sng" err="1">
                <a:solidFill>
                  <a:srgbClr val="008000"/>
                </a:solidFill>
                <a:latin typeface="+mn-ea"/>
                <a:ea typeface="+mn-ea"/>
              </a:rPr>
              <a:t>chóu</a:t>
            </a:r>
            <a:r>
              <a:rPr lang="zh-CN" altLang="en-US" sz="2800" b="1">
                <a:latin typeface="+mn-ea"/>
                <a:ea typeface="+mn-ea"/>
              </a:rPr>
              <a:t>（    ）    万事</a:t>
            </a:r>
            <a:r>
              <a:rPr lang="en-US" altLang="zh-CN" sz="2800" b="1" u="sng" err="1">
                <a:solidFill>
                  <a:srgbClr val="008000"/>
                </a:solidFill>
                <a:latin typeface="+mn-ea"/>
                <a:ea typeface="+mn-ea"/>
              </a:rPr>
              <a:t>jù</a:t>
            </a:r>
            <a:r>
              <a:rPr lang="zh-CN" altLang="en-US" sz="2800" b="1">
                <a:latin typeface="+mn-ea"/>
                <a:ea typeface="+mn-ea"/>
              </a:rPr>
              <a:t>（    ）备</a:t>
            </a:r>
          </a:p>
          <a:p>
            <a:pPr indent="408305">
              <a:lnSpc>
                <a:spcPct val="300000"/>
              </a:lnSpc>
              <a:buFont typeface="Arial" pitchFamily="34" charset="0"/>
              <a:buNone/>
              <a:defRPr/>
            </a:pPr>
            <a:r>
              <a:rPr lang="zh-CN" altLang="en-US" sz="2800" b="1">
                <a:latin typeface="+mn-ea"/>
                <a:ea typeface="+mn-ea"/>
              </a:rPr>
              <a:t>不无</a:t>
            </a:r>
            <a:r>
              <a:rPr lang="en-US" altLang="zh-CN" sz="2800" b="1" u="sng" err="1">
                <a:solidFill>
                  <a:srgbClr val="008000"/>
                </a:solidFill>
                <a:latin typeface="+mn-ea"/>
                <a:ea typeface="+mn-ea"/>
              </a:rPr>
              <a:t>bì</a:t>
            </a:r>
            <a:r>
              <a:rPr lang="zh-CN" altLang="en-US" sz="2800" b="1">
                <a:latin typeface="+mn-ea"/>
                <a:ea typeface="+mn-ea"/>
              </a:rPr>
              <a:t>（    ）益  错</a:t>
            </a:r>
            <a:r>
              <a:rPr lang="zh-CN" altLang="en-US" sz="2800" b="1" u="sng">
                <a:solidFill>
                  <a:srgbClr val="008000"/>
                </a:solidFill>
                <a:latin typeface="+mn-ea"/>
                <a:ea typeface="+mn-ea"/>
              </a:rPr>
              <a:t>ｚ</a:t>
            </a:r>
            <a:r>
              <a:rPr lang="en-US" altLang="zh-CN" sz="2800" b="1" u="sng">
                <a:solidFill>
                  <a:srgbClr val="008000"/>
                </a:solidFill>
                <a:latin typeface="+mn-ea"/>
                <a:ea typeface="+mn-ea"/>
              </a:rPr>
              <a:t>ō</a:t>
            </a:r>
            <a:r>
              <a:rPr lang="zh-CN" altLang="en-US" sz="2800" b="1" u="sng">
                <a:solidFill>
                  <a:srgbClr val="008000"/>
                </a:solidFill>
                <a:latin typeface="+mn-ea"/>
                <a:ea typeface="+mn-ea"/>
              </a:rPr>
              <a:t>ｎ</a:t>
            </a:r>
            <a:r>
              <a:rPr lang="en-US" altLang="zh-CN" sz="2800" b="1" u="sng">
                <a:solidFill>
                  <a:srgbClr val="008000"/>
                </a:solidFill>
                <a:latin typeface="+mn-ea"/>
                <a:ea typeface="+mn-ea"/>
              </a:rPr>
              <a:t>ɡ</a:t>
            </a:r>
            <a:r>
              <a:rPr lang="zh-CN" altLang="en-US" sz="2800" b="1">
                <a:latin typeface="+mn-ea"/>
                <a:ea typeface="+mn-ea"/>
              </a:rPr>
              <a:t>（    ）复杂</a:t>
            </a:r>
          </a:p>
        </p:txBody>
      </p:sp>
      <p:sp>
        <p:nvSpPr>
          <p:cNvPr id="19" name="矩形 18" title=""/>
          <p:cNvSpPr>
            <a:spLocks noChangeArrowheads="1"/>
          </p:cNvSpPr>
          <p:nvPr/>
        </p:nvSpPr>
        <p:spPr bwMode="auto">
          <a:xfrm>
            <a:off x="11025188" y="4140200"/>
            <a:ext cx="557212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综</a:t>
            </a:r>
            <a:endParaRPr lang="zh-CN" altLang="en-US" sz="20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3" grpId="0"/>
      <p:bldP spid="14" grpId="0"/>
      <p:bldP spid="17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290" name="Picture 21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020425" y="6184900"/>
            <a:ext cx="1219200" cy="673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1" name="文本框 13" title=""/>
          <p:cNvSpPr txBox="1">
            <a:spLocks noChangeArrowheads="1"/>
          </p:cNvSpPr>
          <p:nvPr/>
        </p:nvSpPr>
        <p:spPr bwMode="auto">
          <a:xfrm>
            <a:off x="13857288" y="2339975"/>
            <a:ext cx="1841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kumimoji="1" lang="zh-CN" altLang="en-US" sz="180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12292" name="文本框 14" title=""/>
          <p:cNvSpPr txBox="1">
            <a:spLocks noChangeArrowheads="1"/>
          </p:cNvSpPr>
          <p:nvPr/>
        </p:nvSpPr>
        <p:spPr bwMode="auto">
          <a:xfrm>
            <a:off x="13657262" y="4170363"/>
            <a:ext cx="1841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kumimoji="1" lang="zh-CN" altLang="en-US" sz="180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12293" name="标题 1" title=""/>
          <p:cNvSpPr txBox="1"/>
          <p:nvPr/>
        </p:nvSpPr>
        <p:spPr bwMode="auto">
          <a:xfrm>
            <a:off x="623888" y="260350"/>
            <a:ext cx="11014075" cy="849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4000">
                <a:solidFill>
                  <a:schemeClr val="tx2"/>
                </a:solidFill>
              </a:rPr>
              <a:t>词语积累</a:t>
            </a:r>
          </a:p>
        </p:txBody>
      </p:sp>
      <p:sp>
        <p:nvSpPr>
          <p:cNvPr id="16" name="矩形 15" title=""/>
          <p:cNvSpPr/>
          <p:nvPr/>
        </p:nvSpPr>
        <p:spPr>
          <a:xfrm>
            <a:off x="622300" y="1628775"/>
            <a:ext cx="5040313" cy="314007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  <a:buFont typeface="Arial" pitchFamily="34" charset="0"/>
              <a:buNone/>
              <a:defRPr/>
            </a:pPr>
            <a:r>
              <a:rPr lang="en-US" altLang="zh-CN" sz="2200" b="1">
                <a:solidFill>
                  <a:srgbClr val="FF0000"/>
                </a:solidFill>
                <a:latin typeface="+mn-ea"/>
                <a:ea typeface="+mn-ea"/>
              </a:rPr>
              <a:t>1.</a:t>
            </a:r>
            <a:r>
              <a:rPr lang="zh-CN" altLang="en-US" sz="2200" b="1">
                <a:solidFill>
                  <a:srgbClr val="FF0000"/>
                </a:solidFill>
                <a:latin typeface="+mn-ea"/>
                <a:ea typeface="+mn-ea"/>
              </a:rPr>
              <a:t>统筹：</a:t>
            </a:r>
            <a:endParaRPr lang="en-US" altLang="zh-CN" sz="2200" b="1">
              <a:solidFill>
                <a:srgbClr val="FF0000"/>
              </a:solidFill>
              <a:latin typeface="+mn-ea"/>
              <a:ea typeface="+mn-ea"/>
            </a:endParaRPr>
          </a:p>
          <a:p>
            <a:pPr eaLnBrk="1" hangingPunct="1">
              <a:lnSpc>
                <a:spcPct val="150000"/>
              </a:lnSpc>
              <a:buFont typeface="Arial" pitchFamily="34" charset="0"/>
              <a:buNone/>
              <a:defRPr/>
            </a:pPr>
            <a:r>
              <a:rPr lang="zh-CN" altLang="en-US" sz="2200" b="1">
                <a:latin typeface="+mn-ea"/>
                <a:ea typeface="+mn-ea"/>
              </a:rPr>
              <a:t>统一筹划。</a:t>
            </a:r>
          </a:p>
          <a:p>
            <a:pPr eaLnBrk="1" hangingPunct="1">
              <a:lnSpc>
                <a:spcPct val="150000"/>
              </a:lnSpc>
              <a:buFont typeface="Arial" pitchFamily="34" charset="0"/>
              <a:buNone/>
              <a:defRPr/>
            </a:pPr>
            <a:r>
              <a:rPr lang="en-US" altLang="zh-CN" sz="2200" b="1">
                <a:solidFill>
                  <a:srgbClr val="FF0000"/>
                </a:solidFill>
                <a:latin typeface="+mn-ea"/>
                <a:ea typeface="+mn-ea"/>
              </a:rPr>
              <a:t>2.</a:t>
            </a:r>
            <a:r>
              <a:rPr lang="zh-CN" altLang="en-US" sz="2200" b="1">
                <a:solidFill>
                  <a:srgbClr val="FF0000"/>
                </a:solidFill>
                <a:latin typeface="+mn-ea"/>
                <a:ea typeface="+mn-ea"/>
              </a:rPr>
              <a:t>卑之无甚高论：</a:t>
            </a:r>
            <a:endParaRPr lang="en-US" altLang="zh-CN" sz="2200" b="1">
              <a:solidFill>
                <a:srgbClr val="FF0000"/>
              </a:solidFill>
              <a:latin typeface="+mn-ea"/>
              <a:ea typeface="+mn-ea"/>
            </a:endParaRPr>
          </a:p>
          <a:p>
            <a:pPr eaLnBrk="1" hangingPunct="1">
              <a:lnSpc>
                <a:spcPct val="150000"/>
              </a:lnSpc>
              <a:buFont typeface="Arial" pitchFamily="34" charset="0"/>
              <a:buNone/>
              <a:defRPr/>
            </a:pPr>
            <a:r>
              <a:rPr lang="zh-CN" altLang="en-US" sz="2200" b="1">
                <a:latin typeface="+mn-ea"/>
                <a:ea typeface="+mn-ea"/>
              </a:rPr>
              <a:t>指见解很一般，没有什么高明的见解。</a:t>
            </a:r>
          </a:p>
          <a:p>
            <a:pPr eaLnBrk="1" hangingPunct="1">
              <a:lnSpc>
                <a:spcPct val="150000"/>
              </a:lnSpc>
              <a:buFont typeface="Arial" pitchFamily="34" charset="0"/>
              <a:buNone/>
              <a:defRPr/>
            </a:pPr>
            <a:r>
              <a:rPr lang="en-US" altLang="zh-CN" sz="2200" b="1">
                <a:solidFill>
                  <a:srgbClr val="FF0000"/>
                </a:solidFill>
                <a:latin typeface="+mn-ea"/>
                <a:ea typeface="+mn-ea"/>
              </a:rPr>
              <a:t>3.</a:t>
            </a:r>
            <a:r>
              <a:rPr lang="zh-CN" altLang="en-US" sz="2200" b="1">
                <a:solidFill>
                  <a:srgbClr val="FF0000"/>
                </a:solidFill>
                <a:latin typeface="+mn-ea"/>
                <a:ea typeface="+mn-ea"/>
              </a:rPr>
              <a:t>错综复杂：</a:t>
            </a:r>
            <a:endParaRPr lang="en-US" altLang="zh-CN" sz="2200" b="1">
              <a:solidFill>
                <a:srgbClr val="FF0000"/>
              </a:solidFill>
              <a:latin typeface="+mn-ea"/>
              <a:ea typeface="+mn-ea"/>
            </a:endParaRPr>
          </a:p>
          <a:p>
            <a:pPr eaLnBrk="1" hangingPunct="1">
              <a:lnSpc>
                <a:spcPct val="150000"/>
              </a:lnSpc>
              <a:buFont typeface="Arial" pitchFamily="34" charset="0"/>
              <a:buNone/>
              <a:defRPr/>
            </a:pPr>
            <a:r>
              <a:rPr lang="zh-CN" altLang="en-US" sz="2200" b="1">
                <a:latin typeface="+mn-ea"/>
                <a:ea typeface="+mn-ea"/>
              </a:rPr>
              <a:t>形容头绪繁多，情况复杂。</a:t>
            </a:r>
            <a:endParaRPr lang="zh-CN" altLang="en-US" sz="2200" b="1">
              <a:latin typeface="+mn-ea"/>
              <a:ea typeface="+mn-ea"/>
            </a:endParaRPr>
          </a:p>
        </p:txBody>
      </p:sp>
      <p:sp>
        <p:nvSpPr>
          <p:cNvPr id="20" name="矩形 19" title=""/>
          <p:cNvSpPr/>
          <p:nvPr/>
        </p:nvSpPr>
        <p:spPr>
          <a:xfrm>
            <a:off x="5686425" y="1412875"/>
            <a:ext cx="6553200" cy="5170488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  <a:buFont typeface="Arial" pitchFamily="34" charset="0"/>
              <a:buNone/>
              <a:defRPr/>
            </a:pPr>
            <a:r>
              <a:rPr lang="en-US" altLang="zh-CN" sz="2200" b="1">
                <a:solidFill>
                  <a:srgbClr val="FF0000"/>
                </a:solidFill>
                <a:latin typeface="+mn-ea"/>
                <a:ea typeface="+mn-ea"/>
              </a:rPr>
              <a:t>4.</a:t>
            </a:r>
            <a:r>
              <a:rPr lang="zh-CN" altLang="en-US" sz="2200" b="1">
                <a:solidFill>
                  <a:srgbClr val="FF0000"/>
                </a:solidFill>
                <a:latin typeface="+mn-ea"/>
                <a:ea typeface="+mn-ea"/>
              </a:rPr>
              <a:t>万事俱备，只欠东风：</a:t>
            </a:r>
            <a:endParaRPr lang="en-US" altLang="zh-CN" sz="2200" b="1">
              <a:solidFill>
                <a:srgbClr val="FF0000"/>
              </a:solidFill>
              <a:latin typeface="+mn-ea"/>
              <a:ea typeface="+mn-ea"/>
            </a:endParaRPr>
          </a:p>
          <a:p>
            <a:pPr eaLnBrk="1" hangingPunct="1">
              <a:lnSpc>
                <a:spcPct val="150000"/>
              </a:lnSpc>
              <a:buFont typeface="Arial" pitchFamily="34" charset="0"/>
              <a:buNone/>
              <a:defRPr/>
            </a:pPr>
            <a:r>
              <a:rPr lang="zh-CN" altLang="en-US" sz="2200" b="1">
                <a:latin typeface="+mn-ea"/>
                <a:ea typeface="+mn-ea"/>
              </a:rPr>
              <a:t>三国时周瑜计划火攻曹操，一切都准备好了，只差东风还没有刮起来，不能顺风放火。后泛指样样都准备好了，只差最后一个重要条件。例句：我们是万事俱备，只欠东风，只要机器一来，马上就可以开始生产了。</a:t>
            </a:r>
          </a:p>
          <a:p>
            <a:pPr eaLnBrk="1" hangingPunct="1">
              <a:lnSpc>
                <a:spcPct val="150000"/>
              </a:lnSpc>
              <a:buFont typeface="Arial" pitchFamily="34" charset="0"/>
              <a:buNone/>
              <a:defRPr/>
            </a:pPr>
            <a:r>
              <a:rPr lang="en-US" altLang="zh-CN" sz="2200" b="1">
                <a:solidFill>
                  <a:srgbClr val="FF0000"/>
                </a:solidFill>
                <a:latin typeface="+mn-ea"/>
                <a:ea typeface="+mn-ea"/>
              </a:rPr>
              <a:t>5.</a:t>
            </a:r>
            <a:r>
              <a:rPr lang="zh-CN" altLang="en-US" sz="2200" b="1">
                <a:solidFill>
                  <a:srgbClr val="FF0000"/>
                </a:solidFill>
                <a:latin typeface="+mn-ea"/>
                <a:ea typeface="+mn-ea"/>
              </a:rPr>
              <a:t>小题大做：</a:t>
            </a:r>
            <a:endParaRPr lang="en-US" altLang="zh-CN" sz="2200" b="1">
              <a:solidFill>
                <a:srgbClr val="FF0000"/>
              </a:solidFill>
              <a:latin typeface="+mn-ea"/>
              <a:ea typeface="+mn-ea"/>
            </a:endParaRPr>
          </a:p>
          <a:p>
            <a:pPr eaLnBrk="1" hangingPunct="1">
              <a:lnSpc>
                <a:spcPct val="150000"/>
              </a:lnSpc>
              <a:buFont typeface="Arial" pitchFamily="34" charset="0"/>
              <a:buNone/>
              <a:defRPr/>
            </a:pPr>
            <a:r>
              <a:rPr lang="zh-CN" altLang="en-US" sz="2200" b="1">
                <a:latin typeface="+mn-ea"/>
                <a:ea typeface="+mn-ea"/>
              </a:rPr>
              <a:t>比喻把小事当作大事来办，有不值得这样做或有意扩大事态的意思。例句：本来是一句玩笑话，你却小题大做，当了真，并且还生了朋友的气。</a:t>
            </a: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" name="Rectangle 14" title=""/>
          <p:cNvSpPr>
            <a:spLocks noChangeArrowheads="1"/>
          </p:cNvSpPr>
          <p:nvPr/>
        </p:nvSpPr>
        <p:spPr bwMode="auto">
          <a:xfrm>
            <a:off x="1511300" y="2851150"/>
            <a:ext cx="4044950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  <a:defRPr/>
            </a:pPr>
            <a:r>
              <a:rPr lang="zh-CN" altLang="en-US" sz="3200" b="1">
                <a:solidFill>
                  <a:srgbClr val="FF0000"/>
                </a:solidFill>
                <a:latin typeface="+mn-ea"/>
                <a:ea typeface="+mn-ea"/>
              </a:rPr>
              <a:t>导思</a:t>
            </a:r>
            <a:r>
              <a:rPr lang="en-US" altLang="zh-CN" sz="3200" b="1">
                <a:solidFill>
                  <a:srgbClr val="FF0000"/>
                </a:solidFill>
                <a:latin typeface="+mn-ea"/>
                <a:ea typeface="+mn-ea"/>
              </a:rPr>
              <a:t>1.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什么是统筹方法？它有什么作用？</a:t>
            </a:r>
          </a:p>
        </p:txBody>
      </p:sp>
      <p:cxnSp>
        <p:nvCxnSpPr>
          <p:cNvPr id="73" name="直接连接符 72" title=""/>
          <p:cNvCxnSpPr/>
          <p:nvPr/>
        </p:nvCxnSpPr>
        <p:spPr>
          <a:xfrm>
            <a:off x="1733550" y="2767013"/>
            <a:ext cx="4441825" cy="0"/>
          </a:xfrm>
          <a:prstGeom prst="line">
            <a:avLst/>
          </a:prstGeom>
          <a:ln w="19050">
            <a:solidFill>
              <a:srgbClr val="00B050"/>
            </a:solidFill>
            <a:prstDash val="sysDot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4" name="直接连接符 73" title=""/>
          <p:cNvCxnSpPr/>
          <p:nvPr/>
        </p:nvCxnSpPr>
        <p:spPr>
          <a:xfrm>
            <a:off x="4773613" y="2776538"/>
            <a:ext cx="561975" cy="490537"/>
          </a:xfrm>
          <a:prstGeom prst="line">
            <a:avLst/>
          </a:prstGeom>
          <a:ln w="19050">
            <a:solidFill>
              <a:srgbClr val="00B050"/>
            </a:solidFill>
            <a:prstDash val="sysDot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7" name="矩形 76" title=""/>
          <p:cNvSpPr>
            <a:spLocks noChangeArrowheads="1"/>
          </p:cNvSpPr>
          <p:nvPr/>
        </p:nvSpPr>
        <p:spPr bwMode="auto">
          <a:xfrm>
            <a:off x="2303463" y="2060575"/>
            <a:ext cx="203835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600" b="1">
                <a:solidFill>
                  <a:srgbClr val="C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概念理解</a:t>
            </a:r>
          </a:p>
        </p:txBody>
      </p:sp>
      <p:pic>
        <p:nvPicPr>
          <p:cNvPr id="13318" name="Picture 23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09788" y="803275"/>
            <a:ext cx="8647112" cy="1470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" name="Rectangle 14" title=""/>
          <p:cNvSpPr>
            <a:spLocks noChangeArrowheads="1"/>
          </p:cNvSpPr>
          <p:nvPr/>
        </p:nvSpPr>
        <p:spPr bwMode="auto">
          <a:xfrm>
            <a:off x="7643813" y="4570413"/>
            <a:ext cx="4841875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  <a:defRPr/>
            </a:pPr>
            <a:r>
              <a:rPr lang="zh-CN" altLang="en-US" sz="3200" b="1">
                <a:solidFill>
                  <a:srgbClr val="FF0000"/>
                </a:solidFill>
                <a:latin typeface="+mn-ea"/>
                <a:ea typeface="+mn-ea"/>
              </a:rPr>
              <a:t>导思</a:t>
            </a:r>
            <a:r>
              <a:rPr lang="en-US" altLang="zh-CN" sz="3200" b="1">
                <a:solidFill>
                  <a:srgbClr val="FF0000"/>
                </a:solidFill>
                <a:latin typeface="+mn-ea"/>
                <a:ea typeface="+mn-ea"/>
              </a:rPr>
              <a:t>2.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作者三次以泡茶为例，各有什么侧重点？</a:t>
            </a:r>
          </a:p>
        </p:txBody>
      </p:sp>
      <p:cxnSp>
        <p:nvCxnSpPr>
          <p:cNvPr id="31" name="直接连接符 30" title=""/>
          <p:cNvCxnSpPr/>
          <p:nvPr/>
        </p:nvCxnSpPr>
        <p:spPr>
          <a:xfrm>
            <a:off x="6713538" y="4503738"/>
            <a:ext cx="4441825" cy="0"/>
          </a:xfrm>
          <a:prstGeom prst="line">
            <a:avLst/>
          </a:prstGeom>
          <a:ln w="19050">
            <a:solidFill>
              <a:srgbClr val="00B050"/>
            </a:solidFill>
            <a:prstDash val="sysDot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 title=""/>
          <p:cNvCxnSpPr/>
          <p:nvPr/>
        </p:nvCxnSpPr>
        <p:spPr>
          <a:xfrm>
            <a:off x="7148513" y="4035425"/>
            <a:ext cx="495300" cy="465138"/>
          </a:xfrm>
          <a:prstGeom prst="line">
            <a:avLst/>
          </a:prstGeom>
          <a:ln w="19050">
            <a:solidFill>
              <a:srgbClr val="00B050"/>
            </a:solidFill>
            <a:prstDash val="sysDot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3" name="矩形 32" title=""/>
          <p:cNvSpPr>
            <a:spLocks noChangeArrowheads="1"/>
          </p:cNvSpPr>
          <p:nvPr/>
        </p:nvSpPr>
        <p:spPr bwMode="auto">
          <a:xfrm>
            <a:off x="8535988" y="3832225"/>
            <a:ext cx="3919537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 b="1">
                <a:solidFill>
                  <a:srgbClr val="C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内容侧重</a:t>
            </a:r>
          </a:p>
        </p:txBody>
      </p:sp>
      <p:sp>
        <p:nvSpPr>
          <p:cNvPr id="34" name="云形 33" title=""/>
          <p:cNvSpPr/>
          <p:nvPr/>
        </p:nvSpPr>
        <p:spPr>
          <a:xfrm>
            <a:off x="5208588" y="3725863"/>
            <a:ext cx="2944812" cy="1046162"/>
          </a:xfrm>
          <a:prstGeom prst="cloud">
            <a:avLst/>
          </a:prstGeom>
          <a:blipFill dpi="0" rotWithShape="1">
            <a:blip r:embed="rId3"/>
            <a:stretch>
              <a:fillRect/>
            </a:stretch>
          </a:blipFill>
          <a:ln>
            <a:solidFill>
              <a:srgbClr val="0D933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buFont typeface="Arial" pitchFamily="34" charset="0"/>
              <a:buNone/>
              <a:defRPr/>
            </a:pPr>
            <a:endParaRPr lang="zh-CN" altLang="en-US" sz="2800"/>
          </a:p>
        </p:txBody>
      </p:sp>
      <p:sp>
        <p:nvSpPr>
          <p:cNvPr id="14364" name="TextBox 1" title=""/>
          <p:cNvSpPr txBox="1">
            <a:spLocks noChangeArrowheads="1"/>
          </p:cNvSpPr>
          <p:nvPr/>
        </p:nvSpPr>
        <p:spPr bwMode="auto">
          <a:xfrm>
            <a:off x="5500688" y="4035425"/>
            <a:ext cx="263842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统筹方法</a:t>
            </a:r>
          </a:p>
        </p:txBody>
      </p:sp>
      <p:sp>
        <p:nvSpPr>
          <p:cNvPr id="81" name="云形 80" title=""/>
          <p:cNvSpPr/>
          <p:nvPr/>
        </p:nvSpPr>
        <p:spPr>
          <a:xfrm>
            <a:off x="5230813" y="2398713"/>
            <a:ext cx="3325812" cy="1717675"/>
          </a:xfrm>
          <a:prstGeom prst="cloud">
            <a:avLst/>
          </a:prstGeom>
          <a:blipFill dpi="0" rotWithShape="1">
            <a:blip r:embed="rId4"/>
            <a:stretch>
              <a:fillRect/>
            </a:stretch>
          </a:blipFill>
          <a:ln>
            <a:solidFill>
              <a:srgbClr val="0D933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buFont typeface="Arial" pitchFamily="34" charset="0"/>
              <a:buNone/>
              <a:defRPr/>
            </a:pPr>
            <a:endParaRPr lang="zh-CN" altLang="en-US" sz="2800"/>
          </a:p>
        </p:txBody>
      </p:sp>
      <p:sp>
        <p:nvSpPr>
          <p:cNvPr id="82" name="矩形 81" title=""/>
          <p:cNvSpPr/>
          <p:nvPr/>
        </p:nvSpPr>
        <p:spPr>
          <a:xfrm>
            <a:off x="5910263" y="2668588"/>
            <a:ext cx="2751137" cy="1077912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  <a:defRPr/>
            </a:pPr>
            <a:r>
              <a:rPr lang="zh-CN" altLang="en-US" sz="3200" b="1">
                <a:solidFill>
                  <a:srgbClr val="C00000"/>
                </a:solidFill>
                <a:latin typeface="+mn-ea"/>
                <a:ea typeface="+mn-ea"/>
              </a:rPr>
              <a:t>关键词</a:t>
            </a:r>
            <a:r>
              <a:rPr lang="en-US" altLang="zh-CN" sz="3200" b="1">
                <a:solidFill>
                  <a:srgbClr val="C00000"/>
                </a:solidFill>
                <a:latin typeface="+mn-ea"/>
                <a:ea typeface="+mn-ea"/>
              </a:rPr>
              <a:t>:</a:t>
            </a:r>
          </a:p>
          <a:p>
            <a:pPr eaLnBrk="1" hangingPunct="1">
              <a:buFont typeface="Arial" pitchFamily="34" charset="0"/>
              <a:buNone/>
              <a:defRPr/>
            </a:pPr>
            <a:r>
              <a:rPr lang="zh-CN" altLang="en-US" sz="32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提高效率</a:t>
            </a:r>
          </a:p>
        </p:txBody>
      </p:sp>
      <p:sp>
        <p:nvSpPr>
          <p:cNvPr id="13327" name="标题 1" title=""/>
          <p:cNvSpPr txBox="1"/>
          <p:nvPr/>
        </p:nvSpPr>
        <p:spPr bwMode="auto">
          <a:xfrm>
            <a:off x="623888" y="260350"/>
            <a:ext cx="11014075" cy="849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4000">
                <a:solidFill>
                  <a:schemeClr val="tx2"/>
                </a:solidFill>
              </a:rPr>
              <a:t>初读感知</a:t>
            </a:r>
          </a:p>
        </p:txBody>
      </p:sp>
      <p:grpSp>
        <p:nvGrpSpPr>
          <p:cNvPr id="35" name="组 1" title=""/>
          <p:cNvGrpSpPr/>
          <p:nvPr/>
        </p:nvGrpSpPr>
        <p:grpSpPr>
          <a:xfrm>
            <a:off x="-165100" y="3930650"/>
            <a:ext cx="2647950" cy="668338"/>
            <a:chOff x="5481428" y="3706338"/>
            <a:chExt cx="2646572" cy="668337"/>
          </a:xfrm>
        </p:grpSpPr>
        <p:sp>
          <p:nvSpPr>
            <p:cNvPr id="36" name="圆角矩形 35"/>
            <p:cNvSpPr/>
            <p:nvPr/>
          </p:nvSpPr>
          <p:spPr>
            <a:xfrm>
              <a:off x="6317606" y="3841276"/>
              <a:ext cx="1810394" cy="449261"/>
            </a:xfrm>
            <a:prstGeom prst="roundRect">
              <a:avLst>
                <a:gd name="adj" fmla="val 50000"/>
              </a:avLst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/>
              </a:pPr>
              <a:endParaRPr kumimoji="1" lang="zh-CN" altLang="en-US"/>
            </a:p>
          </p:txBody>
        </p:sp>
        <p:sp>
          <p:nvSpPr>
            <p:cNvPr id="13331" name="文本框 30"/>
            <p:cNvSpPr txBox="1">
              <a:spLocks noChangeArrowheads="1"/>
            </p:cNvSpPr>
            <p:nvPr/>
          </p:nvSpPr>
          <p:spPr bwMode="auto">
            <a:xfrm>
              <a:off x="6565743" y="3829426"/>
              <a:ext cx="1526121" cy="4616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zh-CN" altLang="en-US" sz="2400" b="1">
                  <a:latin typeface="黑体" panose="02010609060101010101" pitchFamily="49" charset="-122"/>
                  <a:ea typeface="黑体" panose="02010609060101010101" pitchFamily="49" charset="-122"/>
                </a:rPr>
                <a:t>圈点要求</a:t>
              </a:r>
            </a:p>
          </p:txBody>
        </p:sp>
        <p:pic>
          <p:nvPicPr>
            <p:cNvPr id="13332" name="图片 9" descr="book.gif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5481428" y="3706338"/>
              <a:ext cx="1087437" cy="6683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39" name="Rectangle 17" title=""/>
          <p:cNvSpPr>
            <a:spLocks noChangeArrowheads="1"/>
          </p:cNvSpPr>
          <p:nvPr/>
        </p:nvSpPr>
        <p:spPr bwMode="auto">
          <a:xfrm>
            <a:off x="165100" y="4587875"/>
            <a:ext cx="6681788" cy="2012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400" b="1">
                <a:latin typeface="楷体" panose="02010609060101010101" pitchFamily="49" charset="-122"/>
                <a:ea typeface="楷体" panose="02010609060101010101" pitchFamily="49" charset="-122"/>
              </a:rPr>
              <a:t>1.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划分文章部分、层次分别用</a:t>
            </a:r>
            <a:r>
              <a:rPr lang="zh-CN" altLang="en-US" sz="2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双竖线、单竖线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zh-CN" altLang="en-US" sz="240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30000"/>
              </a:lnSpc>
            </a:pPr>
            <a:r>
              <a:rPr lang="en-US" altLang="zh-CN" sz="2400" b="1">
                <a:latin typeface="楷体" panose="02010609060101010101" pitchFamily="49" charset="-122"/>
                <a:ea typeface="楷体" panose="02010609060101010101" pitchFamily="49" charset="-122"/>
              </a:rPr>
              <a:t>2.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认为用得好的词语用</a:t>
            </a:r>
            <a:r>
              <a:rPr lang="zh-CN" altLang="en-US" sz="2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方框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zh-CN" altLang="en-US" sz="240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30000"/>
              </a:lnSpc>
            </a:pPr>
            <a:r>
              <a:rPr lang="en-US" altLang="zh-CN" sz="2400" b="1">
                <a:latin typeface="楷体" panose="02010609060101010101" pitchFamily="49" charset="-122"/>
                <a:ea typeface="楷体" panose="02010609060101010101" pitchFamily="49" charset="-122"/>
              </a:rPr>
              <a:t>3.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关键语句（或写得好的语句）用</a:t>
            </a:r>
            <a:r>
              <a:rPr lang="zh-CN" altLang="en-US" sz="2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波浪线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zh-CN" altLang="en-US" sz="240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30000"/>
              </a:lnSpc>
            </a:pPr>
            <a:r>
              <a:rPr lang="en-US" altLang="zh-CN" sz="2400" b="1">
                <a:latin typeface="楷体" panose="02010609060101010101" pitchFamily="49" charset="-122"/>
                <a:ea typeface="楷体" panose="02010609060101010101" pitchFamily="49" charset="-122"/>
              </a:rPr>
              <a:t>4.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有疑问的地方，用</a:t>
            </a:r>
            <a:r>
              <a:rPr lang="zh-CN" altLang="en-US" sz="2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问号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标注。</a:t>
            </a:r>
            <a:endParaRPr lang="zh-CN" altLang="en-US" sz="24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" grpId="0"/>
      <p:bldP spid="77" grpId="0"/>
      <p:bldP spid="30" grpId="0"/>
      <p:bldP spid="33" grpId="0"/>
      <p:bldP spid="14364" grpId="0"/>
      <p:bldP spid="82" grpId="0"/>
      <p:bldP spid="3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对话气泡: 圆角矩形 1" title=""/>
          <p:cNvSpPr>
            <a:spLocks noChangeArrowheads="1"/>
          </p:cNvSpPr>
          <p:nvPr/>
        </p:nvSpPr>
        <p:spPr bwMode="auto">
          <a:xfrm>
            <a:off x="3236913" y="1450975"/>
            <a:ext cx="9002712" cy="4354513"/>
          </a:xfrm>
          <a:prstGeom prst="wedgeRoundRectCallout">
            <a:avLst>
              <a:gd name="adj1" fmla="val -59385"/>
              <a:gd name="adj2" fmla="val 11264"/>
              <a:gd name="adj3" fmla="val 16667"/>
            </a:avLst>
          </a:prstGeom>
          <a:solidFill>
            <a:schemeClr val="accent6">
              <a:lumMod val="20000"/>
              <a:lumOff val="80000"/>
            </a:schemeClr>
          </a:solidFill>
          <a:ln w="9525" algn="ctr">
            <a:solidFill>
              <a:schemeClr val="tx1"/>
            </a:solidFill>
            <a:prstDash val="lgDash"/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zh-CN" sz="2400" b="1">
                <a:solidFill>
                  <a:srgbClr val="FF0000"/>
                </a:solidFill>
                <a:latin typeface="微软雅黑" panose="020b0503020204020204" pitchFamily="34" charset="-122"/>
              </a:rPr>
              <a:t>第一段（1） 运用下定义的方法介绍统筹方法，统领全文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zh-CN" sz="2400" b="1">
                <a:solidFill>
                  <a:srgbClr val="FF0000"/>
                </a:solidFill>
                <a:latin typeface="微软雅黑" panose="020b0503020204020204" pitchFamily="34" charset="-122"/>
              </a:rPr>
              <a:t>第二段（2~14）介绍统筹方法的原理及应用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zh-CN" sz="2000" b="1">
                <a:solidFill>
                  <a:srgbClr val="00B050"/>
                </a:solidFill>
                <a:latin typeface="微软雅黑" panose="020b0503020204020204" pitchFamily="34" charset="-122"/>
              </a:rPr>
              <a:t>第二段又分三层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zh-CN" sz="2000" b="1">
                <a:solidFill>
                  <a:srgbClr val="00B050"/>
                </a:solidFill>
                <a:latin typeface="微软雅黑" panose="020b0503020204020204" pitchFamily="34" charset="-122"/>
              </a:rPr>
              <a:t>第一层（2~8）第一次以“泡茶”为例，列举三种方法引出统筹方法，使读者有初步认……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zh-CN" sz="2000" b="1">
                <a:solidFill>
                  <a:srgbClr val="00B050"/>
                </a:solidFill>
                <a:latin typeface="微软雅黑" panose="020b0503020204020204" pitchFamily="34" charset="-122"/>
              </a:rPr>
              <a:t>第二层（9~11）再次以“泡茶”为例，说明在近代工业的工艺过程中，缩短工时，提高工效就要运用统筹方法，抓住关键。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zh-CN" sz="2000" b="1">
                <a:solidFill>
                  <a:srgbClr val="00B050"/>
                </a:solidFill>
                <a:latin typeface="微软雅黑" panose="020b0503020204020204" pitchFamily="34" charset="-122"/>
              </a:rPr>
              <a:t>第三层（12~14）第三次以“泡茶”为例，浅显易懂地说明统筹方法合并次要环节的重要性。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zh-CN" sz="2400" b="1">
                <a:solidFill>
                  <a:srgbClr val="FF0000"/>
                </a:solidFill>
                <a:latin typeface="微软雅黑" panose="020b0503020204020204" pitchFamily="34" charset="-122"/>
              </a:rPr>
              <a:t>第三段（15~16）总结全文，总体说明统筹方法的现实作用。</a:t>
            </a:r>
          </a:p>
        </p:txBody>
      </p:sp>
      <p:grpSp>
        <p:nvGrpSpPr>
          <p:cNvPr id="14339" name="组合 9" title=""/>
          <p:cNvGrpSpPr>
            <a:grpSpLocks noChangeAspect="1"/>
          </p:cNvGrpSpPr>
          <p:nvPr/>
        </p:nvGrpSpPr>
        <p:grpSpPr>
          <a:xfrm>
            <a:off x="1223963" y="1860550"/>
            <a:ext cx="1150937" cy="3165475"/>
            <a:chOff x="12265026" y="10258426"/>
            <a:chExt cx="1912938" cy="3941762"/>
          </a:xfrm>
        </p:grpSpPr>
        <p:sp>
          <p:nvSpPr>
            <p:cNvPr id="15367" name="Freeform 324"/>
            <p:cNvSpPr/>
            <p:nvPr/>
          </p:nvSpPr>
          <p:spPr>
            <a:xfrm>
              <a:off x="12323074" y="10258426"/>
              <a:ext cx="1361485" cy="2142864"/>
            </a:xfrm>
            <a:custGeom>
              <a:cxnLst>
                <a:cxn ang="0">
                  <a:pos x="2147483646" y="0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0"/>
                </a:cxn>
              </a:cxnLst>
              <a:rect l="0" t="0" r="0" b="0"/>
              <a:pathLst>
                <a:path w="363" h="571">
                  <a:moveTo>
                    <a:pt x="181" y="0"/>
                  </a:moveTo>
                  <a:cubicBezTo>
                    <a:pt x="10" y="0"/>
                    <a:pt x="0" y="109"/>
                    <a:pt x="10" y="217"/>
                  </a:cubicBezTo>
                  <a:cubicBezTo>
                    <a:pt x="20" y="325"/>
                    <a:pt x="10" y="405"/>
                    <a:pt x="10" y="405"/>
                  </a:cubicBezTo>
                  <a:cubicBezTo>
                    <a:pt x="20" y="418"/>
                    <a:pt x="38" y="405"/>
                    <a:pt x="38" y="405"/>
                  </a:cubicBezTo>
                  <a:cubicBezTo>
                    <a:pt x="30" y="423"/>
                    <a:pt x="15" y="430"/>
                    <a:pt x="15" y="430"/>
                  </a:cubicBezTo>
                  <a:cubicBezTo>
                    <a:pt x="51" y="571"/>
                    <a:pt x="181" y="559"/>
                    <a:pt x="181" y="559"/>
                  </a:cubicBezTo>
                  <a:cubicBezTo>
                    <a:pt x="181" y="559"/>
                    <a:pt x="312" y="571"/>
                    <a:pt x="348" y="430"/>
                  </a:cubicBezTo>
                  <a:cubicBezTo>
                    <a:pt x="348" y="430"/>
                    <a:pt x="333" y="423"/>
                    <a:pt x="325" y="405"/>
                  </a:cubicBezTo>
                  <a:cubicBezTo>
                    <a:pt x="325" y="405"/>
                    <a:pt x="342" y="418"/>
                    <a:pt x="352" y="405"/>
                  </a:cubicBezTo>
                  <a:cubicBezTo>
                    <a:pt x="352" y="405"/>
                    <a:pt x="342" y="325"/>
                    <a:pt x="352" y="217"/>
                  </a:cubicBezTo>
                  <a:cubicBezTo>
                    <a:pt x="363" y="109"/>
                    <a:pt x="353" y="0"/>
                    <a:pt x="181" y="0"/>
                  </a:cubicBezTo>
                  <a:close/>
                </a:path>
              </a:pathLst>
            </a:custGeom>
            <a:solidFill>
              <a:srgbClr val="D19865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5368" name="Freeform 325"/>
            <p:cNvSpPr/>
            <p:nvPr/>
          </p:nvSpPr>
          <p:spPr>
            <a:xfrm>
              <a:off x="12679275" y="12513968"/>
              <a:ext cx="649080" cy="1591333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0"/>
                </a:cxn>
                <a:cxn ang="0">
                  <a:pos x="0" y="0"/>
                </a:cxn>
                <a:cxn ang="0">
                  <a:pos x="2147483646" y="2147483646"/>
                </a:cxn>
              </a:cxnLst>
              <a:rect l="0" t="0" r="0" b="0"/>
              <a:pathLst>
                <a:path w="409" h="1002">
                  <a:moveTo>
                    <a:pt x="40" y="1002"/>
                  </a:moveTo>
                  <a:lnTo>
                    <a:pt x="172" y="1002"/>
                  </a:lnTo>
                  <a:lnTo>
                    <a:pt x="205" y="343"/>
                  </a:lnTo>
                  <a:lnTo>
                    <a:pt x="236" y="1002"/>
                  </a:lnTo>
                  <a:lnTo>
                    <a:pt x="371" y="1002"/>
                  </a:lnTo>
                  <a:lnTo>
                    <a:pt x="409" y="0"/>
                  </a:lnTo>
                  <a:lnTo>
                    <a:pt x="0" y="0"/>
                  </a:lnTo>
                  <a:lnTo>
                    <a:pt x="40" y="1002"/>
                  </a:lnTo>
                  <a:close/>
                </a:path>
              </a:pathLst>
            </a:custGeom>
            <a:solidFill>
              <a:srgbClr val="7F5732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5369" name="Freeform 326"/>
            <p:cNvSpPr/>
            <p:nvPr/>
          </p:nvSpPr>
          <p:spPr>
            <a:xfrm>
              <a:off x="13024924" y="13980764"/>
              <a:ext cx="385226" cy="219425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0"/>
                </a:cxn>
                <a:cxn ang="0">
                  <a:pos x="2147483646" y="2147483646"/>
                </a:cxn>
              </a:cxnLst>
              <a:rect l="0" t="0" r="0" b="0"/>
              <a:pathLst>
                <a:path w="103" h="57">
                  <a:moveTo>
                    <a:pt x="21" y="12"/>
                  </a:moveTo>
                  <a:cubicBezTo>
                    <a:pt x="7" y="26"/>
                    <a:pt x="0" y="42"/>
                    <a:pt x="23" y="45"/>
                  </a:cubicBezTo>
                  <a:cubicBezTo>
                    <a:pt x="44" y="47"/>
                    <a:pt x="103" y="58"/>
                    <a:pt x="89" y="29"/>
                  </a:cubicBezTo>
                  <a:cubicBezTo>
                    <a:pt x="75" y="2"/>
                    <a:pt x="58" y="0"/>
                    <a:pt x="49" y="0"/>
                  </a:cubicBezTo>
                  <a:cubicBezTo>
                    <a:pt x="40" y="0"/>
                    <a:pt x="28" y="4"/>
                    <a:pt x="21" y="12"/>
                  </a:cubicBezTo>
                  <a:close/>
                </a:path>
              </a:pathLst>
            </a:custGeom>
            <a:solidFill>
              <a:srgbClr val="4C3626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5370" name="Freeform 327"/>
            <p:cNvSpPr/>
            <p:nvPr/>
          </p:nvSpPr>
          <p:spPr>
            <a:xfrm>
              <a:off x="12597482" y="13980764"/>
              <a:ext cx="385226" cy="219425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0"/>
                </a:cxn>
                <a:cxn ang="0">
                  <a:pos x="2147483646" y="2147483646"/>
                </a:cxn>
              </a:cxnLst>
              <a:rect l="0" t="0" r="0" b="0"/>
              <a:pathLst>
                <a:path w="103" h="57">
                  <a:moveTo>
                    <a:pt x="82" y="12"/>
                  </a:moveTo>
                  <a:cubicBezTo>
                    <a:pt x="96" y="26"/>
                    <a:pt x="103" y="42"/>
                    <a:pt x="80" y="45"/>
                  </a:cubicBezTo>
                  <a:cubicBezTo>
                    <a:pt x="59" y="47"/>
                    <a:pt x="0" y="58"/>
                    <a:pt x="15" y="29"/>
                  </a:cubicBezTo>
                  <a:cubicBezTo>
                    <a:pt x="29" y="2"/>
                    <a:pt x="45" y="0"/>
                    <a:pt x="54" y="0"/>
                  </a:cubicBezTo>
                  <a:cubicBezTo>
                    <a:pt x="63" y="0"/>
                    <a:pt x="75" y="4"/>
                    <a:pt x="82" y="12"/>
                  </a:cubicBezTo>
                  <a:close/>
                </a:path>
              </a:pathLst>
            </a:custGeom>
            <a:solidFill>
              <a:srgbClr val="4C3626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5371" name="Rectangle 328"/>
            <p:cNvSpPr/>
            <p:nvPr/>
          </p:nvSpPr>
          <p:spPr>
            <a:xfrm>
              <a:off x="12821756" y="11553238"/>
              <a:ext cx="361480" cy="988406"/>
            </a:xfrm>
            <a:prstGeom prst="rect">
              <a:avLst/>
            </a:prstGeom>
            <a:solidFill>
              <a:srgbClr val="F9F5ED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>
                <a:latin typeface="Calibri" panose="020f0502020204030204" pitchFamily="34" charset="0"/>
              </a:endParaRPr>
            </a:p>
          </p:txBody>
        </p:sp>
        <p:sp>
          <p:nvSpPr>
            <p:cNvPr id="15372" name="Oval 329"/>
            <p:cNvSpPr/>
            <p:nvPr/>
          </p:nvSpPr>
          <p:spPr>
            <a:xfrm>
              <a:off x="12964237" y="11703476"/>
              <a:ext cx="68602" cy="67212"/>
            </a:xfrm>
            <a:prstGeom prst="ellipse">
              <a:avLst/>
            </a:prstGeom>
            <a:solidFill>
              <a:srgbClr val="E2DCD9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>
                <a:latin typeface="Calibri" panose="020f0502020204030204" pitchFamily="34" charset="0"/>
              </a:endParaRPr>
            </a:p>
          </p:txBody>
        </p:sp>
        <p:sp>
          <p:nvSpPr>
            <p:cNvPr id="15373" name="Oval 330"/>
            <p:cNvSpPr/>
            <p:nvPr/>
          </p:nvSpPr>
          <p:spPr>
            <a:xfrm>
              <a:off x="12964237" y="11857667"/>
              <a:ext cx="68602" cy="71165"/>
            </a:xfrm>
            <a:prstGeom prst="ellipse">
              <a:avLst/>
            </a:prstGeom>
            <a:solidFill>
              <a:srgbClr val="E2DCD9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>
                <a:latin typeface="Calibri" panose="020f0502020204030204" pitchFamily="34" charset="0"/>
              </a:endParaRPr>
            </a:p>
          </p:txBody>
        </p:sp>
        <p:sp>
          <p:nvSpPr>
            <p:cNvPr id="15374" name="Oval 331"/>
            <p:cNvSpPr/>
            <p:nvPr/>
          </p:nvSpPr>
          <p:spPr>
            <a:xfrm>
              <a:off x="12964237" y="12015812"/>
              <a:ext cx="68602" cy="69188"/>
            </a:xfrm>
            <a:prstGeom prst="ellipse">
              <a:avLst/>
            </a:prstGeom>
            <a:solidFill>
              <a:srgbClr val="E2DCD9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>
                <a:latin typeface="Calibri" panose="020f0502020204030204" pitchFamily="34" charset="0"/>
              </a:endParaRPr>
            </a:p>
          </p:txBody>
        </p:sp>
        <p:sp>
          <p:nvSpPr>
            <p:cNvPr id="15375" name="Oval 332"/>
            <p:cNvSpPr/>
            <p:nvPr/>
          </p:nvSpPr>
          <p:spPr>
            <a:xfrm>
              <a:off x="12964237" y="12171979"/>
              <a:ext cx="68602" cy="67212"/>
            </a:xfrm>
            <a:prstGeom prst="ellipse">
              <a:avLst/>
            </a:prstGeom>
            <a:solidFill>
              <a:srgbClr val="E2DCD9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>
                <a:latin typeface="Calibri" panose="020f0502020204030204" pitchFamily="34" charset="0"/>
              </a:endParaRPr>
            </a:p>
          </p:txBody>
        </p:sp>
        <p:sp>
          <p:nvSpPr>
            <p:cNvPr id="15376" name="Oval 333"/>
            <p:cNvSpPr/>
            <p:nvPr/>
          </p:nvSpPr>
          <p:spPr>
            <a:xfrm>
              <a:off x="12964237" y="12326171"/>
              <a:ext cx="68602" cy="73143"/>
            </a:xfrm>
            <a:prstGeom prst="ellipse">
              <a:avLst/>
            </a:prstGeom>
            <a:solidFill>
              <a:srgbClr val="E2DCD9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>
                <a:latin typeface="Calibri" panose="020f0502020204030204" pitchFamily="34" charset="0"/>
              </a:endParaRPr>
            </a:p>
          </p:txBody>
        </p:sp>
        <p:sp>
          <p:nvSpPr>
            <p:cNvPr id="15377" name="Freeform 334"/>
            <p:cNvSpPr/>
            <p:nvPr/>
          </p:nvSpPr>
          <p:spPr>
            <a:xfrm>
              <a:off x="12776902" y="11569053"/>
              <a:ext cx="445912" cy="160121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0"/>
                </a:cxn>
                <a:cxn ang="0">
                  <a:pos x="0" y="0"/>
                </a:cxn>
                <a:cxn ang="0">
                  <a:pos x="2147483646" y="2147483646"/>
                </a:cxn>
              </a:cxnLst>
              <a:rect l="0" t="0" r="0" b="0"/>
              <a:pathLst>
                <a:path w="282" h="102">
                  <a:moveTo>
                    <a:pt x="83" y="102"/>
                  </a:moveTo>
                  <a:lnTo>
                    <a:pt x="140" y="29"/>
                  </a:lnTo>
                  <a:lnTo>
                    <a:pt x="197" y="102"/>
                  </a:lnTo>
                  <a:lnTo>
                    <a:pt x="282" y="0"/>
                  </a:lnTo>
                  <a:lnTo>
                    <a:pt x="0" y="0"/>
                  </a:lnTo>
                  <a:lnTo>
                    <a:pt x="83" y="102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5378" name="Freeform 335"/>
            <p:cNvSpPr/>
            <p:nvPr/>
          </p:nvSpPr>
          <p:spPr>
            <a:xfrm>
              <a:off x="12489301" y="12438850"/>
              <a:ext cx="218999" cy="379548"/>
            </a:xfrm>
            <a:custGeom>
              <a:cxnLst>
                <a:cxn ang="0">
                  <a:pos x="2147483646" y="0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0"/>
                </a:cxn>
              </a:cxnLst>
              <a:rect l="0" t="0" r="0" b="0"/>
              <a:pathLst>
                <a:path w="57" h="100">
                  <a:moveTo>
                    <a:pt x="8" y="0"/>
                  </a:moveTo>
                  <a:cubicBezTo>
                    <a:pt x="8" y="0"/>
                    <a:pt x="0" y="40"/>
                    <a:pt x="11" y="63"/>
                  </a:cubicBezTo>
                  <a:cubicBezTo>
                    <a:pt x="22" y="87"/>
                    <a:pt x="33" y="101"/>
                    <a:pt x="45" y="96"/>
                  </a:cubicBezTo>
                  <a:cubicBezTo>
                    <a:pt x="58" y="91"/>
                    <a:pt x="38" y="67"/>
                    <a:pt x="37" y="65"/>
                  </a:cubicBezTo>
                  <a:cubicBezTo>
                    <a:pt x="37" y="65"/>
                    <a:pt x="42" y="68"/>
                    <a:pt x="45" y="64"/>
                  </a:cubicBezTo>
                  <a:cubicBezTo>
                    <a:pt x="47" y="60"/>
                    <a:pt x="48" y="27"/>
                    <a:pt x="44" y="8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5379" name="Freeform 336"/>
            <p:cNvSpPr/>
            <p:nvPr/>
          </p:nvSpPr>
          <p:spPr>
            <a:xfrm>
              <a:off x="12581650" y="12630600"/>
              <a:ext cx="63325" cy="75119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0"/>
                </a:cxn>
                <a:cxn ang="0">
                  <a:pos x="2147483646" y="2147483646"/>
                </a:cxn>
              </a:cxnLst>
              <a:rect l="0" t="0" r="0" b="0"/>
              <a:pathLst>
                <a:path w="17" h="20">
                  <a:moveTo>
                    <a:pt x="17" y="20"/>
                  </a:moveTo>
                  <a:cubicBezTo>
                    <a:pt x="15" y="17"/>
                    <a:pt x="13" y="15"/>
                    <a:pt x="13" y="14"/>
                  </a:cubicBezTo>
                  <a:cubicBezTo>
                    <a:pt x="13" y="14"/>
                    <a:pt x="6" y="12"/>
                    <a:pt x="4" y="0"/>
                  </a:cubicBezTo>
                  <a:cubicBezTo>
                    <a:pt x="4" y="0"/>
                    <a:pt x="0" y="18"/>
                    <a:pt x="17" y="20"/>
                  </a:cubicBezTo>
                  <a:close/>
                </a:path>
              </a:pathLst>
            </a:custGeom>
            <a:solidFill>
              <a:srgbClr val="EFC4A0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5380" name="Freeform 337"/>
            <p:cNvSpPr/>
            <p:nvPr/>
          </p:nvSpPr>
          <p:spPr>
            <a:xfrm>
              <a:off x="12476109" y="11553238"/>
              <a:ext cx="364118" cy="1478655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0"/>
                </a:cxn>
                <a:cxn ang="0">
                  <a:pos x="2147483646" y="2147483646"/>
                </a:cxn>
              </a:cxnLst>
              <a:rect l="0" t="0" r="0" b="0"/>
              <a:pathLst>
                <a:path w="97" h="394">
                  <a:moveTo>
                    <a:pt x="95" y="9"/>
                  </a:moveTo>
                  <a:cubicBezTo>
                    <a:pt x="95" y="9"/>
                    <a:pt x="95" y="176"/>
                    <a:pt x="96" y="285"/>
                  </a:cubicBezTo>
                  <a:cubicBezTo>
                    <a:pt x="97" y="394"/>
                    <a:pt x="51" y="378"/>
                    <a:pt x="51" y="378"/>
                  </a:cubicBezTo>
                  <a:cubicBezTo>
                    <a:pt x="43" y="352"/>
                    <a:pt x="52" y="245"/>
                    <a:pt x="52" y="245"/>
                  </a:cubicBezTo>
                  <a:cubicBezTo>
                    <a:pt x="5" y="245"/>
                    <a:pt x="5" y="245"/>
                    <a:pt x="5" y="245"/>
                  </a:cubicBezTo>
                  <a:cubicBezTo>
                    <a:pt x="5" y="245"/>
                    <a:pt x="0" y="202"/>
                    <a:pt x="15" y="94"/>
                  </a:cubicBezTo>
                  <a:cubicBezTo>
                    <a:pt x="26" y="22"/>
                    <a:pt x="67" y="4"/>
                    <a:pt x="95" y="0"/>
                  </a:cubicBezTo>
                  <a:lnTo>
                    <a:pt x="95" y="9"/>
                  </a:lnTo>
                  <a:close/>
                </a:path>
              </a:pathLst>
            </a:custGeom>
            <a:solidFill>
              <a:srgbClr val="C65044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5381" name="Freeform 338"/>
            <p:cNvSpPr/>
            <p:nvPr/>
          </p:nvSpPr>
          <p:spPr>
            <a:xfrm>
              <a:off x="12621228" y="11891272"/>
              <a:ext cx="87073" cy="581183"/>
            </a:xfrm>
            <a:custGeom>
              <a:cxnLst>
                <a:cxn ang="0">
                  <a:pos x="2147483646" y="2147483646"/>
                </a:cxn>
                <a:cxn ang="0">
                  <a:pos x="2147483646" y="0"/>
                </a:cxn>
                <a:cxn ang="0">
                  <a:pos x="0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55" h="367">
                  <a:moveTo>
                    <a:pt x="31" y="367"/>
                  </a:moveTo>
                  <a:lnTo>
                    <a:pt x="55" y="0"/>
                  </a:lnTo>
                  <a:lnTo>
                    <a:pt x="0" y="367"/>
                  </a:lnTo>
                  <a:lnTo>
                    <a:pt x="31" y="367"/>
                  </a:lnTo>
                  <a:close/>
                </a:path>
              </a:pathLst>
            </a:custGeom>
            <a:solidFill>
              <a:srgbClr val="AD3E3B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5382" name="Freeform 339"/>
            <p:cNvSpPr/>
            <p:nvPr/>
          </p:nvSpPr>
          <p:spPr>
            <a:xfrm>
              <a:off x="13370571" y="11790455"/>
              <a:ext cx="807392" cy="709675"/>
            </a:xfrm>
            <a:custGeom>
              <a:cxnLst>
                <a:cxn ang="0">
                  <a:pos x="2147483646" y="0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0" y="2147483646"/>
                </a:cxn>
                <a:cxn ang="0">
                  <a:pos x="2147483646" y="0"/>
                </a:cxn>
              </a:cxnLst>
              <a:rect l="0" t="0" r="0" b="0"/>
              <a:pathLst>
                <a:path w="215" h="189">
                  <a:moveTo>
                    <a:pt x="30" y="0"/>
                  </a:moveTo>
                  <a:cubicBezTo>
                    <a:pt x="30" y="0"/>
                    <a:pt x="105" y="89"/>
                    <a:pt x="136" y="87"/>
                  </a:cubicBezTo>
                  <a:cubicBezTo>
                    <a:pt x="168" y="84"/>
                    <a:pt x="182" y="74"/>
                    <a:pt x="193" y="81"/>
                  </a:cubicBezTo>
                  <a:cubicBezTo>
                    <a:pt x="204" y="89"/>
                    <a:pt x="178" y="113"/>
                    <a:pt x="161" y="112"/>
                  </a:cubicBezTo>
                  <a:cubicBezTo>
                    <a:pt x="161" y="112"/>
                    <a:pt x="215" y="130"/>
                    <a:pt x="211" y="145"/>
                  </a:cubicBezTo>
                  <a:cubicBezTo>
                    <a:pt x="207" y="159"/>
                    <a:pt x="174" y="142"/>
                    <a:pt x="174" y="142"/>
                  </a:cubicBezTo>
                  <a:cubicBezTo>
                    <a:pt x="174" y="142"/>
                    <a:pt x="200" y="156"/>
                    <a:pt x="196" y="165"/>
                  </a:cubicBezTo>
                  <a:cubicBezTo>
                    <a:pt x="192" y="174"/>
                    <a:pt x="164" y="160"/>
                    <a:pt x="164" y="160"/>
                  </a:cubicBezTo>
                  <a:cubicBezTo>
                    <a:pt x="164" y="160"/>
                    <a:pt x="183" y="173"/>
                    <a:pt x="178" y="179"/>
                  </a:cubicBezTo>
                  <a:cubicBezTo>
                    <a:pt x="171" y="189"/>
                    <a:pt x="139" y="171"/>
                    <a:pt x="139" y="171"/>
                  </a:cubicBezTo>
                  <a:cubicBezTo>
                    <a:pt x="120" y="160"/>
                    <a:pt x="106" y="145"/>
                    <a:pt x="99" y="122"/>
                  </a:cubicBezTo>
                  <a:cubicBezTo>
                    <a:pt x="0" y="31"/>
                    <a:pt x="0" y="31"/>
                    <a:pt x="0" y="31"/>
                  </a:cubicBezTo>
                  <a:lnTo>
                    <a:pt x="30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5383" name="Freeform 340"/>
            <p:cNvSpPr/>
            <p:nvPr/>
          </p:nvSpPr>
          <p:spPr>
            <a:xfrm>
              <a:off x="13879810" y="12217447"/>
              <a:ext cx="113456" cy="124538"/>
            </a:xfrm>
            <a:custGeom>
              <a:cxnLst>
                <a:cxn ang="0">
                  <a:pos x="2147483646" y="0"/>
                </a:cxn>
                <a:cxn ang="0">
                  <a:pos x="0" y="2147483646"/>
                </a:cxn>
                <a:cxn ang="0">
                  <a:pos x="2147483646" y="0"/>
                </a:cxn>
              </a:cxnLst>
              <a:rect l="0" t="0" r="0" b="0"/>
              <a:pathLst>
                <a:path w="30" h="33">
                  <a:moveTo>
                    <a:pt x="23" y="0"/>
                  </a:moveTo>
                  <a:cubicBezTo>
                    <a:pt x="23" y="0"/>
                    <a:pt x="23" y="20"/>
                    <a:pt x="0" y="33"/>
                  </a:cubicBezTo>
                  <a:cubicBezTo>
                    <a:pt x="0" y="33"/>
                    <a:pt x="30" y="27"/>
                    <a:pt x="23" y="0"/>
                  </a:cubicBezTo>
                  <a:close/>
                </a:path>
              </a:pathLst>
            </a:custGeom>
            <a:solidFill>
              <a:srgbClr val="EFC4A0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5384" name="Freeform 341"/>
            <p:cNvSpPr/>
            <p:nvPr/>
          </p:nvSpPr>
          <p:spPr>
            <a:xfrm>
              <a:off x="13164765" y="11553238"/>
              <a:ext cx="683382" cy="1478655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0"/>
                </a:cxn>
                <a:cxn ang="0">
                  <a:pos x="2147483646" y="2147483646"/>
                </a:cxn>
              </a:cxnLst>
              <a:rect l="0" t="0" r="0" b="0"/>
              <a:pathLst>
                <a:path w="182" h="394">
                  <a:moveTo>
                    <a:pt x="2" y="9"/>
                  </a:moveTo>
                  <a:cubicBezTo>
                    <a:pt x="2" y="9"/>
                    <a:pt x="2" y="176"/>
                    <a:pt x="1" y="285"/>
                  </a:cubicBezTo>
                  <a:cubicBezTo>
                    <a:pt x="0" y="394"/>
                    <a:pt x="47" y="378"/>
                    <a:pt x="47" y="378"/>
                  </a:cubicBezTo>
                  <a:cubicBezTo>
                    <a:pt x="54" y="352"/>
                    <a:pt x="46" y="245"/>
                    <a:pt x="46" y="245"/>
                  </a:cubicBezTo>
                  <a:cubicBezTo>
                    <a:pt x="35" y="84"/>
                    <a:pt x="35" y="84"/>
                    <a:pt x="35" y="84"/>
                  </a:cubicBezTo>
                  <a:cubicBezTo>
                    <a:pt x="35" y="84"/>
                    <a:pt x="137" y="177"/>
                    <a:pt x="150" y="190"/>
                  </a:cubicBezTo>
                  <a:cubicBezTo>
                    <a:pt x="182" y="143"/>
                    <a:pt x="182" y="143"/>
                    <a:pt x="182" y="143"/>
                  </a:cubicBezTo>
                  <a:cubicBezTo>
                    <a:pt x="160" y="124"/>
                    <a:pt x="60" y="30"/>
                    <a:pt x="43" y="17"/>
                  </a:cubicBezTo>
                  <a:cubicBezTo>
                    <a:pt x="29" y="6"/>
                    <a:pt x="14" y="2"/>
                    <a:pt x="2" y="0"/>
                  </a:cubicBezTo>
                  <a:lnTo>
                    <a:pt x="2" y="9"/>
                  </a:lnTo>
                  <a:close/>
                </a:path>
              </a:pathLst>
            </a:custGeom>
            <a:solidFill>
              <a:srgbClr val="C65044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5385" name="Freeform 342"/>
            <p:cNvSpPr/>
            <p:nvPr/>
          </p:nvSpPr>
          <p:spPr>
            <a:xfrm>
              <a:off x="12265026" y="11122293"/>
              <a:ext cx="284962" cy="268846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76" h="72">
                  <a:moveTo>
                    <a:pt x="62" y="12"/>
                  </a:moveTo>
                  <a:cubicBezTo>
                    <a:pt x="62" y="12"/>
                    <a:pt x="52" y="0"/>
                    <a:pt x="35" y="4"/>
                  </a:cubicBezTo>
                  <a:cubicBezTo>
                    <a:pt x="20" y="8"/>
                    <a:pt x="0" y="51"/>
                    <a:pt x="76" y="72"/>
                  </a:cubicBezTo>
                  <a:lnTo>
                    <a:pt x="62" y="12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5386" name="Freeform 343"/>
            <p:cNvSpPr/>
            <p:nvPr/>
          </p:nvSpPr>
          <p:spPr>
            <a:xfrm>
              <a:off x="13455005" y="11122293"/>
              <a:ext cx="287601" cy="268846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0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76" h="72">
                  <a:moveTo>
                    <a:pt x="14" y="12"/>
                  </a:moveTo>
                  <a:cubicBezTo>
                    <a:pt x="14" y="12"/>
                    <a:pt x="24" y="0"/>
                    <a:pt x="41" y="4"/>
                  </a:cubicBezTo>
                  <a:cubicBezTo>
                    <a:pt x="56" y="8"/>
                    <a:pt x="76" y="51"/>
                    <a:pt x="0" y="72"/>
                  </a:cubicBezTo>
                  <a:lnTo>
                    <a:pt x="14" y="12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5387" name="Freeform 344"/>
            <p:cNvSpPr/>
            <p:nvPr/>
          </p:nvSpPr>
          <p:spPr>
            <a:xfrm>
              <a:off x="12465555" y="10764490"/>
              <a:ext cx="1076523" cy="855960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0" y="2147483646"/>
                </a:cxn>
                <a:cxn ang="0">
                  <a:pos x="0" y="0"/>
                </a:cxn>
                <a:cxn ang="0">
                  <a:pos x="2147483646" y="0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287" h="228">
                  <a:moveTo>
                    <a:pt x="232" y="199"/>
                  </a:moveTo>
                  <a:cubicBezTo>
                    <a:pt x="179" y="219"/>
                    <a:pt x="179" y="219"/>
                    <a:pt x="179" y="219"/>
                  </a:cubicBezTo>
                  <a:cubicBezTo>
                    <a:pt x="156" y="228"/>
                    <a:pt x="130" y="228"/>
                    <a:pt x="107" y="219"/>
                  </a:cubicBezTo>
                  <a:cubicBezTo>
                    <a:pt x="55" y="199"/>
                    <a:pt x="55" y="199"/>
                    <a:pt x="55" y="199"/>
                  </a:cubicBezTo>
                  <a:cubicBezTo>
                    <a:pt x="22" y="186"/>
                    <a:pt x="0" y="154"/>
                    <a:pt x="0" y="11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87" y="0"/>
                    <a:pt x="287" y="0"/>
                    <a:pt x="287" y="0"/>
                  </a:cubicBezTo>
                  <a:cubicBezTo>
                    <a:pt x="287" y="118"/>
                    <a:pt x="287" y="118"/>
                    <a:pt x="287" y="118"/>
                  </a:cubicBezTo>
                  <a:cubicBezTo>
                    <a:pt x="287" y="154"/>
                    <a:pt x="265" y="186"/>
                    <a:pt x="232" y="199"/>
                  </a:cubicBez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5388" name="Freeform 345"/>
            <p:cNvSpPr/>
            <p:nvPr/>
          </p:nvSpPr>
          <p:spPr>
            <a:xfrm>
              <a:off x="12895635" y="11395093"/>
              <a:ext cx="237468" cy="106748"/>
            </a:xfrm>
            <a:custGeom>
              <a:cxnLst>
                <a:cxn ang="0">
                  <a:pos x="0" y="2147483646"/>
                </a:cxn>
                <a:cxn ang="0">
                  <a:pos x="2147483646" y="0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0" y="2147483646"/>
                </a:cxn>
              </a:cxnLst>
              <a:rect l="0" t="0" r="0" b="0"/>
              <a:pathLst>
                <a:path w="62" h="28">
                  <a:moveTo>
                    <a:pt x="0" y="12"/>
                  </a:moveTo>
                  <a:cubicBezTo>
                    <a:pt x="0" y="12"/>
                    <a:pt x="8" y="0"/>
                    <a:pt x="17" y="0"/>
                  </a:cubicBezTo>
                  <a:cubicBezTo>
                    <a:pt x="26" y="1"/>
                    <a:pt x="31" y="10"/>
                    <a:pt x="31" y="10"/>
                  </a:cubicBezTo>
                  <a:cubicBezTo>
                    <a:pt x="31" y="10"/>
                    <a:pt x="39" y="0"/>
                    <a:pt x="49" y="1"/>
                  </a:cubicBezTo>
                  <a:cubicBezTo>
                    <a:pt x="59" y="1"/>
                    <a:pt x="63" y="13"/>
                    <a:pt x="63" y="13"/>
                  </a:cubicBezTo>
                  <a:cubicBezTo>
                    <a:pt x="63" y="13"/>
                    <a:pt x="53" y="28"/>
                    <a:pt x="30" y="28"/>
                  </a:cubicBezTo>
                  <a:cubicBezTo>
                    <a:pt x="7" y="28"/>
                    <a:pt x="0" y="12"/>
                    <a:pt x="0" y="12"/>
                  </a:cubicBezTo>
                  <a:close/>
                </a:path>
              </a:pathLst>
            </a:custGeom>
            <a:solidFill>
              <a:srgbClr val="C65044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5389" name="Freeform 346"/>
            <p:cNvSpPr/>
            <p:nvPr/>
          </p:nvSpPr>
          <p:spPr>
            <a:xfrm>
              <a:off x="12634421" y="11035314"/>
              <a:ext cx="187335" cy="116631"/>
            </a:xfrm>
            <a:custGeom>
              <a:cxnLst>
                <a:cxn ang="0">
                  <a:pos x="2147483646" y="2147483646"/>
                </a:cxn>
                <a:cxn ang="0">
                  <a:pos x="0" y="2147483646"/>
                </a:cxn>
                <a:cxn ang="0">
                  <a:pos x="2147483646" y="0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50" h="31">
                  <a:moveTo>
                    <a:pt x="4" y="31"/>
                  </a:moveTo>
                  <a:cubicBezTo>
                    <a:pt x="2" y="31"/>
                    <a:pt x="0" y="30"/>
                    <a:pt x="0" y="28"/>
                  </a:cubicBezTo>
                  <a:cubicBezTo>
                    <a:pt x="0" y="19"/>
                    <a:pt x="5" y="1"/>
                    <a:pt x="23" y="0"/>
                  </a:cubicBezTo>
                  <a:cubicBezTo>
                    <a:pt x="40" y="0"/>
                    <a:pt x="48" y="14"/>
                    <a:pt x="50" y="22"/>
                  </a:cubicBezTo>
                  <a:cubicBezTo>
                    <a:pt x="50" y="24"/>
                    <a:pt x="49" y="26"/>
                    <a:pt x="47" y="26"/>
                  </a:cubicBezTo>
                  <a:cubicBezTo>
                    <a:pt x="45" y="27"/>
                    <a:pt x="44" y="25"/>
                    <a:pt x="43" y="23"/>
                  </a:cubicBezTo>
                  <a:cubicBezTo>
                    <a:pt x="43" y="23"/>
                    <a:pt x="39" y="7"/>
                    <a:pt x="23" y="7"/>
                  </a:cubicBezTo>
                  <a:cubicBezTo>
                    <a:pt x="7" y="8"/>
                    <a:pt x="7" y="27"/>
                    <a:pt x="7" y="28"/>
                  </a:cubicBezTo>
                  <a:cubicBezTo>
                    <a:pt x="7" y="30"/>
                    <a:pt x="6" y="31"/>
                    <a:pt x="4" y="31"/>
                  </a:cubicBezTo>
                  <a:cubicBezTo>
                    <a:pt x="4" y="31"/>
                    <a:pt x="4" y="31"/>
                    <a:pt x="4" y="31"/>
                  </a:cubicBez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5390" name="Freeform 347"/>
            <p:cNvSpPr/>
            <p:nvPr/>
          </p:nvSpPr>
          <p:spPr>
            <a:xfrm>
              <a:off x="12557903" y="11114386"/>
              <a:ext cx="105541" cy="37559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28" h="10">
                  <a:moveTo>
                    <a:pt x="18" y="10"/>
                  </a:moveTo>
                  <a:cubicBezTo>
                    <a:pt x="14" y="10"/>
                    <a:pt x="9" y="10"/>
                    <a:pt x="3" y="7"/>
                  </a:cubicBezTo>
                  <a:cubicBezTo>
                    <a:pt x="1" y="7"/>
                    <a:pt x="0" y="5"/>
                    <a:pt x="1" y="3"/>
                  </a:cubicBezTo>
                  <a:cubicBezTo>
                    <a:pt x="1" y="1"/>
                    <a:pt x="3" y="0"/>
                    <a:pt x="5" y="1"/>
                  </a:cubicBezTo>
                  <a:cubicBezTo>
                    <a:pt x="16" y="5"/>
                    <a:pt x="23" y="3"/>
                    <a:pt x="23" y="3"/>
                  </a:cubicBezTo>
                  <a:cubicBezTo>
                    <a:pt x="25" y="2"/>
                    <a:pt x="26" y="3"/>
                    <a:pt x="27" y="5"/>
                  </a:cubicBezTo>
                  <a:cubicBezTo>
                    <a:pt x="28" y="7"/>
                    <a:pt x="26" y="9"/>
                    <a:pt x="25" y="9"/>
                  </a:cubicBezTo>
                  <a:cubicBezTo>
                    <a:pt x="24" y="9"/>
                    <a:pt x="22" y="10"/>
                    <a:pt x="18" y="10"/>
                  </a:cubicBez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5391" name="Freeform 348"/>
            <p:cNvSpPr/>
            <p:nvPr/>
          </p:nvSpPr>
          <p:spPr>
            <a:xfrm>
              <a:off x="12557903" y="11061011"/>
              <a:ext cx="105541" cy="63258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28" h="17">
                  <a:moveTo>
                    <a:pt x="24" y="17"/>
                  </a:moveTo>
                  <a:cubicBezTo>
                    <a:pt x="14" y="17"/>
                    <a:pt x="2" y="7"/>
                    <a:pt x="2" y="7"/>
                  </a:cubicBezTo>
                  <a:cubicBezTo>
                    <a:pt x="0" y="6"/>
                    <a:pt x="0" y="4"/>
                    <a:pt x="1" y="2"/>
                  </a:cubicBezTo>
                  <a:cubicBezTo>
                    <a:pt x="2" y="1"/>
                    <a:pt x="5" y="0"/>
                    <a:pt x="6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9" y="4"/>
                    <a:pt x="18" y="10"/>
                    <a:pt x="24" y="10"/>
                  </a:cubicBezTo>
                  <a:cubicBezTo>
                    <a:pt x="24" y="10"/>
                    <a:pt x="24" y="10"/>
                    <a:pt x="24" y="10"/>
                  </a:cubicBezTo>
                  <a:cubicBezTo>
                    <a:pt x="26" y="10"/>
                    <a:pt x="28" y="11"/>
                    <a:pt x="28" y="13"/>
                  </a:cubicBezTo>
                  <a:cubicBezTo>
                    <a:pt x="28" y="15"/>
                    <a:pt x="26" y="17"/>
                    <a:pt x="24" y="17"/>
                  </a:cubicBezTo>
                  <a:cubicBezTo>
                    <a:pt x="24" y="17"/>
                    <a:pt x="24" y="17"/>
                    <a:pt x="24" y="17"/>
                  </a:cubicBez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5392" name="Freeform 349"/>
            <p:cNvSpPr/>
            <p:nvPr/>
          </p:nvSpPr>
          <p:spPr>
            <a:xfrm>
              <a:off x="13167406" y="11035314"/>
              <a:ext cx="187335" cy="116631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0" y="2147483646"/>
                </a:cxn>
                <a:cxn ang="0">
                  <a:pos x="2147483646" y="0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50" h="31">
                  <a:moveTo>
                    <a:pt x="46" y="31"/>
                  </a:moveTo>
                  <a:cubicBezTo>
                    <a:pt x="46" y="31"/>
                    <a:pt x="46" y="31"/>
                    <a:pt x="46" y="31"/>
                  </a:cubicBezTo>
                  <a:cubicBezTo>
                    <a:pt x="45" y="31"/>
                    <a:pt x="43" y="30"/>
                    <a:pt x="43" y="28"/>
                  </a:cubicBezTo>
                  <a:cubicBezTo>
                    <a:pt x="43" y="27"/>
                    <a:pt x="43" y="8"/>
                    <a:pt x="27" y="7"/>
                  </a:cubicBezTo>
                  <a:cubicBezTo>
                    <a:pt x="11" y="7"/>
                    <a:pt x="7" y="23"/>
                    <a:pt x="7" y="23"/>
                  </a:cubicBezTo>
                  <a:cubicBezTo>
                    <a:pt x="7" y="25"/>
                    <a:pt x="5" y="27"/>
                    <a:pt x="3" y="26"/>
                  </a:cubicBezTo>
                  <a:cubicBezTo>
                    <a:pt x="1" y="26"/>
                    <a:pt x="0" y="24"/>
                    <a:pt x="0" y="22"/>
                  </a:cubicBezTo>
                  <a:cubicBezTo>
                    <a:pt x="2" y="14"/>
                    <a:pt x="10" y="0"/>
                    <a:pt x="27" y="0"/>
                  </a:cubicBezTo>
                  <a:cubicBezTo>
                    <a:pt x="45" y="1"/>
                    <a:pt x="50" y="19"/>
                    <a:pt x="50" y="28"/>
                  </a:cubicBezTo>
                  <a:cubicBezTo>
                    <a:pt x="50" y="30"/>
                    <a:pt x="48" y="31"/>
                    <a:pt x="46" y="31"/>
                  </a:cubicBez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5393" name="Freeform 350"/>
            <p:cNvSpPr/>
            <p:nvPr/>
          </p:nvSpPr>
          <p:spPr>
            <a:xfrm>
              <a:off x="13328355" y="11114386"/>
              <a:ext cx="102904" cy="37559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0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27" h="10">
                  <a:moveTo>
                    <a:pt x="9" y="10"/>
                  </a:moveTo>
                  <a:cubicBezTo>
                    <a:pt x="5" y="10"/>
                    <a:pt x="3" y="9"/>
                    <a:pt x="3" y="9"/>
                  </a:cubicBezTo>
                  <a:cubicBezTo>
                    <a:pt x="1" y="9"/>
                    <a:pt x="0" y="7"/>
                    <a:pt x="0" y="5"/>
                  </a:cubicBezTo>
                  <a:cubicBezTo>
                    <a:pt x="1" y="3"/>
                    <a:pt x="3" y="2"/>
                    <a:pt x="4" y="3"/>
                  </a:cubicBezTo>
                  <a:cubicBezTo>
                    <a:pt x="5" y="3"/>
                    <a:pt x="12" y="5"/>
                    <a:pt x="22" y="1"/>
                  </a:cubicBezTo>
                  <a:cubicBezTo>
                    <a:pt x="24" y="0"/>
                    <a:pt x="26" y="1"/>
                    <a:pt x="26" y="3"/>
                  </a:cubicBezTo>
                  <a:cubicBezTo>
                    <a:pt x="27" y="5"/>
                    <a:pt x="26" y="7"/>
                    <a:pt x="24" y="7"/>
                  </a:cubicBezTo>
                  <a:cubicBezTo>
                    <a:pt x="18" y="10"/>
                    <a:pt x="13" y="10"/>
                    <a:pt x="9" y="10"/>
                  </a:cubicBez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5394" name="Freeform 351"/>
            <p:cNvSpPr/>
            <p:nvPr/>
          </p:nvSpPr>
          <p:spPr>
            <a:xfrm>
              <a:off x="13325718" y="11061011"/>
              <a:ext cx="105541" cy="63258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0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28" h="17">
                  <a:moveTo>
                    <a:pt x="4" y="17"/>
                  </a:moveTo>
                  <a:cubicBezTo>
                    <a:pt x="4" y="17"/>
                    <a:pt x="4" y="17"/>
                    <a:pt x="4" y="17"/>
                  </a:cubicBezTo>
                  <a:cubicBezTo>
                    <a:pt x="2" y="17"/>
                    <a:pt x="0" y="15"/>
                    <a:pt x="0" y="13"/>
                  </a:cubicBezTo>
                  <a:cubicBezTo>
                    <a:pt x="0" y="11"/>
                    <a:pt x="2" y="10"/>
                    <a:pt x="4" y="10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10" y="10"/>
                    <a:pt x="19" y="4"/>
                    <a:pt x="22" y="2"/>
                  </a:cubicBezTo>
                  <a:cubicBezTo>
                    <a:pt x="23" y="0"/>
                    <a:pt x="26" y="1"/>
                    <a:pt x="27" y="2"/>
                  </a:cubicBezTo>
                  <a:cubicBezTo>
                    <a:pt x="28" y="4"/>
                    <a:pt x="28" y="6"/>
                    <a:pt x="26" y="7"/>
                  </a:cubicBezTo>
                  <a:cubicBezTo>
                    <a:pt x="26" y="7"/>
                    <a:pt x="14" y="17"/>
                    <a:pt x="4" y="17"/>
                  </a:cubicBez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5395" name="Freeform 352"/>
            <p:cNvSpPr/>
            <p:nvPr/>
          </p:nvSpPr>
          <p:spPr>
            <a:xfrm>
              <a:off x="12441807" y="10566809"/>
              <a:ext cx="1108185" cy="575253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0"/>
                </a:cxn>
                <a:cxn ang="0">
                  <a:pos x="2147483646" y="0"/>
                </a:cxn>
                <a:cxn ang="0">
                  <a:pos x="0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295" h="153">
                  <a:moveTo>
                    <a:pt x="6" y="153"/>
                  </a:moveTo>
                  <a:cubicBezTo>
                    <a:pt x="6" y="153"/>
                    <a:pt x="68" y="131"/>
                    <a:pt x="90" y="66"/>
                  </a:cubicBezTo>
                  <a:cubicBezTo>
                    <a:pt x="90" y="66"/>
                    <a:pt x="150" y="137"/>
                    <a:pt x="295" y="125"/>
                  </a:cubicBezTo>
                  <a:cubicBezTo>
                    <a:pt x="295" y="0"/>
                    <a:pt x="295" y="0"/>
                    <a:pt x="295" y="0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0" y="141"/>
                    <a:pt x="0" y="141"/>
                    <a:pt x="0" y="141"/>
                  </a:cubicBezTo>
                  <a:lnTo>
                    <a:pt x="6" y="153"/>
                  </a:lnTo>
                  <a:close/>
                </a:path>
              </a:pathLst>
            </a:custGeom>
            <a:solidFill>
              <a:srgbClr val="D19865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</p:grpSp>
      <p:sp>
        <p:nvSpPr>
          <p:cNvPr id="14340" name="标题 1" title=""/>
          <p:cNvSpPr txBox="1"/>
          <p:nvPr/>
        </p:nvSpPr>
        <p:spPr bwMode="auto">
          <a:xfrm>
            <a:off x="358775" y="131763"/>
            <a:ext cx="11014075" cy="849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4000">
                <a:solidFill>
                  <a:schemeClr val="tx2"/>
                </a:solidFill>
              </a:rPr>
              <a:t>初读感知</a:t>
            </a:r>
          </a:p>
        </p:txBody>
      </p:sp>
      <p:sp>
        <p:nvSpPr>
          <p:cNvPr id="14341" name="标题 1" title=""/>
          <p:cNvSpPr txBox="1"/>
          <p:nvPr/>
        </p:nvSpPr>
        <p:spPr bwMode="auto">
          <a:xfrm>
            <a:off x="358775" y="6007100"/>
            <a:ext cx="11014075" cy="849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4000">
                <a:solidFill>
                  <a:schemeClr val="tx2"/>
                </a:solidFill>
              </a:rPr>
              <a:t>文章结构层次</a:t>
            </a:r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4" name="对话气泡: 圆角矩形 1" title=""/>
          <p:cNvSpPr/>
          <p:nvPr/>
        </p:nvSpPr>
        <p:spPr>
          <a:xfrm>
            <a:off x="4259263" y="1547813"/>
            <a:ext cx="7980362" cy="2397125"/>
          </a:xfrm>
          <a:prstGeom prst="wedgeRoundRectCallout">
            <a:avLst>
              <a:gd name="adj1" fmla="val -62778"/>
              <a:gd name="adj2" fmla="val 43157"/>
              <a:gd name="adj3" fmla="val 16667"/>
            </a:avLst>
          </a:prstGeom>
          <a:solidFill>
            <a:srgbClr val="FBEADB"/>
          </a:solidFill>
          <a:ln w="9525" cap="flat" cmpd="sng">
            <a:solidFill>
              <a:schemeClr val="tx1"/>
            </a:solidFill>
            <a:prstDash val="lgDash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  <a:defRPr/>
            </a:pPr>
            <a:endParaRPr lang="zh-CN" altLang="en-US" sz="1350"/>
          </a:p>
        </p:txBody>
      </p:sp>
      <p:pic>
        <p:nvPicPr>
          <p:cNvPr id="15363" name="图片 3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47813" y="2817813"/>
            <a:ext cx="3938587" cy="391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4" name="矩形 3" title=""/>
          <p:cNvSpPr>
            <a:spLocks noChangeArrowheads="1"/>
          </p:cNvSpPr>
          <p:nvPr/>
        </p:nvSpPr>
        <p:spPr bwMode="auto">
          <a:xfrm>
            <a:off x="4365625" y="1547813"/>
            <a:ext cx="7874000" cy="2487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</a:p>
          <a:p>
            <a:pPr eaLnBrk="1" hangingPunct="1"/>
            <a:r>
              <a:rPr lang="en-US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A.</a:t>
            </a:r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</a:rPr>
              <a:t>本文作者举了一个什么样的</a:t>
            </a:r>
            <a:r>
              <a:rPr lang="zh-CN" altLang="en-US" sz="28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例子</a:t>
            </a:r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</a:rPr>
              <a:t>来阐述统筹方法？</a:t>
            </a:r>
          </a:p>
          <a:p>
            <a:pPr eaLnBrk="1" hangingPunct="1">
              <a:spcBef>
                <a:spcPct val="20000"/>
              </a:spcBef>
            </a:pPr>
            <a:r>
              <a:rPr lang="en-US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B.</a:t>
            </a:r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</a:rPr>
              <a:t>文中所列</a:t>
            </a:r>
            <a:r>
              <a:rPr lang="zh-CN" altLang="en-US" sz="28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三种方法</a:t>
            </a:r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</a:rPr>
              <a:t>，哪种方法</a:t>
            </a:r>
            <a:r>
              <a:rPr lang="zh-CN" altLang="en-US" sz="28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最好</a:t>
            </a:r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</a:rPr>
              <a:t>？好在哪里？</a:t>
            </a:r>
          </a:p>
          <a:p>
            <a:pPr eaLnBrk="1" hangingPunct="1">
              <a:spcBef>
                <a:spcPct val="50000"/>
              </a:spcBef>
            </a:pPr>
            <a:r>
              <a:rPr lang="en-US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C.</a:t>
            </a:r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</a:rPr>
              <a:t>哪个方法能</a:t>
            </a:r>
            <a:r>
              <a:rPr lang="zh-CN" altLang="en-US" sz="28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省时</a:t>
            </a:r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</a:rPr>
              <a:t>，为什么？</a:t>
            </a:r>
          </a:p>
        </p:txBody>
      </p:sp>
      <p:sp>
        <p:nvSpPr>
          <p:cNvPr id="15365" name="标题 1" title=""/>
          <p:cNvSpPr txBox="1"/>
          <p:nvPr/>
        </p:nvSpPr>
        <p:spPr bwMode="auto">
          <a:xfrm>
            <a:off x="623888" y="260350"/>
            <a:ext cx="11014075" cy="849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4000">
                <a:solidFill>
                  <a:schemeClr val="tx2"/>
                </a:solidFill>
              </a:rPr>
              <a:t>文本研读</a:t>
            </a:r>
          </a:p>
        </p:txBody>
      </p:sp>
    </p:spTree>
  </p:cSld>
  <p:clrMapOvr>
    <a:masterClrMapping/>
  </p:clrMapOvr>
  <p:transition spd="med">
    <p:fade thruBlk="1"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8" name="对话气泡: 圆角矩形 1" title=""/>
          <p:cNvSpPr/>
          <p:nvPr/>
        </p:nvSpPr>
        <p:spPr>
          <a:xfrm>
            <a:off x="4259263" y="1547813"/>
            <a:ext cx="6469062" cy="2397125"/>
          </a:xfrm>
          <a:prstGeom prst="wedgeRoundRectCallout">
            <a:avLst>
              <a:gd name="adj1" fmla="val -62778"/>
              <a:gd name="adj2" fmla="val 43157"/>
              <a:gd name="adj3" fmla="val 16667"/>
            </a:avLst>
          </a:prstGeom>
          <a:solidFill>
            <a:srgbClr val="FBEADB"/>
          </a:solidFill>
          <a:ln w="9525" cap="flat" cmpd="sng">
            <a:solidFill>
              <a:schemeClr val="tx1"/>
            </a:solidFill>
            <a:prstDash val="lgDash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  <a:defRPr/>
            </a:pPr>
            <a:endParaRPr lang="zh-CN" altLang="en-US" sz="1350"/>
          </a:p>
        </p:txBody>
      </p:sp>
      <p:pic>
        <p:nvPicPr>
          <p:cNvPr id="16387" name="图片 3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47813" y="2817813"/>
            <a:ext cx="3938587" cy="391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8" name="矩形 3" title=""/>
          <p:cNvSpPr>
            <a:spLocks noChangeArrowheads="1"/>
          </p:cNvSpPr>
          <p:nvPr/>
        </p:nvSpPr>
        <p:spPr bwMode="auto">
          <a:xfrm>
            <a:off x="4365625" y="1547813"/>
            <a:ext cx="6002338" cy="1446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</a:p>
          <a:p>
            <a:pPr eaLnBrk="1" hangingPunct="1"/>
            <a:r>
              <a:rPr lang="en-US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A.</a:t>
            </a:r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</a:rPr>
              <a:t>本文作者举了一个什么样的</a:t>
            </a:r>
            <a:r>
              <a:rPr lang="zh-CN" altLang="en-US" sz="32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例子</a:t>
            </a:r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</a:rPr>
              <a:t>来阐述统筹方法？</a:t>
            </a:r>
          </a:p>
        </p:txBody>
      </p:sp>
      <p:sp>
        <p:nvSpPr>
          <p:cNvPr id="2" name="矩形 1" title=""/>
          <p:cNvSpPr>
            <a:spLocks noChangeArrowheads="1"/>
          </p:cNvSpPr>
          <p:nvPr/>
        </p:nvSpPr>
        <p:spPr bwMode="auto">
          <a:xfrm>
            <a:off x="5407025" y="2994025"/>
            <a:ext cx="309245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600" b="1">
                <a:solidFill>
                  <a:srgbClr val="CC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“烧水泡茶”</a:t>
            </a:r>
            <a:r>
              <a:rPr lang="zh-CN" altLang="en-US" sz="3600" b="1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</a:p>
        </p:txBody>
      </p:sp>
      <p:sp>
        <p:nvSpPr>
          <p:cNvPr id="16390" name="标题 1" title=""/>
          <p:cNvSpPr txBox="1"/>
          <p:nvPr/>
        </p:nvSpPr>
        <p:spPr bwMode="auto">
          <a:xfrm>
            <a:off x="623888" y="260350"/>
            <a:ext cx="11014075" cy="849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4000">
                <a:solidFill>
                  <a:schemeClr val="tx2"/>
                </a:solidFill>
              </a:rPr>
              <a:t>文本研读</a:t>
            </a:r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2" name="对话气泡: 圆角矩形 1" title=""/>
          <p:cNvSpPr/>
          <p:nvPr/>
        </p:nvSpPr>
        <p:spPr>
          <a:xfrm>
            <a:off x="4259263" y="1547813"/>
            <a:ext cx="5716587" cy="2397125"/>
          </a:xfrm>
          <a:prstGeom prst="wedgeRoundRectCallout">
            <a:avLst>
              <a:gd name="adj1" fmla="val -62778"/>
              <a:gd name="adj2" fmla="val 43157"/>
              <a:gd name="adj3" fmla="val 16667"/>
            </a:avLst>
          </a:prstGeom>
          <a:solidFill>
            <a:srgbClr val="FBEADB"/>
          </a:solidFill>
          <a:ln w="9525" cap="flat" cmpd="sng">
            <a:solidFill>
              <a:schemeClr val="tx1"/>
            </a:solidFill>
            <a:prstDash val="lgDash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  <a:defRPr/>
            </a:pPr>
            <a:endParaRPr lang="zh-CN" altLang="en-US" sz="1350"/>
          </a:p>
        </p:txBody>
      </p:sp>
      <p:pic>
        <p:nvPicPr>
          <p:cNvPr id="17411" name="图片 3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47813" y="2817813"/>
            <a:ext cx="3938587" cy="391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2" name="矩形 3" title=""/>
          <p:cNvSpPr>
            <a:spLocks noChangeArrowheads="1"/>
          </p:cNvSpPr>
          <p:nvPr/>
        </p:nvSpPr>
        <p:spPr bwMode="auto">
          <a:xfrm>
            <a:off x="4365625" y="1125538"/>
            <a:ext cx="5749925" cy="160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</a:p>
          <a:p>
            <a:pPr eaLnBrk="1" hangingPunct="1">
              <a:spcBef>
                <a:spcPct val="20000"/>
              </a:spcBef>
            </a:pPr>
            <a:r>
              <a:rPr lang="en-US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B.</a:t>
            </a:r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</a:rPr>
              <a:t>文中所列</a:t>
            </a:r>
            <a:r>
              <a:rPr lang="zh-CN" altLang="en-US" sz="32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三种方法</a:t>
            </a:r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</a:rPr>
              <a:t>，哪种方法</a:t>
            </a:r>
            <a:r>
              <a:rPr lang="zh-CN" altLang="en-US" sz="32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最好</a:t>
            </a:r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</a:rPr>
              <a:t>？好在哪里？</a:t>
            </a:r>
          </a:p>
        </p:txBody>
      </p:sp>
      <p:sp>
        <p:nvSpPr>
          <p:cNvPr id="2" name="矩形 1" title=""/>
          <p:cNvSpPr>
            <a:spLocks noChangeArrowheads="1"/>
          </p:cNvSpPr>
          <p:nvPr/>
        </p:nvSpPr>
        <p:spPr bwMode="auto">
          <a:xfrm>
            <a:off x="4862513" y="2817813"/>
            <a:ext cx="4800600" cy="554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0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办法甲最好，因为最省时。</a:t>
            </a:r>
            <a:endParaRPr lang="zh-CN" altLang="en-US" sz="300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7414" name="标题 1" title=""/>
          <p:cNvSpPr txBox="1"/>
          <p:nvPr/>
        </p:nvSpPr>
        <p:spPr bwMode="auto">
          <a:xfrm>
            <a:off x="623888" y="260350"/>
            <a:ext cx="11014075" cy="849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4000">
                <a:solidFill>
                  <a:schemeClr val="tx2"/>
                </a:solidFill>
              </a:rPr>
              <a:t>文本研读</a:t>
            </a:r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6" name="对话气泡: 圆角矩形 1" title=""/>
          <p:cNvSpPr/>
          <p:nvPr/>
        </p:nvSpPr>
        <p:spPr>
          <a:xfrm>
            <a:off x="4259263" y="1547813"/>
            <a:ext cx="5716587" cy="2397125"/>
          </a:xfrm>
          <a:prstGeom prst="wedgeRoundRectCallout">
            <a:avLst>
              <a:gd name="adj1" fmla="val -62778"/>
              <a:gd name="adj2" fmla="val 43157"/>
              <a:gd name="adj3" fmla="val 16667"/>
            </a:avLst>
          </a:prstGeom>
          <a:solidFill>
            <a:srgbClr val="FBEADB"/>
          </a:solidFill>
          <a:ln w="9525" cap="flat" cmpd="sng">
            <a:solidFill>
              <a:schemeClr val="tx1"/>
            </a:solidFill>
            <a:prstDash val="lgDash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  <a:defRPr/>
            </a:pPr>
            <a:endParaRPr lang="zh-CN" altLang="en-US" sz="1350"/>
          </a:p>
        </p:txBody>
      </p:sp>
      <p:pic>
        <p:nvPicPr>
          <p:cNvPr id="18435" name="图片 3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47813" y="2817813"/>
            <a:ext cx="3938587" cy="391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36" name="矩形 3" title=""/>
          <p:cNvSpPr>
            <a:spLocks noChangeArrowheads="1"/>
          </p:cNvSpPr>
          <p:nvPr/>
        </p:nvSpPr>
        <p:spPr bwMode="auto">
          <a:xfrm>
            <a:off x="4464050" y="1006475"/>
            <a:ext cx="5748338" cy="1262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zh-CN" sz="28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eaLnBrk="1" hangingPunct="1">
              <a:spcBef>
                <a:spcPct val="50000"/>
              </a:spcBef>
            </a:pPr>
            <a:r>
              <a:rPr lang="en-US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C.</a:t>
            </a:r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</a:rPr>
              <a:t>哪个方法能</a:t>
            </a:r>
            <a:r>
              <a:rPr lang="zh-CN" altLang="en-US" sz="32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省时</a:t>
            </a:r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</a:rPr>
              <a:t>，为什么？</a:t>
            </a:r>
          </a:p>
        </p:txBody>
      </p:sp>
      <p:sp>
        <p:nvSpPr>
          <p:cNvPr id="2" name="矩形 1" title=""/>
          <p:cNvSpPr>
            <a:spLocks noChangeArrowheads="1"/>
          </p:cNvSpPr>
          <p:nvPr/>
        </p:nvSpPr>
        <p:spPr bwMode="auto">
          <a:xfrm>
            <a:off x="4624388" y="2451100"/>
            <a:ext cx="5211762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办法甲工序安排合理，</a:t>
            </a:r>
            <a:endParaRPr lang="en-US" altLang="zh-CN" sz="280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eaLnBrk="1" hangingPunct="1"/>
            <a:r>
              <a:rPr lang="zh-CN" altLang="en-US" sz="28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利用烧开水时间去做其它事情。</a:t>
            </a:r>
          </a:p>
        </p:txBody>
      </p:sp>
      <p:sp>
        <p:nvSpPr>
          <p:cNvPr id="18438" name="标题 1" title=""/>
          <p:cNvSpPr txBox="1"/>
          <p:nvPr/>
        </p:nvSpPr>
        <p:spPr bwMode="auto">
          <a:xfrm>
            <a:off x="623888" y="260350"/>
            <a:ext cx="11014075" cy="849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4000">
                <a:solidFill>
                  <a:schemeClr val="tx2"/>
                </a:solidFill>
              </a:rPr>
              <a:t>文本研读</a:t>
            </a:r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458" name="组合 35" title=""/>
          <p:cNvGrpSpPr/>
          <p:nvPr/>
        </p:nvGrpSpPr>
        <p:grpSpPr>
          <a:xfrm>
            <a:off x="1911350" y="1169988"/>
            <a:ext cx="438150" cy="576262"/>
            <a:chOff x="6516687" y="5637213"/>
            <a:chExt cx="1066800" cy="1068388"/>
          </a:xfrm>
        </p:grpSpPr>
        <p:sp>
          <p:nvSpPr>
            <p:cNvPr id="15384" name="Oval 306"/>
            <p:cNvSpPr/>
            <p:nvPr/>
          </p:nvSpPr>
          <p:spPr>
            <a:xfrm>
              <a:off x="6516687" y="5637213"/>
              <a:ext cx="1066800" cy="1068388"/>
            </a:xfrm>
            <a:prstGeom prst="ellipse">
              <a:avLst/>
            </a:prstGeom>
            <a:solidFill>
              <a:srgbClr val="A6DAE9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>
                <a:latin typeface="Calibri" panose="020f0502020204030204" pitchFamily="34" charset="0"/>
              </a:endParaRPr>
            </a:p>
          </p:txBody>
        </p:sp>
        <p:sp>
          <p:nvSpPr>
            <p:cNvPr id="15385" name="Freeform 669"/>
            <p:cNvSpPr/>
            <p:nvPr/>
          </p:nvSpPr>
          <p:spPr>
            <a:xfrm>
              <a:off x="6791119" y="5866784"/>
              <a:ext cx="784638" cy="829988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420" h="442">
                  <a:moveTo>
                    <a:pt x="182" y="443"/>
                  </a:moveTo>
                  <a:cubicBezTo>
                    <a:pt x="306" y="424"/>
                    <a:pt x="403" y="326"/>
                    <a:pt x="420" y="201"/>
                  </a:cubicBezTo>
                  <a:cubicBezTo>
                    <a:pt x="238" y="19"/>
                    <a:pt x="238" y="19"/>
                    <a:pt x="238" y="19"/>
                  </a:cubicBezTo>
                  <a:cubicBezTo>
                    <a:pt x="238" y="19"/>
                    <a:pt x="238" y="19"/>
                    <a:pt x="238" y="19"/>
                  </a:cubicBezTo>
                  <a:cubicBezTo>
                    <a:pt x="236" y="18"/>
                    <a:pt x="235" y="17"/>
                    <a:pt x="233" y="16"/>
                  </a:cubicBezTo>
                  <a:cubicBezTo>
                    <a:pt x="209" y="0"/>
                    <a:pt x="176" y="7"/>
                    <a:pt x="160" y="31"/>
                  </a:cubicBezTo>
                  <a:cubicBezTo>
                    <a:pt x="196" y="55"/>
                    <a:pt x="196" y="55"/>
                    <a:pt x="196" y="55"/>
                  </a:cubicBezTo>
                  <a:cubicBezTo>
                    <a:pt x="190" y="63"/>
                    <a:pt x="190" y="63"/>
                    <a:pt x="190" y="63"/>
                  </a:cubicBezTo>
                  <a:cubicBezTo>
                    <a:pt x="173" y="54"/>
                    <a:pt x="153" y="49"/>
                    <a:pt x="132" y="49"/>
                  </a:cubicBezTo>
                  <a:cubicBezTo>
                    <a:pt x="129" y="49"/>
                    <a:pt x="126" y="49"/>
                    <a:pt x="124" y="49"/>
                  </a:cubicBezTo>
                  <a:cubicBezTo>
                    <a:pt x="97" y="22"/>
                    <a:pt x="97" y="22"/>
                    <a:pt x="97" y="22"/>
                  </a:cubicBezTo>
                  <a:cubicBezTo>
                    <a:pt x="97" y="23"/>
                    <a:pt x="97" y="23"/>
                    <a:pt x="97" y="23"/>
                  </a:cubicBezTo>
                  <a:cubicBezTo>
                    <a:pt x="79" y="5"/>
                    <a:pt x="52" y="2"/>
                    <a:pt x="30" y="16"/>
                  </a:cubicBezTo>
                  <a:cubicBezTo>
                    <a:pt x="6" y="32"/>
                    <a:pt x="0" y="65"/>
                    <a:pt x="16" y="89"/>
                  </a:cubicBezTo>
                  <a:cubicBezTo>
                    <a:pt x="16" y="89"/>
                    <a:pt x="16" y="89"/>
                    <a:pt x="16" y="89"/>
                  </a:cubicBezTo>
                  <a:cubicBezTo>
                    <a:pt x="29" y="102"/>
                    <a:pt x="29" y="102"/>
                    <a:pt x="29" y="102"/>
                  </a:cubicBezTo>
                  <a:cubicBezTo>
                    <a:pt x="14" y="123"/>
                    <a:pt x="5" y="148"/>
                    <a:pt x="5" y="176"/>
                  </a:cubicBezTo>
                  <a:cubicBezTo>
                    <a:pt x="5" y="221"/>
                    <a:pt x="28" y="261"/>
                    <a:pt x="63" y="283"/>
                  </a:cubicBezTo>
                  <a:cubicBezTo>
                    <a:pt x="51" y="300"/>
                    <a:pt x="51" y="300"/>
                    <a:pt x="51" y="300"/>
                  </a:cubicBezTo>
                  <a:cubicBezTo>
                    <a:pt x="48" y="304"/>
                    <a:pt x="49" y="309"/>
                    <a:pt x="52" y="312"/>
                  </a:cubicBezTo>
                  <a:cubicBezTo>
                    <a:pt x="52" y="313"/>
                    <a:pt x="52" y="313"/>
                    <a:pt x="52" y="313"/>
                  </a:cubicBezTo>
                  <a:lnTo>
                    <a:pt x="182" y="443"/>
                  </a:lnTo>
                  <a:close/>
                </a:path>
              </a:pathLst>
            </a:custGeom>
            <a:solidFill>
              <a:srgbClr val="8FC4D7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5386" name="Oval 670"/>
            <p:cNvSpPr/>
            <p:nvPr/>
          </p:nvSpPr>
          <p:spPr>
            <a:xfrm>
              <a:off x="6798849" y="5958023"/>
              <a:ext cx="475421" cy="479746"/>
            </a:xfrm>
            <a:prstGeom prst="ellipse">
              <a:avLst/>
            </a:prstGeom>
            <a:solidFill>
              <a:srgbClr val="15B0B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>
                <a:latin typeface="Calibri" panose="020f0502020204030204" pitchFamily="34" charset="0"/>
              </a:endParaRPr>
            </a:p>
          </p:txBody>
        </p:sp>
        <p:sp>
          <p:nvSpPr>
            <p:cNvPr id="15387" name="Freeform 671"/>
            <p:cNvSpPr/>
            <p:nvPr/>
          </p:nvSpPr>
          <p:spPr>
            <a:xfrm>
              <a:off x="7038493" y="5958023"/>
              <a:ext cx="235777" cy="479746"/>
            </a:xfrm>
            <a:custGeom>
              <a:cxnLst>
                <a:cxn ang="0">
                  <a:pos x="0" y="0"/>
                </a:cxn>
                <a:cxn ang="0">
                  <a:pos x="2147483646" y="2147483646"/>
                </a:cxn>
                <a:cxn ang="0">
                  <a:pos x="0" y="2147483646"/>
                </a:cxn>
              </a:cxnLst>
              <a:rect l="0" t="0" r="0" b="0"/>
              <a:pathLst>
                <a:path w="127" h="255">
                  <a:moveTo>
                    <a:pt x="0" y="0"/>
                  </a:moveTo>
                  <a:cubicBezTo>
                    <a:pt x="70" y="0"/>
                    <a:pt x="127" y="57"/>
                    <a:pt x="127" y="127"/>
                  </a:cubicBezTo>
                  <a:cubicBezTo>
                    <a:pt x="127" y="198"/>
                    <a:pt x="70" y="255"/>
                    <a:pt x="0" y="255"/>
                  </a:cubicBezTo>
                </a:path>
              </a:pathLst>
            </a:custGeom>
            <a:solidFill>
              <a:srgbClr val="1695A4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5388" name="Oval 672"/>
            <p:cNvSpPr/>
            <p:nvPr/>
          </p:nvSpPr>
          <p:spPr>
            <a:xfrm>
              <a:off x="6852962" y="6011001"/>
              <a:ext cx="371061" cy="373790"/>
            </a:xfrm>
            <a:prstGeom prst="ellipse">
              <a:avLst/>
            </a:pr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>
                <a:latin typeface="Calibri" panose="020f0502020204030204" pitchFamily="34" charset="0"/>
              </a:endParaRPr>
            </a:p>
          </p:txBody>
        </p:sp>
        <p:sp>
          <p:nvSpPr>
            <p:cNvPr id="15389" name="Freeform 673"/>
            <p:cNvSpPr/>
            <p:nvPr/>
          </p:nvSpPr>
          <p:spPr>
            <a:xfrm>
              <a:off x="6852962" y="6011001"/>
              <a:ext cx="297621" cy="347300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0"/>
                </a:cxn>
                <a:cxn ang="0">
                  <a:pos x="0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159" h="185">
                  <a:moveTo>
                    <a:pt x="10" y="106"/>
                  </a:moveTo>
                  <a:cubicBezTo>
                    <a:pt x="10" y="52"/>
                    <a:pt x="55" y="7"/>
                    <a:pt x="109" y="7"/>
                  </a:cubicBezTo>
                  <a:cubicBezTo>
                    <a:pt x="128" y="7"/>
                    <a:pt x="144" y="12"/>
                    <a:pt x="159" y="21"/>
                  </a:cubicBezTo>
                  <a:cubicBezTo>
                    <a:pt x="142" y="8"/>
                    <a:pt x="121" y="0"/>
                    <a:pt x="99" y="0"/>
                  </a:cubicBezTo>
                  <a:cubicBezTo>
                    <a:pt x="44" y="0"/>
                    <a:pt x="0" y="45"/>
                    <a:pt x="0" y="99"/>
                  </a:cubicBezTo>
                  <a:cubicBezTo>
                    <a:pt x="0" y="136"/>
                    <a:pt x="20" y="168"/>
                    <a:pt x="49" y="185"/>
                  </a:cubicBezTo>
                  <a:cubicBezTo>
                    <a:pt x="26" y="167"/>
                    <a:pt x="10" y="138"/>
                    <a:pt x="10" y="106"/>
                  </a:cubicBezTo>
                  <a:close/>
                </a:path>
              </a:pathLst>
            </a:custGeom>
            <a:solidFill>
              <a:srgbClr val="D1ECFB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5390" name="Oval 674"/>
            <p:cNvSpPr/>
            <p:nvPr/>
          </p:nvSpPr>
          <p:spPr>
            <a:xfrm>
              <a:off x="7003704" y="6166993"/>
              <a:ext cx="65710" cy="64751"/>
            </a:xfrm>
            <a:prstGeom prst="ellipse">
              <a:avLst/>
            </a:prstGeom>
            <a:solidFill>
              <a:srgbClr val="2C587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>
                <a:latin typeface="Calibri" panose="020f0502020204030204" pitchFamily="34" charset="0"/>
              </a:endParaRPr>
            </a:p>
          </p:txBody>
        </p:sp>
        <p:sp>
          <p:nvSpPr>
            <p:cNvPr id="15391" name="Freeform 675"/>
            <p:cNvSpPr/>
            <p:nvPr/>
          </p:nvSpPr>
          <p:spPr>
            <a:xfrm>
              <a:off x="7026896" y="6055150"/>
              <a:ext cx="19327" cy="153047"/>
            </a:xfrm>
            <a:custGeom>
              <a:cxnLst>
                <a:cxn ang="0">
                  <a:pos x="2147483646" y="2147483646"/>
                </a:cxn>
                <a:cxn ang="0">
                  <a:pos x="0" y="2147483646"/>
                </a:cxn>
                <a:cxn ang="0">
                  <a:pos x="0" y="2147483646"/>
                </a:cxn>
                <a:cxn ang="0">
                  <a:pos x="2147483646" y="0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10" h="80">
                  <a:moveTo>
                    <a:pt x="5" y="80"/>
                  </a:moveTo>
                  <a:cubicBezTo>
                    <a:pt x="2" y="80"/>
                    <a:pt x="0" y="78"/>
                    <a:pt x="0" y="75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3"/>
                    <a:pt x="2" y="0"/>
                    <a:pt x="5" y="0"/>
                  </a:cubicBezTo>
                  <a:cubicBezTo>
                    <a:pt x="7" y="0"/>
                    <a:pt x="10" y="3"/>
                    <a:pt x="10" y="5"/>
                  </a:cubicBezTo>
                  <a:cubicBezTo>
                    <a:pt x="10" y="75"/>
                    <a:pt x="10" y="75"/>
                    <a:pt x="10" y="75"/>
                  </a:cubicBezTo>
                  <a:cubicBezTo>
                    <a:pt x="10" y="78"/>
                    <a:pt x="7" y="80"/>
                    <a:pt x="5" y="80"/>
                  </a:cubicBezTo>
                  <a:close/>
                </a:path>
              </a:pathLst>
            </a:custGeom>
            <a:solidFill>
              <a:srgbClr val="2C5871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5392" name="Freeform 676"/>
            <p:cNvSpPr/>
            <p:nvPr/>
          </p:nvSpPr>
          <p:spPr>
            <a:xfrm>
              <a:off x="7111930" y="6046320"/>
              <a:ext cx="11597" cy="20603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8" h="10">
                  <a:moveTo>
                    <a:pt x="3" y="10"/>
                  </a:moveTo>
                  <a:cubicBezTo>
                    <a:pt x="3" y="10"/>
                    <a:pt x="2" y="10"/>
                    <a:pt x="2" y="9"/>
                  </a:cubicBezTo>
                  <a:cubicBezTo>
                    <a:pt x="1" y="9"/>
                    <a:pt x="0" y="7"/>
                    <a:pt x="1" y="6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0"/>
                    <a:pt x="6" y="0"/>
                    <a:pt x="7" y="1"/>
                  </a:cubicBezTo>
                  <a:cubicBezTo>
                    <a:pt x="8" y="1"/>
                    <a:pt x="8" y="3"/>
                    <a:pt x="8" y="4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5" y="9"/>
                    <a:pt x="4" y="10"/>
                    <a:pt x="3" y="10"/>
                  </a:cubicBezTo>
                  <a:close/>
                </a:path>
              </a:pathLst>
            </a:custGeom>
            <a:solidFill>
              <a:srgbClr val="2C5871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5393" name="Freeform 677"/>
            <p:cNvSpPr/>
            <p:nvPr/>
          </p:nvSpPr>
          <p:spPr>
            <a:xfrm>
              <a:off x="6945727" y="6331813"/>
              <a:ext cx="15461" cy="14715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0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8" h="9">
                  <a:moveTo>
                    <a:pt x="3" y="9"/>
                  </a:moveTo>
                  <a:cubicBezTo>
                    <a:pt x="3" y="9"/>
                    <a:pt x="2" y="9"/>
                    <a:pt x="2" y="9"/>
                  </a:cubicBezTo>
                  <a:cubicBezTo>
                    <a:pt x="1" y="8"/>
                    <a:pt x="0" y="7"/>
                    <a:pt x="1" y="6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0"/>
                    <a:pt x="6" y="0"/>
                    <a:pt x="7" y="0"/>
                  </a:cubicBezTo>
                  <a:cubicBezTo>
                    <a:pt x="8" y="1"/>
                    <a:pt x="8" y="2"/>
                    <a:pt x="8" y="3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9"/>
                    <a:pt x="4" y="9"/>
                    <a:pt x="3" y="9"/>
                  </a:cubicBezTo>
                  <a:close/>
                </a:path>
              </a:pathLst>
            </a:custGeom>
            <a:solidFill>
              <a:srgbClr val="2C5871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5394" name="Freeform 678"/>
            <p:cNvSpPr/>
            <p:nvPr/>
          </p:nvSpPr>
          <p:spPr>
            <a:xfrm>
              <a:off x="7169910" y="6272949"/>
              <a:ext cx="15461" cy="11773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0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10" h="7">
                  <a:moveTo>
                    <a:pt x="8" y="7"/>
                  </a:moveTo>
                  <a:cubicBezTo>
                    <a:pt x="7" y="7"/>
                    <a:pt x="7" y="7"/>
                    <a:pt x="6" y="7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1" y="4"/>
                    <a:pt x="0" y="2"/>
                    <a:pt x="1" y="1"/>
                  </a:cubicBezTo>
                  <a:cubicBezTo>
                    <a:pt x="1" y="0"/>
                    <a:pt x="3" y="0"/>
                    <a:pt x="4" y="0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10" y="4"/>
                    <a:pt x="10" y="5"/>
                    <a:pt x="10" y="6"/>
                  </a:cubicBezTo>
                  <a:cubicBezTo>
                    <a:pt x="9" y="7"/>
                    <a:pt x="8" y="7"/>
                    <a:pt x="8" y="7"/>
                  </a:cubicBezTo>
                  <a:close/>
                </a:path>
              </a:pathLst>
            </a:custGeom>
            <a:solidFill>
              <a:srgbClr val="2C5871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5395" name="Freeform 679"/>
            <p:cNvSpPr/>
            <p:nvPr/>
          </p:nvSpPr>
          <p:spPr>
            <a:xfrm>
              <a:off x="6887748" y="6108128"/>
              <a:ext cx="19327" cy="17659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0" y="2147483646"/>
                </a:cxn>
                <a:cxn ang="0">
                  <a:pos x="2147483646" y="0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10" h="8">
                  <a:moveTo>
                    <a:pt x="7" y="8"/>
                  </a:moveTo>
                  <a:cubicBezTo>
                    <a:pt x="7" y="8"/>
                    <a:pt x="6" y="7"/>
                    <a:pt x="6" y="7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0" y="4"/>
                    <a:pt x="0" y="2"/>
                    <a:pt x="0" y="1"/>
                  </a:cubicBezTo>
                  <a:cubicBezTo>
                    <a:pt x="1" y="0"/>
                    <a:pt x="2" y="0"/>
                    <a:pt x="3" y="0"/>
                  </a:cubicBezTo>
                  <a:cubicBezTo>
                    <a:pt x="8" y="3"/>
                    <a:pt x="8" y="3"/>
                    <a:pt x="8" y="3"/>
                  </a:cubicBezTo>
                  <a:cubicBezTo>
                    <a:pt x="9" y="4"/>
                    <a:pt x="10" y="5"/>
                    <a:pt x="9" y="6"/>
                  </a:cubicBezTo>
                  <a:cubicBezTo>
                    <a:pt x="9" y="7"/>
                    <a:pt x="8" y="8"/>
                    <a:pt x="7" y="8"/>
                  </a:cubicBezTo>
                  <a:close/>
                </a:path>
              </a:pathLst>
            </a:custGeom>
            <a:solidFill>
              <a:srgbClr val="2C5871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5396" name="Freeform 680"/>
            <p:cNvSpPr/>
            <p:nvPr/>
          </p:nvSpPr>
          <p:spPr>
            <a:xfrm>
              <a:off x="6945727" y="6046320"/>
              <a:ext cx="15461" cy="20603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8" h="10">
                  <a:moveTo>
                    <a:pt x="6" y="10"/>
                  </a:moveTo>
                  <a:cubicBezTo>
                    <a:pt x="5" y="10"/>
                    <a:pt x="4" y="9"/>
                    <a:pt x="4" y="9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0" y="3"/>
                    <a:pt x="1" y="1"/>
                    <a:pt x="2" y="1"/>
                  </a:cubicBezTo>
                  <a:cubicBezTo>
                    <a:pt x="3" y="0"/>
                    <a:pt x="4" y="0"/>
                    <a:pt x="5" y="1"/>
                  </a:cubicBezTo>
                  <a:cubicBezTo>
                    <a:pt x="8" y="6"/>
                    <a:pt x="8" y="6"/>
                    <a:pt x="8" y="6"/>
                  </a:cubicBezTo>
                  <a:cubicBezTo>
                    <a:pt x="8" y="7"/>
                    <a:pt x="8" y="9"/>
                    <a:pt x="7" y="9"/>
                  </a:cubicBezTo>
                  <a:cubicBezTo>
                    <a:pt x="7" y="10"/>
                    <a:pt x="6" y="10"/>
                    <a:pt x="6" y="10"/>
                  </a:cubicBezTo>
                  <a:close/>
                </a:path>
              </a:pathLst>
            </a:custGeom>
            <a:solidFill>
              <a:srgbClr val="2C5871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5397" name="Freeform 681"/>
            <p:cNvSpPr/>
            <p:nvPr/>
          </p:nvSpPr>
          <p:spPr>
            <a:xfrm>
              <a:off x="7111930" y="6331813"/>
              <a:ext cx="11597" cy="14715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0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8" h="9">
                  <a:moveTo>
                    <a:pt x="6" y="9"/>
                  </a:moveTo>
                  <a:cubicBezTo>
                    <a:pt x="5" y="9"/>
                    <a:pt x="4" y="9"/>
                    <a:pt x="4" y="8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0" y="2"/>
                    <a:pt x="1" y="1"/>
                    <a:pt x="2" y="0"/>
                  </a:cubicBezTo>
                  <a:cubicBezTo>
                    <a:pt x="3" y="0"/>
                    <a:pt x="4" y="0"/>
                    <a:pt x="5" y="1"/>
                  </a:cubicBezTo>
                  <a:cubicBezTo>
                    <a:pt x="8" y="6"/>
                    <a:pt x="8" y="6"/>
                    <a:pt x="8" y="6"/>
                  </a:cubicBezTo>
                  <a:cubicBezTo>
                    <a:pt x="8" y="7"/>
                    <a:pt x="8" y="8"/>
                    <a:pt x="7" y="9"/>
                  </a:cubicBezTo>
                  <a:cubicBezTo>
                    <a:pt x="7" y="9"/>
                    <a:pt x="6" y="9"/>
                    <a:pt x="6" y="9"/>
                  </a:cubicBezTo>
                  <a:close/>
                </a:path>
              </a:pathLst>
            </a:custGeom>
            <a:solidFill>
              <a:srgbClr val="2C5871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5398" name="Freeform 682"/>
            <p:cNvSpPr/>
            <p:nvPr/>
          </p:nvSpPr>
          <p:spPr>
            <a:xfrm>
              <a:off x="6887748" y="6272949"/>
              <a:ext cx="19327" cy="11773"/>
            </a:xfrm>
            <a:custGeom>
              <a:cxnLst>
                <a:cxn ang="0">
                  <a:pos x="2147483646" y="2147483646"/>
                </a:cxn>
                <a:cxn ang="0">
                  <a:pos x="0" y="2147483646"/>
                </a:cxn>
                <a:cxn ang="0">
                  <a:pos x="2147483646" y="2147483646"/>
                </a:cxn>
                <a:cxn ang="0">
                  <a:pos x="2147483646" y="0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10" h="7">
                  <a:moveTo>
                    <a:pt x="2" y="7"/>
                  </a:moveTo>
                  <a:cubicBezTo>
                    <a:pt x="1" y="7"/>
                    <a:pt x="1" y="7"/>
                    <a:pt x="0" y="6"/>
                  </a:cubicBezTo>
                  <a:cubicBezTo>
                    <a:pt x="0" y="5"/>
                    <a:pt x="0" y="4"/>
                    <a:pt x="1" y="3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7" y="0"/>
                    <a:pt x="8" y="0"/>
                    <a:pt x="9" y="1"/>
                  </a:cubicBezTo>
                  <a:cubicBezTo>
                    <a:pt x="10" y="2"/>
                    <a:pt x="9" y="4"/>
                    <a:pt x="8" y="4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7"/>
                    <a:pt x="3" y="7"/>
                    <a:pt x="2" y="7"/>
                  </a:cubicBezTo>
                  <a:close/>
                </a:path>
              </a:pathLst>
            </a:custGeom>
            <a:solidFill>
              <a:srgbClr val="2C5871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5399" name="Freeform 683"/>
            <p:cNvSpPr/>
            <p:nvPr/>
          </p:nvSpPr>
          <p:spPr>
            <a:xfrm>
              <a:off x="7169910" y="6108128"/>
              <a:ext cx="15461" cy="17659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0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10" h="8">
                  <a:moveTo>
                    <a:pt x="3" y="8"/>
                  </a:moveTo>
                  <a:cubicBezTo>
                    <a:pt x="2" y="8"/>
                    <a:pt x="1" y="7"/>
                    <a:pt x="1" y="6"/>
                  </a:cubicBezTo>
                  <a:cubicBezTo>
                    <a:pt x="0" y="5"/>
                    <a:pt x="1" y="4"/>
                    <a:pt x="2" y="3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7" y="0"/>
                    <a:pt x="9" y="0"/>
                    <a:pt x="10" y="1"/>
                  </a:cubicBezTo>
                  <a:cubicBezTo>
                    <a:pt x="10" y="2"/>
                    <a:pt x="10" y="4"/>
                    <a:pt x="9" y="5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7"/>
                    <a:pt x="3" y="8"/>
                    <a:pt x="3" y="8"/>
                  </a:cubicBezTo>
                  <a:close/>
                </a:path>
              </a:pathLst>
            </a:custGeom>
            <a:solidFill>
              <a:srgbClr val="2C5871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5400" name="Freeform 684"/>
            <p:cNvSpPr/>
            <p:nvPr/>
          </p:nvSpPr>
          <p:spPr>
            <a:xfrm>
              <a:off x="6864557" y="6193481"/>
              <a:ext cx="19327" cy="8831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0" y="2147483646"/>
                </a:cxn>
                <a:cxn ang="0">
                  <a:pos x="2147483646" y="0"/>
                </a:cxn>
                <a:cxn ang="0">
                  <a:pos x="2147483646" y="0"/>
                </a:cxn>
                <a:cxn ang="0">
                  <a:pos x="2147483646" y="0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10" h="5">
                  <a:moveTo>
                    <a:pt x="8" y="5"/>
                  </a:moveTo>
                  <a:cubicBezTo>
                    <a:pt x="8" y="5"/>
                    <a:pt x="8" y="5"/>
                    <a:pt x="8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1" y="5"/>
                    <a:pt x="0" y="4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9" y="0"/>
                    <a:pt x="10" y="1"/>
                    <a:pt x="10" y="2"/>
                  </a:cubicBezTo>
                  <a:cubicBezTo>
                    <a:pt x="10" y="4"/>
                    <a:pt x="9" y="5"/>
                    <a:pt x="8" y="5"/>
                  </a:cubicBezTo>
                  <a:close/>
                </a:path>
              </a:pathLst>
            </a:custGeom>
            <a:solidFill>
              <a:srgbClr val="2C5871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5401" name="Freeform 685"/>
            <p:cNvSpPr/>
            <p:nvPr/>
          </p:nvSpPr>
          <p:spPr>
            <a:xfrm>
              <a:off x="7193101" y="6193481"/>
              <a:ext cx="15461" cy="8831"/>
            </a:xfrm>
            <a:custGeom>
              <a:cxnLst>
                <a:cxn ang="0">
                  <a:pos x="2147483646" y="2147483646"/>
                </a:cxn>
                <a:cxn ang="0">
                  <a:pos x="0" y="2147483646"/>
                </a:cxn>
                <a:cxn ang="0">
                  <a:pos x="2147483646" y="0"/>
                </a:cxn>
                <a:cxn ang="0">
                  <a:pos x="2147483646" y="0"/>
                </a:cxn>
                <a:cxn ang="0">
                  <a:pos x="2147483646" y="0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10" h="5">
                  <a:moveTo>
                    <a:pt x="2" y="5"/>
                  </a:moveTo>
                  <a:cubicBezTo>
                    <a:pt x="1" y="5"/>
                    <a:pt x="0" y="4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9" y="0"/>
                    <a:pt x="10" y="1"/>
                    <a:pt x="10" y="2"/>
                  </a:cubicBezTo>
                  <a:cubicBezTo>
                    <a:pt x="10" y="4"/>
                    <a:pt x="9" y="5"/>
                    <a:pt x="8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2" y="5"/>
                    <a:pt x="2" y="5"/>
                    <a:pt x="2" y="5"/>
                  </a:cubicBezTo>
                  <a:close/>
                </a:path>
              </a:pathLst>
            </a:custGeom>
            <a:solidFill>
              <a:srgbClr val="2C5871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5402" name="Freeform 686"/>
            <p:cNvSpPr/>
            <p:nvPr/>
          </p:nvSpPr>
          <p:spPr>
            <a:xfrm>
              <a:off x="7030762" y="6352415"/>
              <a:ext cx="11594" cy="17659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0" y="2147483646"/>
                </a:cxn>
                <a:cxn ang="0">
                  <a:pos x="2147483646" y="2147483646"/>
                </a:cxn>
                <a:cxn ang="0">
                  <a:pos x="2147483646" y="0"/>
                </a:cxn>
                <a:cxn ang="0">
                  <a:pos x="2147483646" y="0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5" h="10">
                  <a:moveTo>
                    <a:pt x="3" y="10"/>
                  </a:moveTo>
                  <a:cubicBezTo>
                    <a:pt x="3" y="10"/>
                    <a:pt x="3" y="10"/>
                    <a:pt x="3" y="10"/>
                  </a:cubicBezTo>
                  <a:cubicBezTo>
                    <a:pt x="2" y="10"/>
                    <a:pt x="0" y="9"/>
                    <a:pt x="0" y="8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1"/>
                    <a:pt x="2" y="0"/>
                    <a:pt x="3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4" y="0"/>
                    <a:pt x="5" y="1"/>
                    <a:pt x="5" y="3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9"/>
                    <a:pt x="4" y="10"/>
                    <a:pt x="3" y="10"/>
                  </a:cubicBezTo>
                  <a:close/>
                </a:path>
              </a:pathLst>
            </a:custGeom>
            <a:solidFill>
              <a:srgbClr val="2C5871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5403" name="Freeform 687"/>
            <p:cNvSpPr/>
            <p:nvPr/>
          </p:nvSpPr>
          <p:spPr>
            <a:xfrm>
              <a:off x="7030762" y="6025718"/>
              <a:ext cx="11594" cy="17659"/>
            </a:xfrm>
            <a:custGeom>
              <a:cxnLst>
                <a:cxn ang="0">
                  <a:pos x="2147483646" y="2147483646"/>
                </a:cxn>
                <a:cxn ang="0">
                  <a:pos x="0" y="2147483646"/>
                </a:cxn>
                <a:cxn ang="0">
                  <a:pos x="0" y="2147483646"/>
                </a:cxn>
                <a:cxn ang="0">
                  <a:pos x="2147483646" y="0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4" h="10">
                  <a:moveTo>
                    <a:pt x="2" y="10"/>
                  </a:moveTo>
                  <a:cubicBezTo>
                    <a:pt x="1" y="10"/>
                    <a:pt x="0" y="9"/>
                    <a:pt x="0" y="8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3" y="0"/>
                    <a:pt x="4" y="1"/>
                    <a:pt x="4" y="3"/>
                  </a:cubicBezTo>
                  <a:cubicBezTo>
                    <a:pt x="4" y="8"/>
                    <a:pt x="4" y="8"/>
                    <a:pt x="4" y="8"/>
                  </a:cubicBezTo>
                  <a:cubicBezTo>
                    <a:pt x="4" y="9"/>
                    <a:pt x="3" y="10"/>
                    <a:pt x="2" y="10"/>
                  </a:cubicBezTo>
                  <a:close/>
                </a:path>
              </a:pathLst>
            </a:custGeom>
            <a:solidFill>
              <a:srgbClr val="2C5871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5404" name="Freeform 689"/>
            <p:cNvSpPr/>
            <p:nvPr/>
          </p:nvSpPr>
          <p:spPr>
            <a:xfrm>
              <a:off x="6968919" y="6190538"/>
              <a:ext cx="77304" cy="73580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40" h="40">
                  <a:moveTo>
                    <a:pt x="5" y="40"/>
                  </a:moveTo>
                  <a:cubicBezTo>
                    <a:pt x="4" y="40"/>
                    <a:pt x="3" y="39"/>
                    <a:pt x="2" y="38"/>
                  </a:cubicBezTo>
                  <a:cubicBezTo>
                    <a:pt x="0" y="37"/>
                    <a:pt x="0" y="34"/>
                    <a:pt x="2" y="32"/>
                  </a:cubicBezTo>
                  <a:cubicBezTo>
                    <a:pt x="31" y="2"/>
                    <a:pt x="31" y="2"/>
                    <a:pt x="31" y="2"/>
                  </a:cubicBezTo>
                  <a:cubicBezTo>
                    <a:pt x="33" y="0"/>
                    <a:pt x="36" y="0"/>
                    <a:pt x="38" y="2"/>
                  </a:cubicBezTo>
                  <a:cubicBezTo>
                    <a:pt x="40" y="4"/>
                    <a:pt x="40" y="7"/>
                    <a:pt x="38" y="9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8" y="39"/>
                    <a:pt x="6" y="40"/>
                    <a:pt x="5" y="40"/>
                  </a:cubicBezTo>
                  <a:close/>
                </a:path>
              </a:pathLst>
            </a:custGeom>
            <a:solidFill>
              <a:srgbClr val="2C5871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5405" name="Oval 690"/>
            <p:cNvSpPr/>
            <p:nvPr/>
          </p:nvSpPr>
          <p:spPr>
            <a:xfrm>
              <a:off x="7015301" y="6175821"/>
              <a:ext cx="42516" cy="41205"/>
            </a:xfrm>
            <a:prstGeom prst="ellipse">
              <a:avLst/>
            </a:pr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>
                <a:latin typeface="Calibri" panose="020f0502020204030204" pitchFamily="34" charset="0"/>
              </a:endParaRPr>
            </a:p>
          </p:txBody>
        </p:sp>
        <p:sp>
          <p:nvSpPr>
            <p:cNvPr id="15406" name="Oval 691"/>
            <p:cNvSpPr/>
            <p:nvPr/>
          </p:nvSpPr>
          <p:spPr>
            <a:xfrm>
              <a:off x="7026896" y="6187594"/>
              <a:ext cx="19327" cy="20603"/>
            </a:xfrm>
            <a:prstGeom prst="ellipse">
              <a:avLst/>
            </a:prstGeom>
            <a:solidFill>
              <a:srgbClr val="F99B1C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>
                <a:latin typeface="Calibri" panose="020f0502020204030204" pitchFamily="34" charset="0"/>
              </a:endParaRPr>
            </a:p>
          </p:txBody>
        </p:sp>
        <p:sp>
          <p:nvSpPr>
            <p:cNvPr id="15407" name="Freeform 692"/>
            <p:cNvSpPr/>
            <p:nvPr/>
          </p:nvSpPr>
          <p:spPr>
            <a:xfrm>
              <a:off x="7030762" y="6158162"/>
              <a:ext cx="127551" cy="44149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67" h="24">
                  <a:moveTo>
                    <a:pt x="3" y="24"/>
                  </a:moveTo>
                  <a:cubicBezTo>
                    <a:pt x="2" y="24"/>
                    <a:pt x="1" y="23"/>
                    <a:pt x="1" y="22"/>
                  </a:cubicBezTo>
                  <a:cubicBezTo>
                    <a:pt x="0" y="21"/>
                    <a:pt x="1" y="19"/>
                    <a:pt x="2" y="19"/>
                  </a:cubicBezTo>
                  <a:cubicBezTo>
                    <a:pt x="63" y="1"/>
                    <a:pt x="63" y="1"/>
                    <a:pt x="63" y="1"/>
                  </a:cubicBezTo>
                  <a:cubicBezTo>
                    <a:pt x="65" y="0"/>
                    <a:pt x="66" y="1"/>
                    <a:pt x="66" y="2"/>
                  </a:cubicBezTo>
                  <a:cubicBezTo>
                    <a:pt x="67" y="3"/>
                    <a:pt x="66" y="5"/>
                    <a:pt x="65" y="5"/>
                  </a:cubicBezTo>
                  <a:cubicBezTo>
                    <a:pt x="4" y="24"/>
                    <a:pt x="4" y="24"/>
                    <a:pt x="4" y="24"/>
                  </a:cubicBezTo>
                  <a:lnTo>
                    <a:pt x="3" y="24"/>
                  </a:lnTo>
                  <a:close/>
                </a:path>
              </a:pathLst>
            </a:custGeom>
            <a:solidFill>
              <a:srgbClr val="F99B1C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5408" name="Freeform 693"/>
            <p:cNvSpPr/>
            <p:nvPr/>
          </p:nvSpPr>
          <p:spPr>
            <a:xfrm>
              <a:off x="6791119" y="5866784"/>
              <a:ext cx="193261" cy="167763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103" h="89">
                  <a:moveTo>
                    <a:pt x="16" y="89"/>
                  </a:moveTo>
                  <a:cubicBezTo>
                    <a:pt x="0" y="65"/>
                    <a:pt x="6" y="32"/>
                    <a:pt x="30" y="16"/>
                  </a:cubicBezTo>
                  <a:cubicBezTo>
                    <a:pt x="55" y="0"/>
                    <a:pt x="87" y="7"/>
                    <a:pt x="103" y="31"/>
                  </a:cubicBezTo>
                </a:path>
              </a:pathLst>
            </a:custGeom>
            <a:solidFill>
              <a:srgbClr val="15B0BF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5409" name="Freeform 694"/>
            <p:cNvSpPr/>
            <p:nvPr/>
          </p:nvSpPr>
          <p:spPr>
            <a:xfrm>
              <a:off x="6872287" y="5949194"/>
              <a:ext cx="73440" cy="82410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0" y="2147483646"/>
                </a:cxn>
                <a:cxn ang="0">
                  <a:pos x="2147483646" y="0"/>
                </a:cxn>
                <a:cxn ang="0">
                  <a:pos x="2147483646" y="2147483646"/>
                </a:cxn>
              </a:cxnLst>
              <a:rect l="0" t="0" r="0" b="0"/>
              <a:pathLst>
                <a:path w="46" h="52">
                  <a:moveTo>
                    <a:pt x="46" y="40"/>
                  </a:moveTo>
                  <a:lnTo>
                    <a:pt x="27" y="52"/>
                  </a:lnTo>
                  <a:lnTo>
                    <a:pt x="0" y="12"/>
                  </a:lnTo>
                  <a:lnTo>
                    <a:pt x="19" y="0"/>
                  </a:lnTo>
                  <a:lnTo>
                    <a:pt x="46" y="40"/>
                  </a:lnTo>
                  <a:close/>
                </a:path>
              </a:pathLst>
            </a:custGeom>
            <a:solidFill>
              <a:srgbClr val="15B0BF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5410" name="Freeform 695"/>
            <p:cNvSpPr/>
            <p:nvPr/>
          </p:nvSpPr>
          <p:spPr>
            <a:xfrm>
              <a:off x="7088739" y="5866784"/>
              <a:ext cx="197127" cy="167763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0" y="2147483646"/>
                </a:cxn>
              </a:cxnLst>
              <a:rect l="0" t="0" r="0" b="0"/>
              <a:pathLst>
                <a:path w="104" h="89">
                  <a:moveTo>
                    <a:pt x="88" y="89"/>
                  </a:moveTo>
                  <a:cubicBezTo>
                    <a:pt x="104" y="65"/>
                    <a:pt x="98" y="32"/>
                    <a:pt x="73" y="16"/>
                  </a:cubicBezTo>
                  <a:cubicBezTo>
                    <a:pt x="49" y="0"/>
                    <a:pt x="16" y="7"/>
                    <a:pt x="0" y="31"/>
                  </a:cubicBezTo>
                </a:path>
              </a:pathLst>
            </a:custGeom>
            <a:solidFill>
              <a:srgbClr val="1695A4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5411" name="Freeform 696"/>
            <p:cNvSpPr/>
            <p:nvPr/>
          </p:nvSpPr>
          <p:spPr>
            <a:xfrm>
              <a:off x="7131258" y="5949194"/>
              <a:ext cx="69574" cy="82410"/>
            </a:xfrm>
            <a:custGeom>
              <a:cxnLst>
                <a:cxn ang="0">
                  <a:pos x="0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0"/>
                </a:cxn>
                <a:cxn ang="0">
                  <a:pos x="0" y="2147483646"/>
                </a:cxn>
              </a:cxnLst>
              <a:rect l="0" t="0" r="0" b="0"/>
              <a:pathLst>
                <a:path w="45" h="52">
                  <a:moveTo>
                    <a:pt x="0" y="40"/>
                  </a:moveTo>
                  <a:lnTo>
                    <a:pt x="19" y="52"/>
                  </a:lnTo>
                  <a:lnTo>
                    <a:pt x="45" y="12"/>
                  </a:lnTo>
                  <a:lnTo>
                    <a:pt x="26" y="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rgbClr val="1695A4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5412" name="Freeform 697"/>
            <p:cNvSpPr/>
            <p:nvPr/>
          </p:nvSpPr>
          <p:spPr>
            <a:xfrm>
              <a:off x="6880017" y="6378904"/>
              <a:ext cx="69574" cy="79466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37" h="43">
                  <a:moveTo>
                    <a:pt x="18" y="38"/>
                  </a:moveTo>
                  <a:cubicBezTo>
                    <a:pt x="15" y="42"/>
                    <a:pt x="9" y="43"/>
                    <a:pt x="5" y="40"/>
                  </a:cubicBezTo>
                  <a:cubicBezTo>
                    <a:pt x="1" y="37"/>
                    <a:pt x="0" y="31"/>
                    <a:pt x="3" y="27"/>
                  </a:cubicBezTo>
                  <a:cubicBezTo>
                    <a:pt x="18" y="5"/>
                    <a:pt x="18" y="5"/>
                    <a:pt x="18" y="5"/>
                  </a:cubicBezTo>
                  <a:cubicBezTo>
                    <a:pt x="22" y="1"/>
                    <a:pt x="27" y="0"/>
                    <a:pt x="32" y="3"/>
                  </a:cubicBezTo>
                  <a:cubicBezTo>
                    <a:pt x="36" y="6"/>
                    <a:pt x="37" y="12"/>
                    <a:pt x="34" y="16"/>
                  </a:cubicBezTo>
                  <a:lnTo>
                    <a:pt x="18" y="38"/>
                  </a:lnTo>
                  <a:close/>
                </a:path>
              </a:pathLst>
            </a:custGeom>
            <a:solidFill>
              <a:srgbClr val="15B0BF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5413" name="Freeform 698"/>
            <p:cNvSpPr/>
            <p:nvPr/>
          </p:nvSpPr>
          <p:spPr>
            <a:xfrm>
              <a:off x="7123527" y="6378904"/>
              <a:ext cx="69574" cy="79466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37" h="43">
                  <a:moveTo>
                    <a:pt x="19" y="38"/>
                  </a:moveTo>
                  <a:cubicBezTo>
                    <a:pt x="22" y="42"/>
                    <a:pt x="28" y="43"/>
                    <a:pt x="32" y="40"/>
                  </a:cubicBezTo>
                  <a:cubicBezTo>
                    <a:pt x="36" y="37"/>
                    <a:pt x="37" y="31"/>
                    <a:pt x="34" y="27"/>
                  </a:cubicBezTo>
                  <a:cubicBezTo>
                    <a:pt x="18" y="5"/>
                    <a:pt x="18" y="5"/>
                    <a:pt x="18" y="5"/>
                  </a:cubicBezTo>
                  <a:cubicBezTo>
                    <a:pt x="15" y="1"/>
                    <a:pt x="9" y="0"/>
                    <a:pt x="5" y="3"/>
                  </a:cubicBezTo>
                  <a:cubicBezTo>
                    <a:pt x="1" y="6"/>
                    <a:pt x="0" y="12"/>
                    <a:pt x="3" y="16"/>
                  </a:cubicBezTo>
                  <a:lnTo>
                    <a:pt x="19" y="38"/>
                  </a:lnTo>
                  <a:close/>
                </a:path>
              </a:pathLst>
            </a:custGeom>
            <a:solidFill>
              <a:srgbClr val="1695A4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</p:grpSp>
      <p:sp>
        <p:nvSpPr>
          <p:cNvPr id="98" name="Rectangle 2" title=""/>
          <p:cNvSpPr txBox="1">
            <a:spLocks noChangeArrowheads="1"/>
          </p:cNvSpPr>
          <p:nvPr/>
        </p:nvSpPr>
        <p:spPr>
          <a:xfrm>
            <a:off x="2349500" y="1255713"/>
            <a:ext cx="3251200" cy="49688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914400" indent="-9144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914400" indent="-9144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indent="-9144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914400" indent="-9144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914400" indent="-9144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371600" indent="-914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1828800" indent="-914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286000" indent="-914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indent="-914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zh-CN" altLang="en-US" b="1">
                <a:solidFill>
                  <a:srgbClr val="404040"/>
                </a:solidFill>
                <a:latin typeface="微软雅黑" panose="020b0503020204020204" pitchFamily="34" charset="-122"/>
                <a:sym typeface="Calibri Light" panose="020f0302020204030204" pitchFamily="34" charset="0"/>
              </a:rPr>
              <a:t>品读课文：</a:t>
            </a:r>
            <a:r>
              <a:rPr lang="zh-CN" altLang="en-US" b="1">
                <a:solidFill>
                  <a:srgbClr val="C00000"/>
                </a:solidFill>
                <a:latin typeface="微软雅黑" panose="020b0503020204020204" pitchFamily="34" charset="-122"/>
                <a:sym typeface="Calibri Light" panose="020f0302020204030204" pitchFamily="34" charset="0"/>
              </a:rPr>
              <a:t>图</a:t>
            </a:r>
            <a:r>
              <a:rPr lang="en-US" altLang="zh-CN" b="1">
                <a:solidFill>
                  <a:srgbClr val="C00000"/>
                </a:solidFill>
                <a:latin typeface="微软雅黑" panose="020b0503020204020204" pitchFamily="34" charset="-122"/>
                <a:sym typeface="Calibri Light" panose="020f0302020204030204" pitchFamily="34" charset="0"/>
              </a:rPr>
              <a:t>A</a:t>
            </a:r>
          </a:p>
        </p:txBody>
      </p:sp>
      <p:sp>
        <p:nvSpPr>
          <p:cNvPr id="19460" name="Line 7" title=""/>
          <p:cNvSpPr>
            <a:spLocks noChangeShapeType="1"/>
          </p:cNvSpPr>
          <p:nvPr/>
        </p:nvSpPr>
        <p:spPr bwMode="auto">
          <a:xfrm>
            <a:off x="6869113" y="2489200"/>
            <a:ext cx="376237" cy="561975"/>
          </a:xfrm>
          <a:prstGeom prst="line">
            <a:avLst/>
          </a:prstGeom>
          <a:noFill/>
          <a:ln w="9525">
            <a:solidFill>
              <a:srgbClr val="FFFFCC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461" name="Line 30" title=""/>
          <p:cNvSpPr>
            <a:spLocks noChangeShapeType="1"/>
          </p:cNvSpPr>
          <p:nvPr/>
        </p:nvSpPr>
        <p:spPr bwMode="auto">
          <a:xfrm flipV="1">
            <a:off x="6704013" y="3251200"/>
            <a:ext cx="646112" cy="374650"/>
          </a:xfrm>
          <a:prstGeom prst="line">
            <a:avLst/>
          </a:prstGeom>
          <a:noFill/>
          <a:ln w="9525">
            <a:solidFill>
              <a:srgbClr val="FFFFCC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5" name="Text Box 22" title=""/>
          <p:cNvSpPr txBox="1">
            <a:spLocks noChangeArrowheads="1"/>
          </p:cNvSpPr>
          <p:nvPr/>
        </p:nvSpPr>
        <p:spPr bwMode="auto">
          <a:xfrm>
            <a:off x="2466975" y="2486025"/>
            <a:ext cx="1373188" cy="523875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洗水壶</a:t>
            </a:r>
          </a:p>
        </p:txBody>
      </p:sp>
      <p:sp>
        <p:nvSpPr>
          <p:cNvPr id="86" name="AutoShape 23" title=""/>
          <p:cNvSpPr>
            <a:spLocks noChangeArrowheads="1"/>
          </p:cNvSpPr>
          <p:nvPr/>
        </p:nvSpPr>
        <p:spPr bwMode="auto">
          <a:xfrm>
            <a:off x="3878263" y="2706688"/>
            <a:ext cx="701675" cy="215900"/>
          </a:xfrm>
          <a:prstGeom prst="rightArrow">
            <a:avLst>
              <a:gd name="adj1" fmla="val 50000"/>
              <a:gd name="adj2" fmla="val 108288"/>
            </a:avLst>
          </a:prstGeom>
          <a:solidFill>
            <a:schemeClr val="accent1"/>
          </a:solidFill>
          <a:ln w="9525">
            <a:solidFill>
              <a:schemeClr val="tx2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 sz="120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7" name="Text Box 24" title=""/>
          <p:cNvSpPr txBox="1">
            <a:spLocks noChangeArrowheads="1"/>
          </p:cNvSpPr>
          <p:nvPr/>
        </p:nvSpPr>
        <p:spPr bwMode="auto">
          <a:xfrm>
            <a:off x="4625975" y="2522538"/>
            <a:ext cx="1430338" cy="523875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烧开水</a:t>
            </a:r>
          </a:p>
        </p:txBody>
      </p:sp>
      <p:sp>
        <p:nvSpPr>
          <p:cNvPr id="88" name="Line 28" title=""/>
          <p:cNvSpPr>
            <a:spLocks noChangeShapeType="1"/>
          </p:cNvSpPr>
          <p:nvPr/>
        </p:nvSpPr>
        <p:spPr bwMode="auto">
          <a:xfrm>
            <a:off x="6386513" y="2916238"/>
            <a:ext cx="963612" cy="654050"/>
          </a:xfrm>
          <a:prstGeom prst="line">
            <a:avLst/>
          </a:prstGeom>
          <a:noFill/>
          <a:ln w="66675">
            <a:solidFill>
              <a:schemeClr val="tx2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9" name="Text Box 29" title=""/>
          <p:cNvSpPr txBox="1">
            <a:spLocks noChangeArrowheads="1"/>
          </p:cNvSpPr>
          <p:nvPr/>
        </p:nvSpPr>
        <p:spPr bwMode="auto">
          <a:xfrm>
            <a:off x="2466975" y="3724275"/>
            <a:ext cx="1443038" cy="523875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洗茶壶</a:t>
            </a:r>
          </a:p>
        </p:txBody>
      </p:sp>
      <p:sp>
        <p:nvSpPr>
          <p:cNvPr id="90" name="Text Box 30" title=""/>
          <p:cNvSpPr txBox="1">
            <a:spLocks noChangeArrowheads="1"/>
          </p:cNvSpPr>
          <p:nvPr/>
        </p:nvSpPr>
        <p:spPr bwMode="auto">
          <a:xfrm>
            <a:off x="2470150" y="4464050"/>
            <a:ext cx="1444625" cy="523875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洗茶杯</a:t>
            </a:r>
          </a:p>
        </p:txBody>
      </p:sp>
      <p:sp>
        <p:nvSpPr>
          <p:cNvPr id="91" name="Line 31" title=""/>
          <p:cNvSpPr>
            <a:spLocks noChangeShapeType="1"/>
          </p:cNvSpPr>
          <p:nvPr/>
        </p:nvSpPr>
        <p:spPr bwMode="auto">
          <a:xfrm>
            <a:off x="4486275" y="4848225"/>
            <a:ext cx="2601913" cy="1588"/>
          </a:xfrm>
          <a:prstGeom prst="line">
            <a:avLst/>
          </a:prstGeom>
          <a:noFill/>
          <a:ln w="66675">
            <a:solidFill>
              <a:schemeClr val="tx2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3" name="Text Box 33" title=""/>
          <p:cNvSpPr txBox="1">
            <a:spLocks noChangeArrowheads="1"/>
          </p:cNvSpPr>
          <p:nvPr/>
        </p:nvSpPr>
        <p:spPr bwMode="auto">
          <a:xfrm>
            <a:off x="2466975" y="5395913"/>
            <a:ext cx="1447800" cy="523875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拿茶叶</a:t>
            </a:r>
          </a:p>
        </p:txBody>
      </p:sp>
      <p:sp>
        <p:nvSpPr>
          <p:cNvPr id="95" name="Text Box 39" title=""/>
          <p:cNvSpPr txBox="1">
            <a:spLocks noChangeArrowheads="1"/>
          </p:cNvSpPr>
          <p:nvPr/>
        </p:nvSpPr>
        <p:spPr bwMode="auto">
          <a:xfrm>
            <a:off x="5978525" y="2513013"/>
            <a:ext cx="620713" cy="461962"/>
          </a:xfrm>
          <a:prstGeom prst="rect">
            <a:avLst/>
          </a:prstGeom>
          <a:solidFill>
            <a:srgbClr val="0070C0"/>
          </a:solidFill>
          <a:ln w="9525">
            <a:solidFill>
              <a:srgbClr val="000000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15</a:t>
            </a:r>
          </a:p>
        </p:txBody>
      </p:sp>
      <p:sp>
        <p:nvSpPr>
          <p:cNvPr id="96" name="Text Box 40" title=""/>
          <p:cNvSpPr txBox="1">
            <a:spLocks noChangeArrowheads="1"/>
          </p:cNvSpPr>
          <p:nvPr/>
        </p:nvSpPr>
        <p:spPr bwMode="auto">
          <a:xfrm>
            <a:off x="3843338" y="3716338"/>
            <a:ext cx="323850" cy="461962"/>
          </a:xfrm>
          <a:prstGeom prst="rect">
            <a:avLst/>
          </a:prstGeom>
          <a:solidFill>
            <a:srgbClr val="0070C0"/>
          </a:solidFill>
          <a:ln w="9525">
            <a:solidFill>
              <a:srgbClr val="000000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</a:p>
        </p:txBody>
      </p:sp>
      <p:sp>
        <p:nvSpPr>
          <p:cNvPr id="97" name="Rectangle 41" title=""/>
          <p:cNvSpPr>
            <a:spLocks noChangeArrowheads="1"/>
          </p:cNvSpPr>
          <p:nvPr/>
        </p:nvSpPr>
        <p:spPr bwMode="auto">
          <a:xfrm>
            <a:off x="3851275" y="4465638"/>
            <a:ext cx="365125" cy="461962"/>
          </a:xfrm>
          <a:prstGeom prst="rect">
            <a:avLst/>
          </a:prstGeom>
          <a:solidFill>
            <a:srgbClr val="0070C0"/>
          </a:solidFill>
          <a:ln w="9525">
            <a:solidFill>
              <a:srgbClr val="000000"/>
            </a:solidFill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</a:p>
        </p:txBody>
      </p:sp>
      <p:sp>
        <p:nvSpPr>
          <p:cNvPr id="99" name="Rectangle 42" title=""/>
          <p:cNvSpPr>
            <a:spLocks noChangeArrowheads="1"/>
          </p:cNvSpPr>
          <p:nvPr/>
        </p:nvSpPr>
        <p:spPr bwMode="auto">
          <a:xfrm>
            <a:off x="3829050" y="5384800"/>
            <a:ext cx="365125" cy="461963"/>
          </a:xfrm>
          <a:prstGeom prst="rect">
            <a:avLst/>
          </a:prstGeom>
          <a:solidFill>
            <a:srgbClr val="0070C0"/>
          </a:solidFill>
          <a:ln w="9525">
            <a:solidFill>
              <a:srgbClr val="000000"/>
            </a:solidFill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</a:p>
        </p:txBody>
      </p:sp>
      <p:sp>
        <p:nvSpPr>
          <p:cNvPr id="100" name="Text Box 43" title=""/>
          <p:cNvSpPr txBox="1">
            <a:spLocks noChangeArrowheads="1"/>
          </p:cNvSpPr>
          <p:nvPr/>
        </p:nvSpPr>
        <p:spPr bwMode="auto">
          <a:xfrm>
            <a:off x="3530600" y="2486025"/>
            <a:ext cx="323850" cy="461963"/>
          </a:xfrm>
          <a:prstGeom prst="rect">
            <a:avLst/>
          </a:prstGeom>
          <a:solidFill>
            <a:srgbClr val="0070C0"/>
          </a:solidFill>
          <a:ln w="9525">
            <a:solidFill>
              <a:srgbClr val="000000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</a:p>
        </p:txBody>
      </p:sp>
      <p:sp>
        <p:nvSpPr>
          <p:cNvPr id="4" name="右大括号 3" title=""/>
          <p:cNvSpPr/>
          <p:nvPr/>
        </p:nvSpPr>
        <p:spPr>
          <a:xfrm>
            <a:off x="4157663" y="3716338"/>
            <a:ext cx="585787" cy="2263775"/>
          </a:xfrm>
          <a:prstGeom prst="rightBrace">
            <a:avLst>
              <a:gd name="adj1" fmla="val 8346"/>
              <a:gd name="adj2" fmla="val 50000"/>
            </a:avLst>
          </a:prstGeom>
          <a:solidFill>
            <a:srgbClr val="0070C0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  <a:defRPr/>
            </a:pPr>
            <a:endParaRPr lang="zh-CN" altLang="en-US" sz="1350"/>
          </a:p>
        </p:txBody>
      </p:sp>
      <p:sp>
        <p:nvSpPr>
          <p:cNvPr id="101" name="Text Box 40" title=""/>
          <p:cNvSpPr txBox="1">
            <a:spLocks noChangeArrowheads="1"/>
          </p:cNvSpPr>
          <p:nvPr/>
        </p:nvSpPr>
        <p:spPr bwMode="auto">
          <a:xfrm>
            <a:off x="5276850" y="4051300"/>
            <a:ext cx="323850" cy="461963"/>
          </a:xfrm>
          <a:prstGeom prst="rect">
            <a:avLst/>
          </a:prstGeom>
          <a:solidFill>
            <a:srgbClr val="0070C0"/>
          </a:solidFill>
          <a:ln w="9525">
            <a:solidFill>
              <a:srgbClr val="000000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4</a:t>
            </a:r>
          </a:p>
        </p:txBody>
      </p:sp>
      <p:sp>
        <p:nvSpPr>
          <p:cNvPr id="5" name="矩形 4" title=""/>
          <p:cNvSpPr>
            <a:spLocks noChangeArrowheads="1"/>
          </p:cNvSpPr>
          <p:nvPr/>
        </p:nvSpPr>
        <p:spPr bwMode="auto">
          <a:xfrm>
            <a:off x="4822825" y="5072063"/>
            <a:ext cx="2198688" cy="554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000" b="1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共计</a:t>
            </a:r>
            <a:r>
              <a:rPr lang="en-US" altLang="zh-CN" sz="3000" b="1" u="sng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16</a:t>
            </a:r>
            <a:r>
              <a:rPr lang="zh-CN" altLang="en-US" sz="3000" b="1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分钟</a:t>
            </a:r>
            <a:endParaRPr lang="zh-CN" altLang="en-US" sz="30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2" name="Text Box 82" title=""/>
          <p:cNvSpPr txBox="1">
            <a:spLocks noChangeArrowheads="1"/>
          </p:cNvSpPr>
          <p:nvPr/>
        </p:nvSpPr>
        <p:spPr bwMode="auto">
          <a:xfrm>
            <a:off x="2409825" y="1781175"/>
            <a:ext cx="483552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抓住主要环节，合并次要环节。</a:t>
            </a:r>
          </a:p>
        </p:txBody>
      </p:sp>
      <p:sp>
        <p:nvSpPr>
          <p:cNvPr id="19479" name="标题 1" title=""/>
          <p:cNvSpPr txBox="1"/>
          <p:nvPr/>
        </p:nvSpPr>
        <p:spPr bwMode="auto">
          <a:xfrm>
            <a:off x="623888" y="260350"/>
            <a:ext cx="11014075" cy="849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4000">
                <a:solidFill>
                  <a:schemeClr val="tx2"/>
                </a:solidFill>
              </a:rPr>
              <a:t>文本研读</a:t>
            </a:r>
          </a:p>
        </p:txBody>
      </p:sp>
      <p:pic>
        <p:nvPicPr>
          <p:cNvPr id="19480" name="图片 36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386638" y="2676525"/>
            <a:ext cx="3208337" cy="3363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 nodeType="clickPar">
                      <p:stCondLst>
                        <p:cond delay="indefinite"/>
                      </p:stCondLst>
                      <p:childTnLst>
                        <p:par>
                          <p:cTn id="9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 nodeType="clickPar">
                      <p:stCondLst>
                        <p:cond delay="indefinite"/>
                      </p:stCondLst>
                      <p:childTnLst>
                        <p:par>
                          <p:cTn id="9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5" grpId="0"/>
      <p:bldP spid="86" grpId="0"/>
      <p:bldP spid="87" grpId="0"/>
      <p:bldP spid="88" grpId="0"/>
      <p:bldP spid="89" grpId="0"/>
      <p:bldP spid="90" grpId="0"/>
      <p:bldP spid="91" grpId="0"/>
      <p:bldP spid="93" grpId="0"/>
      <p:bldP spid="95" grpId="0"/>
      <p:bldP spid="96" grpId="0"/>
      <p:bldP spid="97" grpId="0"/>
      <p:bldP spid="99" grpId="0"/>
      <p:bldP spid="100" grpId="0"/>
      <p:bldP spid="4" grpId="0"/>
      <p:bldP spid="101" grpId="0"/>
      <p:bldP spid="5" grpId="0"/>
      <p:bldP spid="10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482" name="组合 35" title=""/>
          <p:cNvGrpSpPr/>
          <p:nvPr/>
        </p:nvGrpSpPr>
        <p:grpSpPr>
          <a:xfrm>
            <a:off x="1911350" y="1169988"/>
            <a:ext cx="438150" cy="576262"/>
            <a:chOff x="6516687" y="5637213"/>
            <a:chExt cx="1066800" cy="1068388"/>
          </a:xfrm>
        </p:grpSpPr>
        <p:sp>
          <p:nvSpPr>
            <p:cNvPr id="14357" name="Oval 306"/>
            <p:cNvSpPr/>
            <p:nvPr/>
          </p:nvSpPr>
          <p:spPr>
            <a:xfrm>
              <a:off x="6516687" y="5637213"/>
              <a:ext cx="1066800" cy="1068388"/>
            </a:xfrm>
            <a:prstGeom prst="ellipse">
              <a:avLst/>
            </a:prstGeom>
            <a:solidFill>
              <a:srgbClr val="A6DAE9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>
                <a:latin typeface="Calibri" panose="020f0502020204030204" pitchFamily="34" charset="0"/>
              </a:endParaRPr>
            </a:p>
          </p:txBody>
        </p:sp>
        <p:sp>
          <p:nvSpPr>
            <p:cNvPr id="14358" name="Freeform 669"/>
            <p:cNvSpPr/>
            <p:nvPr/>
          </p:nvSpPr>
          <p:spPr>
            <a:xfrm>
              <a:off x="6791119" y="5866784"/>
              <a:ext cx="784638" cy="829988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420" h="442">
                  <a:moveTo>
                    <a:pt x="182" y="443"/>
                  </a:moveTo>
                  <a:cubicBezTo>
                    <a:pt x="306" y="424"/>
                    <a:pt x="403" y="326"/>
                    <a:pt x="420" y="201"/>
                  </a:cubicBezTo>
                  <a:cubicBezTo>
                    <a:pt x="238" y="19"/>
                    <a:pt x="238" y="19"/>
                    <a:pt x="238" y="19"/>
                  </a:cubicBezTo>
                  <a:cubicBezTo>
                    <a:pt x="238" y="19"/>
                    <a:pt x="238" y="19"/>
                    <a:pt x="238" y="19"/>
                  </a:cubicBezTo>
                  <a:cubicBezTo>
                    <a:pt x="236" y="18"/>
                    <a:pt x="235" y="17"/>
                    <a:pt x="233" y="16"/>
                  </a:cubicBezTo>
                  <a:cubicBezTo>
                    <a:pt x="209" y="0"/>
                    <a:pt x="176" y="7"/>
                    <a:pt x="160" y="31"/>
                  </a:cubicBezTo>
                  <a:cubicBezTo>
                    <a:pt x="196" y="55"/>
                    <a:pt x="196" y="55"/>
                    <a:pt x="196" y="55"/>
                  </a:cubicBezTo>
                  <a:cubicBezTo>
                    <a:pt x="190" y="63"/>
                    <a:pt x="190" y="63"/>
                    <a:pt x="190" y="63"/>
                  </a:cubicBezTo>
                  <a:cubicBezTo>
                    <a:pt x="173" y="54"/>
                    <a:pt x="153" y="49"/>
                    <a:pt x="132" y="49"/>
                  </a:cubicBezTo>
                  <a:cubicBezTo>
                    <a:pt x="129" y="49"/>
                    <a:pt x="126" y="49"/>
                    <a:pt x="124" y="49"/>
                  </a:cubicBezTo>
                  <a:cubicBezTo>
                    <a:pt x="97" y="22"/>
                    <a:pt x="97" y="22"/>
                    <a:pt x="97" y="22"/>
                  </a:cubicBezTo>
                  <a:cubicBezTo>
                    <a:pt x="97" y="23"/>
                    <a:pt x="97" y="23"/>
                    <a:pt x="97" y="23"/>
                  </a:cubicBezTo>
                  <a:cubicBezTo>
                    <a:pt x="79" y="5"/>
                    <a:pt x="52" y="2"/>
                    <a:pt x="30" y="16"/>
                  </a:cubicBezTo>
                  <a:cubicBezTo>
                    <a:pt x="6" y="32"/>
                    <a:pt x="0" y="65"/>
                    <a:pt x="16" y="89"/>
                  </a:cubicBezTo>
                  <a:cubicBezTo>
                    <a:pt x="16" y="89"/>
                    <a:pt x="16" y="89"/>
                    <a:pt x="16" y="89"/>
                  </a:cubicBezTo>
                  <a:cubicBezTo>
                    <a:pt x="29" y="102"/>
                    <a:pt x="29" y="102"/>
                    <a:pt x="29" y="102"/>
                  </a:cubicBezTo>
                  <a:cubicBezTo>
                    <a:pt x="14" y="123"/>
                    <a:pt x="5" y="148"/>
                    <a:pt x="5" y="176"/>
                  </a:cubicBezTo>
                  <a:cubicBezTo>
                    <a:pt x="5" y="221"/>
                    <a:pt x="28" y="261"/>
                    <a:pt x="63" y="283"/>
                  </a:cubicBezTo>
                  <a:cubicBezTo>
                    <a:pt x="51" y="300"/>
                    <a:pt x="51" y="300"/>
                    <a:pt x="51" y="300"/>
                  </a:cubicBezTo>
                  <a:cubicBezTo>
                    <a:pt x="48" y="304"/>
                    <a:pt x="49" y="309"/>
                    <a:pt x="52" y="312"/>
                  </a:cubicBezTo>
                  <a:cubicBezTo>
                    <a:pt x="52" y="313"/>
                    <a:pt x="52" y="313"/>
                    <a:pt x="52" y="313"/>
                  </a:cubicBezTo>
                  <a:lnTo>
                    <a:pt x="182" y="443"/>
                  </a:lnTo>
                  <a:close/>
                </a:path>
              </a:pathLst>
            </a:custGeom>
            <a:solidFill>
              <a:srgbClr val="8FC4D7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4359" name="Oval 670"/>
            <p:cNvSpPr/>
            <p:nvPr/>
          </p:nvSpPr>
          <p:spPr>
            <a:xfrm>
              <a:off x="6798849" y="5958023"/>
              <a:ext cx="475421" cy="479746"/>
            </a:xfrm>
            <a:prstGeom prst="ellipse">
              <a:avLst/>
            </a:prstGeom>
            <a:solidFill>
              <a:srgbClr val="15B0B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>
                <a:latin typeface="Calibri" panose="020f0502020204030204" pitchFamily="34" charset="0"/>
              </a:endParaRPr>
            </a:p>
          </p:txBody>
        </p:sp>
        <p:sp>
          <p:nvSpPr>
            <p:cNvPr id="14360" name="Freeform 671"/>
            <p:cNvSpPr/>
            <p:nvPr/>
          </p:nvSpPr>
          <p:spPr>
            <a:xfrm>
              <a:off x="7038493" y="5958023"/>
              <a:ext cx="235777" cy="479746"/>
            </a:xfrm>
            <a:custGeom>
              <a:cxnLst>
                <a:cxn ang="0">
                  <a:pos x="0" y="0"/>
                </a:cxn>
                <a:cxn ang="0">
                  <a:pos x="2147483646" y="2147483646"/>
                </a:cxn>
                <a:cxn ang="0">
                  <a:pos x="0" y="2147483646"/>
                </a:cxn>
              </a:cxnLst>
              <a:rect l="0" t="0" r="0" b="0"/>
              <a:pathLst>
                <a:path w="127" h="255">
                  <a:moveTo>
                    <a:pt x="0" y="0"/>
                  </a:moveTo>
                  <a:cubicBezTo>
                    <a:pt x="70" y="0"/>
                    <a:pt x="127" y="57"/>
                    <a:pt x="127" y="127"/>
                  </a:cubicBezTo>
                  <a:cubicBezTo>
                    <a:pt x="127" y="198"/>
                    <a:pt x="70" y="255"/>
                    <a:pt x="0" y="255"/>
                  </a:cubicBezTo>
                </a:path>
              </a:pathLst>
            </a:custGeom>
            <a:solidFill>
              <a:srgbClr val="1695A4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4361" name="Oval 672"/>
            <p:cNvSpPr/>
            <p:nvPr/>
          </p:nvSpPr>
          <p:spPr>
            <a:xfrm>
              <a:off x="6852962" y="6011001"/>
              <a:ext cx="371061" cy="373790"/>
            </a:xfrm>
            <a:prstGeom prst="ellipse">
              <a:avLst/>
            </a:pr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>
                <a:latin typeface="Calibri" panose="020f0502020204030204" pitchFamily="34" charset="0"/>
              </a:endParaRPr>
            </a:p>
          </p:txBody>
        </p:sp>
        <p:sp>
          <p:nvSpPr>
            <p:cNvPr id="14362" name="Freeform 673"/>
            <p:cNvSpPr/>
            <p:nvPr/>
          </p:nvSpPr>
          <p:spPr>
            <a:xfrm>
              <a:off x="6852962" y="6011001"/>
              <a:ext cx="297621" cy="347300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0"/>
                </a:cxn>
                <a:cxn ang="0">
                  <a:pos x="0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159" h="185">
                  <a:moveTo>
                    <a:pt x="10" y="106"/>
                  </a:moveTo>
                  <a:cubicBezTo>
                    <a:pt x="10" y="52"/>
                    <a:pt x="55" y="7"/>
                    <a:pt x="109" y="7"/>
                  </a:cubicBezTo>
                  <a:cubicBezTo>
                    <a:pt x="128" y="7"/>
                    <a:pt x="144" y="12"/>
                    <a:pt x="159" y="21"/>
                  </a:cubicBezTo>
                  <a:cubicBezTo>
                    <a:pt x="142" y="8"/>
                    <a:pt x="121" y="0"/>
                    <a:pt x="99" y="0"/>
                  </a:cubicBezTo>
                  <a:cubicBezTo>
                    <a:pt x="44" y="0"/>
                    <a:pt x="0" y="45"/>
                    <a:pt x="0" y="99"/>
                  </a:cubicBezTo>
                  <a:cubicBezTo>
                    <a:pt x="0" y="136"/>
                    <a:pt x="20" y="168"/>
                    <a:pt x="49" y="185"/>
                  </a:cubicBezTo>
                  <a:cubicBezTo>
                    <a:pt x="26" y="167"/>
                    <a:pt x="10" y="138"/>
                    <a:pt x="10" y="106"/>
                  </a:cubicBezTo>
                  <a:close/>
                </a:path>
              </a:pathLst>
            </a:custGeom>
            <a:solidFill>
              <a:srgbClr val="D1ECFB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4363" name="Oval 674"/>
            <p:cNvSpPr/>
            <p:nvPr/>
          </p:nvSpPr>
          <p:spPr>
            <a:xfrm>
              <a:off x="7003704" y="6166993"/>
              <a:ext cx="65710" cy="64751"/>
            </a:xfrm>
            <a:prstGeom prst="ellipse">
              <a:avLst/>
            </a:prstGeom>
            <a:solidFill>
              <a:srgbClr val="2C587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>
                <a:latin typeface="Calibri" panose="020f0502020204030204" pitchFamily="34" charset="0"/>
              </a:endParaRPr>
            </a:p>
          </p:txBody>
        </p:sp>
        <p:sp>
          <p:nvSpPr>
            <p:cNvPr id="14364" name="Freeform 675"/>
            <p:cNvSpPr/>
            <p:nvPr/>
          </p:nvSpPr>
          <p:spPr>
            <a:xfrm>
              <a:off x="7026896" y="6055150"/>
              <a:ext cx="19327" cy="153047"/>
            </a:xfrm>
            <a:custGeom>
              <a:cxnLst>
                <a:cxn ang="0">
                  <a:pos x="2147483646" y="2147483646"/>
                </a:cxn>
                <a:cxn ang="0">
                  <a:pos x="0" y="2147483646"/>
                </a:cxn>
                <a:cxn ang="0">
                  <a:pos x="0" y="2147483646"/>
                </a:cxn>
                <a:cxn ang="0">
                  <a:pos x="2147483646" y="0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10" h="80">
                  <a:moveTo>
                    <a:pt x="5" y="80"/>
                  </a:moveTo>
                  <a:cubicBezTo>
                    <a:pt x="2" y="80"/>
                    <a:pt x="0" y="78"/>
                    <a:pt x="0" y="75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3"/>
                    <a:pt x="2" y="0"/>
                    <a:pt x="5" y="0"/>
                  </a:cubicBezTo>
                  <a:cubicBezTo>
                    <a:pt x="7" y="0"/>
                    <a:pt x="10" y="3"/>
                    <a:pt x="10" y="5"/>
                  </a:cubicBezTo>
                  <a:cubicBezTo>
                    <a:pt x="10" y="75"/>
                    <a:pt x="10" y="75"/>
                    <a:pt x="10" y="75"/>
                  </a:cubicBezTo>
                  <a:cubicBezTo>
                    <a:pt x="10" y="78"/>
                    <a:pt x="7" y="80"/>
                    <a:pt x="5" y="80"/>
                  </a:cubicBezTo>
                  <a:close/>
                </a:path>
              </a:pathLst>
            </a:custGeom>
            <a:solidFill>
              <a:srgbClr val="2C5871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4365" name="Freeform 676"/>
            <p:cNvSpPr/>
            <p:nvPr/>
          </p:nvSpPr>
          <p:spPr>
            <a:xfrm>
              <a:off x="7111930" y="6046320"/>
              <a:ext cx="11597" cy="20603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8" h="10">
                  <a:moveTo>
                    <a:pt x="3" y="10"/>
                  </a:moveTo>
                  <a:cubicBezTo>
                    <a:pt x="3" y="10"/>
                    <a:pt x="2" y="10"/>
                    <a:pt x="2" y="9"/>
                  </a:cubicBezTo>
                  <a:cubicBezTo>
                    <a:pt x="1" y="9"/>
                    <a:pt x="0" y="7"/>
                    <a:pt x="1" y="6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0"/>
                    <a:pt x="6" y="0"/>
                    <a:pt x="7" y="1"/>
                  </a:cubicBezTo>
                  <a:cubicBezTo>
                    <a:pt x="8" y="1"/>
                    <a:pt x="8" y="3"/>
                    <a:pt x="8" y="4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5" y="9"/>
                    <a:pt x="4" y="10"/>
                    <a:pt x="3" y="10"/>
                  </a:cubicBezTo>
                  <a:close/>
                </a:path>
              </a:pathLst>
            </a:custGeom>
            <a:solidFill>
              <a:srgbClr val="2C5871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4366" name="Freeform 677"/>
            <p:cNvSpPr/>
            <p:nvPr/>
          </p:nvSpPr>
          <p:spPr>
            <a:xfrm>
              <a:off x="6945727" y="6331813"/>
              <a:ext cx="15461" cy="14715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0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8" h="9">
                  <a:moveTo>
                    <a:pt x="3" y="9"/>
                  </a:moveTo>
                  <a:cubicBezTo>
                    <a:pt x="3" y="9"/>
                    <a:pt x="2" y="9"/>
                    <a:pt x="2" y="9"/>
                  </a:cubicBezTo>
                  <a:cubicBezTo>
                    <a:pt x="1" y="8"/>
                    <a:pt x="0" y="7"/>
                    <a:pt x="1" y="6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0"/>
                    <a:pt x="6" y="0"/>
                    <a:pt x="7" y="0"/>
                  </a:cubicBezTo>
                  <a:cubicBezTo>
                    <a:pt x="8" y="1"/>
                    <a:pt x="8" y="2"/>
                    <a:pt x="8" y="3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9"/>
                    <a:pt x="4" y="9"/>
                    <a:pt x="3" y="9"/>
                  </a:cubicBezTo>
                  <a:close/>
                </a:path>
              </a:pathLst>
            </a:custGeom>
            <a:solidFill>
              <a:srgbClr val="2C5871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4367" name="Freeform 678"/>
            <p:cNvSpPr/>
            <p:nvPr/>
          </p:nvSpPr>
          <p:spPr>
            <a:xfrm>
              <a:off x="7169910" y="6272949"/>
              <a:ext cx="15461" cy="11773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0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10" h="7">
                  <a:moveTo>
                    <a:pt x="8" y="7"/>
                  </a:moveTo>
                  <a:cubicBezTo>
                    <a:pt x="7" y="7"/>
                    <a:pt x="7" y="7"/>
                    <a:pt x="6" y="7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1" y="4"/>
                    <a:pt x="0" y="2"/>
                    <a:pt x="1" y="1"/>
                  </a:cubicBezTo>
                  <a:cubicBezTo>
                    <a:pt x="1" y="0"/>
                    <a:pt x="3" y="0"/>
                    <a:pt x="4" y="0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10" y="4"/>
                    <a:pt x="10" y="5"/>
                    <a:pt x="10" y="6"/>
                  </a:cubicBezTo>
                  <a:cubicBezTo>
                    <a:pt x="9" y="7"/>
                    <a:pt x="8" y="7"/>
                    <a:pt x="8" y="7"/>
                  </a:cubicBezTo>
                  <a:close/>
                </a:path>
              </a:pathLst>
            </a:custGeom>
            <a:solidFill>
              <a:srgbClr val="2C5871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4368" name="Freeform 679"/>
            <p:cNvSpPr/>
            <p:nvPr/>
          </p:nvSpPr>
          <p:spPr>
            <a:xfrm>
              <a:off x="6887748" y="6108128"/>
              <a:ext cx="19327" cy="17659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0" y="2147483646"/>
                </a:cxn>
                <a:cxn ang="0">
                  <a:pos x="2147483646" y="0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10" h="8">
                  <a:moveTo>
                    <a:pt x="7" y="8"/>
                  </a:moveTo>
                  <a:cubicBezTo>
                    <a:pt x="7" y="8"/>
                    <a:pt x="6" y="7"/>
                    <a:pt x="6" y="7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0" y="4"/>
                    <a:pt x="0" y="2"/>
                    <a:pt x="0" y="1"/>
                  </a:cubicBezTo>
                  <a:cubicBezTo>
                    <a:pt x="1" y="0"/>
                    <a:pt x="2" y="0"/>
                    <a:pt x="3" y="0"/>
                  </a:cubicBezTo>
                  <a:cubicBezTo>
                    <a:pt x="8" y="3"/>
                    <a:pt x="8" y="3"/>
                    <a:pt x="8" y="3"/>
                  </a:cubicBezTo>
                  <a:cubicBezTo>
                    <a:pt x="9" y="4"/>
                    <a:pt x="10" y="5"/>
                    <a:pt x="9" y="6"/>
                  </a:cubicBezTo>
                  <a:cubicBezTo>
                    <a:pt x="9" y="7"/>
                    <a:pt x="8" y="8"/>
                    <a:pt x="7" y="8"/>
                  </a:cubicBezTo>
                  <a:close/>
                </a:path>
              </a:pathLst>
            </a:custGeom>
            <a:solidFill>
              <a:srgbClr val="2C5871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4369" name="Freeform 680"/>
            <p:cNvSpPr/>
            <p:nvPr/>
          </p:nvSpPr>
          <p:spPr>
            <a:xfrm>
              <a:off x="6945727" y="6046320"/>
              <a:ext cx="15461" cy="20603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8" h="10">
                  <a:moveTo>
                    <a:pt x="6" y="10"/>
                  </a:moveTo>
                  <a:cubicBezTo>
                    <a:pt x="5" y="10"/>
                    <a:pt x="4" y="9"/>
                    <a:pt x="4" y="9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0" y="3"/>
                    <a:pt x="1" y="1"/>
                    <a:pt x="2" y="1"/>
                  </a:cubicBezTo>
                  <a:cubicBezTo>
                    <a:pt x="3" y="0"/>
                    <a:pt x="4" y="0"/>
                    <a:pt x="5" y="1"/>
                  </a:cubicBezTo>
                  <a:cubicBezTo>
                    <a:pt x="8" y="6"/>
                    <a:pt x="8" y="6"/>
                    <a:pt x="8" y="6"/>
                  </a:cubicBezTo>
                  <a:cubicBezTo>
                    <a:pt x="8" y="7"/>
                    <a:pt x="8" y="9"/>
                    <a:pt x="7" y="9"/>
                  </a:cubicBezTo>
                  <a:cubicBezTo>
                    <a:pt x="7" y="10"/>
                    <a:pt x="6" y="10"/>
                    <a:pt x="6" y="10"/>
                  </a:cubicBezTo>
                  <a:close/>
                </a:path>
              </a:pathLst>
            </a:custGeom>
            <a:solidFill>
              <a:srgbClr val="2C5871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4370" name="Freeform 681"/>
            <p:cNvSpPr/>
            <p:nvPr/>
          </p:nvSpPr>
          <p:spPr>
            <a:xfrm>
              <a:off x="7111930" y="6331813"/>
              <a:ext cx="11597" cy="14715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0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8" h="9">
                  <a:moveTo>
                    <a:pt x="6" y="9"/>
                  </a:moveTo>
                  <a:cubicBezTo>
                    <a:pt x="5" y="9"/>
                    <a:pt x="4" y="9"/>
                    <a:pt x="4" y="8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0" y="2"/>
                    <a:pt x="1" y="1"/>
                    <a:pt x="2" y="0"/>
                  </a:cubicBezTo>
                  <a:cubicBezTo>
                    <a:pt x="3" y="0"/>
                    <a:pt x="4" y="0"/>
                    <a:pt x="5" y="1"/>
                  </a:cubicBezTo>
                  <a:cubicBezTo>
                    <a:pt x="8" y="6"/>
                    <a:pt x="8" y="6"/>
                    <a:pt x="8" y="6"/>
                  </a:cubicBezTo>
                  <a:cubicBezTo>
                    <a:pt x="8" y="7"/>
                    <a:pt x="8" y="8"/>
                    <a:pt x="7" y="9"/>
                  </a:cubicBezTo>
                  <a:cubicBezTo>
                    <a:pt x="7" y="9"/>
                    <a:pt x="6" y="9"/>
                    <a:pt x="6" y="9"/>
                  </a:cubicBezTo>
                  <a:close/>
                </a:path>
              </a:pathLst>
            </a:custGeom>
            <a:solidFill>
              <a:srgbClr val="2C5871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4371" name="Freeform 682"/>
            <p:cNvSpPr/>
            <p:nvPr/>
          </p:nvSpPr>
          <p:spPr>
            <a:xfrm>
              <a:off x="6887748" y="6272949"/>
              <a:ext cx="19327" cy="11773"/>
            </a:xfrm>
            <a:custGeom>
              <a:cxnLst>
                <a:cxn ang="0">
                  <a:pos x="2147483646" y="2147483646"/>
                </a:cxn>
                <a:cxn ang="0">
                  <a:pos x="0" y="2147483646"/>
                </a:cxn>
                <a:cxn ang="0">
                  <a:pos x="2147483646" y="2147483646"/>
                </a:cxn>
                <a:cxn ang="0">
                  <a:pos x="2147483646" y="0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10" h="7">
                  <a:moveTo>
                    <a:pt x="2" y="7"/>
                  </a:moveTo>
                  <a:cubicBezTo>
                    <a:pt x="1" y="7"/>
                    <a:pt x="1" y="7"/>
                    <a:pt x="0" y="6"/>
                  </a:cubicBezTo>
                  <a:cubicBezTo>
                    <a:pt x="0" y="5"/>
                    <a:pt x="0" y="4"/>
                    <a:pt x="1" y="3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7" y="0"/>
                    <a:pt x="8" y="0"/>
                    <a:pt x="9" y="1"/>
                  </a:cubicBezTo>
                  <a:cubicBezTo>
                    <a:pt x="10" y="2"/>
                    <a:pt x="9" y="4"/>
                    <a:pt x="8" y="4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7"/>
                    <a:pt x="3" y="7"/>
                    <a:pt x="2" y="7"/>
                  </a:cubicBezTo>
                  <a:close/>
                </a:path>
              </a:pathLst>
            </a:custGeom>
            <a:solidFill>
              <a:srgbClr val="2C5871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4372" name="Freeform 683"/>
            <p:cNvSpPr/>
            <p:nvPr/>
          </p:nvSpPr>
          <p:spPr>
            <a:xfrm>
              <a:off x="7169910" y="6108128"/>
              <a:ext cx="15461" cy="17659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0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10" h="8">
                  <a:moveTo>
                    <a:pt x="3" y="8"/>
                  </a:moveTo>
                  <a:cubicBezTo>
                    <a:pt x="2" y="8"/>
                    <a:pt x="1" y="7"/>
                    <a:pt x="1" y="6"/>
                  </a:cubicBezTo>
                  <a:cubicBezTo>
                    <a:pt x="0" y="5"/>
                    <a:pt x="1" y="4"/>
                    <a:pt x="2" y="3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7" y="0"/>
                    <a:pt x="9" y="0"/>
                    <a:pt x="10" y="1"/>
                  </a:cubicBezTo>
                  <a:cubicBezTo>
                    <a:pt x="10" y="2"/>
                    <a:pt x="10" y="4"/>
                    <a:pt x="9" y="5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7"/>
                    <a:pt x="3" y="8"/>
                    <a:pt x="3" y="8"/>
                  </a:cubicBezTo>
                  <a:close/>
                </a:path>
              </a:pathLst>
            </a:custGeom>
            <a:solidFill>
              <a:srgbClr val="2C5871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4373" name="Freeform 684"/>
            <p:cNvSpPr/>
            <p:nvPr/>
          </p:nvSpPr>
          <p:spPr>
            <a:xfrm>
              <a:off x="6864557" y="6193481"/>
              <a:ext cx="19327" cy="8831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0" y="2147483646"/>
                </a:cxn>
                <a:cxn ang="0">
                  <a:pos x="2147483646" y="0"/>
                </a:cxn>
                <a:cxn ang="0">
                  <a:pos x="2147483646" y="0"/>
                </a:cxn>
                <a:cxn ang="0">
                  <a:pos x="2147483646" y="0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10" h="5">
                  <a:moveTo>
                    <a:pt x="8" y="5"/>
                  </a:moveTo>
                  <a:cubicBezTo>
                    <a:pt x="8" y="5"/>
                    <a:pt x="8" y="5"/>
                    <a:pt x="8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1" y="5"/>
                    <a:pt x="0" y="4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9" y="0"/>
                    <a:pt x="10" y="1"/>
                    <a:pt x="10" y="2"/>
                  </a:cubicBezTo>
                  <a:cubicBezTo>
                    <a:pt x="10" y="4"/>
                    <a:pt x="9" y="5"/>
                    <a:pt x="8" y="5"/>
                  </a:cubicBezTo>
                  <a:close/>
                </a:path>
              </a:pathLst>
            </a:custGeom>
            <a:solidFill>
              <a:srgbClr val="2C5871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4374" name="Freeform 685"/>
            <p:cNvSpPr/>
            <p:nvPr/>
          </p:nvSpPr>
          <p:spPr>
            <a:xfrm>
              <a:off x="7193101" y="6193481"/>
              <a:ext cx="15461" cy="8831"/>
            </a:xfrm>
            <a:custGeom>
              <a:cxnLst>
                <a:cxn ang="0">
                  <a:pos x="2147483646" y="2147483646"/>
                </a:cxn>
                <a:cxn ang="0">
                  <a:pos x="0" y="2147483646"/>
                </a:cxn>
                <a:cxn ang="0">
                  <a:pos x="2147483646" y="0"/>
                </a:cxn>
                <a:cxn ang="0">
                  <a:pos x="2147483646" y="0"/>
                </a:cxn>
                <a:cxn ang="0">
                  <a:pos x="2147483646" y="0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10" h="5">
                  <a:moveTo>
                    <a:pt x="2" y="5"/>
                  </a:moveTo>
                  <a:cubicBezTo>
                    <a:pt x="1" y="5"/>
                    <a:pt x="0" y="4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9" y="0"/>
                    <a:pt x="10" y="1"/>
                    <a:pt x="10" y="2"/>
                  </a:cubicBezTo>
                  <a:cubicBezTo>
                    <a:pt x="10" y="4"/>
                    <a:pt x="9" y="5"/>
                    <a:pt x="8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2" y="5"/>
                    <a:pt x="2" y="5"/>
                    <a:pt x="2" y="5"/>
                  </a:cubicBezTo>
                  <a:close/>
                </a:path>
              </a:pathLst>
            </a:custGeom>
            <a:solidFill>
              <a:srgbClr val="2C5871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4375" name="Freeform 686"/>
            <p:cNvSpPr/>
            <p:nvPr/>
          </p:nvSpPr>
          <p:spPr>
            <a:xfrm>
              <a:off x="7030762" y="6352415"/>
              <a:ext cx="11594" cy="17659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0" y="2147483646"/>
                </a:cxn>
                <a:cxn ang="0">
                  <a:pos x="2147483646" y="2147483646"/>
                </a:cxn>
                <a:cxn ang="0">
                  <a:pos x="2147483646" y="0"/>
                </a:cxn>
                <a:cxn ang="0">
                  <a:pos x="2147483646" y="0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5" h="10">
                  <a:moveTo>
                    <a:pt x="3" y="10"/>
                  </a:moveTo>
                  <a:cubicBezTo>
                    <a:pt x="3" y="10"/>
                    <a:pt x="3" y="10"/>
                    <a:pt x="3" y="10"/>
                  </a:cubicBezTo>
                  <a:cubicBezTo>
                    <a:pt x="2" y="10"/>
                    <a:pt x="0" y="9"/>
                    <a:pt x="0" y="8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1"/>
                    <a:pt x="2" y="0"/>
                    <a:pt x="3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4" y="0"/>
                    <a:pt x="5" y="1"/>
                    <a:pt x="5" y="3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9"/>
                    <a:pt x="4" y="10"/>
                    <a:pt x="3" y="10"/>
                  </a:cubicBezTo>
                  <a:close/>
                </a:path>
              </a:pathLst>
            </a:custGeom>
            <a:solidFill>
              <a:srgbClr val="2C5871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4376" name="Freeform 687"/>
            <p:cNvSpPr/>
            <p:nvPr/>
          </p:nvSpPr>
          <p:spPr>
            <a:xfrm>
              <a:off x="7030762" y="6025718"/>
              <a:ext cx="11594" cy="17659"/>
            </a:xfrm>
            <a:custGeom>
              <a:cxnLst>
                <a:cxn ang="0">
                  <a:pos x="2147483646" y="2147483646"/>
                </a:cxn>
                <a:cxn ang="0">
                  <a:pos x="0" y="2147483646"/>
                </a:cxn>
                <a:cxn ang="0">
                  <a:pos x="0" y="2147483646"/>
                </a:cxn>
                <a:cxn ang="0">
                  <a:pos x="2147483646" y="0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4" h="10">
                  <a:moveTo>
                    <a:pt x="2" y="10"/>
                  </a:moveTo>
                  <a:cubicBezTo>
                    <a:pt x="1" y="10"/>
                    <a:pt x="0" y="9"/>
                    <a:pt x="0" y="8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3" y="0"/>
                    <a:pt x="4" y="1"/>
                    <a:pt x="4" y="3"/>
                  </a:cubicBezTo>
                  <a:cubicBezTo>
                    <a:pt x="4" y="8"/>
                    <a:pt x="4" y="8"/>
                    <a:pt x="4" y="8"/>
                  </a:cubicBezTo>
                  <a:cubicBezTo>
                    <a:pt x="4" y="9"/>
                    <a:pt x="3" y="10"/>
                    <a:pt x="2" y="10"/>
                  </a:cubicBezTo>
                  <a:close/>
                </a:path>
              </a:pathLst>
            </a:custGeom>
            <a:solidFill>
              <a:srgbClr val="2C5871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4377" name="Freeform 689"/>
            <p:cNvSpPr/>
            <p:nvPr/>
          </p:nvSpPr>
          <p:spPr>
            <a:xfrm>
              <a:off x="6968919" y="6190538"/>
              <a:ext cx="77304" cy="73580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40" h="40">
                  <a:moveTo>
                    <a:pt x="5" y="40"/>
                  </a:moveTo>
                  <a:cubicBezTo>
                    <a:pt x="4" y="40"/>
                    <a:pt x="3" y="39"/>
                    <a:pt x="2" y="38"/>
                  </a:cubicBezTo>
                  <a:cubicBezTo>
                    <a:pt x="0" y="37"/>
                    <a:pt x="0" y="34"/>
                    <a:pt x="2" y="32"/>
                  </a:cubicBezTo>
                  <a:cubicBezTo>
                    <a:pt x="31" y="2"/>
                    <a:pt x="31" y="2"/>
                    <a:pt x="31" y="2"/>
                  </a:cubicBezTo>
                  <a:cubicBezTo>
                    <a:pt x="33" y="0"/>
                    <a:pt x="36" y="0"/>
                    <a:pt x="38" y="2"/>
                  </a:cubicBezTo>
                  <a:cubicBezTo>
                    <a:pt x="40" y="4"/>
                    <a:pt x="40" y="7"/>
                    <a:pt x="38" y="9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8" y="39"/>
                    <a:pt x="6" y="40"/>
                    <a:pt x="5" y="40"/>
                  </a:cubicBezTo>
                  <a:close/>
                </a:path>
              </a:pathLst>
            </a:custGeom>
            <a:solidFill>
              <a:srgbClr val="2C5871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4378" name="Oval 690"/>
            <p:cNvSpPr/>
            <p:nvPr/>
          </p:nvSpPr>
          <p:spPr>
            <a:xfrm>
              <a:off x="7015301" y="6175821"/>
              <a:ext cx="42516" cy="41205"/>
            </a:xfrm>
            <a:prstGeom prst="ellipse">
              <a:avLst/>
            </a:pr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>
                <a:latin typeface="Calibri" panose="020f0502020204030204" pitchFamily="34" charset="0"/>
              </a:endParaRPr>
            </a:p>
          </p:txBody>
        </p:sp>
        <p:sp>
          <p:nvSpPr>
            <p:cNvPr id="14379" name="Oval 691"/>
            <p:cNvSpPr/>
            <p:nvPr/>
          </p:nvSpPr>
          <p:spPr>
            <a:xfrm>
              <a:off x="7026896" y="6187594"/>
              <a:ext cx="19327" cy="20603"/>
            </a:xfrm>
            <a:prstGeom prst="ellipse">
              <a:avLst/>
            </a:prstGeom>
            <a:solidFill>
              <a:srgbClr val="F99B1C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>
                <a:latin typeface="Calibri" panose="020f0502020204030204" pitchFamily="34" charset="0"/>
              </a:endParaRPr>
            </a:p>
          </p:txBody>
        </p:sp>
        <p:sp>
          <p:nvSpPr>
            <p:cNvPr id="14380" name="Freeform 692"/>
            <p:cNvSpPr/>
            <p:nvPr/>
          </p:nvSpPr>
          <p:spPr>
            <a:xfrm>
              <a:off x="7030762" y="6158162"/>
              <a:ext cx="127551" cy="44149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67" h="24">
                  <a:moveTo>
                    <a:pt x="3" y="24"/>
                  </a:moveTo>
                  <a:cubicBezTo>
                    <a:pt x="2" y="24"/>
                    <a:pt x="1" y="23"/>
                    <a:pt x="1" y="22"/>
                  </a:cubicBezTo>
                  <a:cubicBezTo>
                    <a:pt x="0" y="21"/>
                    <a:pt x="1" y="19"/>
                    <a:pt x="2" y="19"/>
                  </a:cubicBezTo>
                  <a:cubicBezTo>
                    <a:pt x="63" y="1"/>
                    <a:pt x="63" y="1"/>
                    <a:pt x="63" y="1"/>
                  </a:cubicBezTo>
                  <a:cubicBezTo>
                    <a:pt x="65" y="0"/>
                    <a:pt x="66" y="1"/>
                    <a:pt x="66" y="2"/>
                  </a:cubicBezTo>
                  <a:cubicBezTo>
                    <a:pt x="67" y="3"/>
                    <a:pt x="66" y="5"/>
                    <a:pt x="65" y="5"/>
                  </a:cubicBezTo>
                  <a:cubicBezTo>
                    <a:pt x="4" y="24"/>
                    <a:pt x="4" y="24"/>
                    <a:pt x="4" y="24"/>
                  </a:cubicBezTo>
                  <a:lnTo>
                    <a:pt x="3" y="24"/>
                  </a:lnTo>
                  <a:close/>
                </a:path>
              </a:pathLst>
            </a:custGeom>
            <a:solidFill>
              <a:srgbClr val="F99B1C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4381" name="Freeform 693"/>
            <p:cNvSpPr/>
            <p:nvPr/>
          </p:nvSpPr>
          <p:spPr>
            <a:xfrm>
              <a:off x="6791119" y="5866784"/>
              <a:ext cx="193261" cy="167763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103" h="89">
                  <a:moveTo>
                    <a:pt x="16" y="89"/>
                  </a:moveTo>
                  <a:cubicBezTo>
                    <a:pt x="0" y="65"/>
                    <a:pt x="6" y="32"/>
                    <a:pt x="30" y="16"/>
                  </a:cubicBezTo>
                  <a:cubicBezTo>
                    <a:pt x="55" y="0"/>
                    <a:pt x="87" y="7"/>
                    <a:pt x="103" y="31"/>
                  </a:cubicBezTo>
                </a:path>
              </a:pathLst>
            </a:custGeom>
            <a:solidFill>
              <a:srgbClr val="15B0BF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4382" name="Freeform 694"/>
            <p:cNvSpPr/>
            <p:nvPr/>
          </p:nvSpPr>
          <p:spPr>
            <a:xfrm>
              <a:off x="6872287" y="5949194"/>
              <a:ext cx="73440" cy="82410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0" y="2147483646"/>
                </a:cxn>
                <a:cxn ang="0">
                  <a:pos x="2147483646" y="0"/>
                </a:cxn>
                <a:cxn ang="0">
                  <a:pos x="2147483646" y="2147483646"/>
                </a:cxn>
              </a:cxnLst>
              <a:rect l="0" t="0" r="0" b="0"/>
              <a:pathLst>
                <a:path w="46" h="52">
                  <a:moveTo>
                    <a:pt x="46" y="40"/>
                  </a:moveTo>
                  <a:lnTo>
                    <a:pt x="27" y="52"/>
                  </a:lnTo>
                  <a:lnTo>
                    <a:pt x="0" y="12"/>
                  </a:lnTo>
                  <a:lnTo>
                    <a:pt x="19" y="0"/>
                  </a:lnTo>
                  <a:lnTo>
                    <a:pt x="46" y="40"/>
                  </a:lnTo>
                  <a:close/>
                </a:path>
              </a:pathLst>
            </a:custGeom>
            <a:solidFill>
              <a:srgbClr val="15B0BF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4383" name="Freeform 695"/>
            <p:cNvSpPr/>
            <p:nvPr/>
          </p:nvSpPr>
          <p:spPr>
            <a:xfrm>
              <a:off x="7088739" y="5866784"/>
              <a:ext cx="197127" cy="167763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0" y="2147483646"/>
                </a:cxn>
              </a:cxnLst>
              <a:rect l="0" t="0" r="0" b="0"/>
              <a:pathLst>
                <a:path w="104" h="89">
                  <a:moveTo>
                    <a:pt x="88" y="89"/>
                  </a:moveTo>
                  <a:cubicBezTo>
                    <a:pt x="104" y="65"/>
                    <a:pt x="98" y="32"/>
                    <a:pt x="73" y="16"/>
                  </a:cubicBezTo>
                  <a:cubicBezTo>
                    <a:pt x="49" y="0"/>
                    <a:pt x="16" y="7"/>
                    <a:pt x="0" y="31"/>
                  </a:cubicBezTo>
                </a:path>
              </a:pathLst>
            </a:custGeom>
            <a:solidFill>
              <a:srgbClr val="1695A4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4384" name="Freeform 696"/>
            <p:cNvSpPr/>
            <p:nvPr/>
          </p:nvSpPr>
          <p:spPr>
            <a:xfrm>
              <a:off x="7131258" y="5949194"/>
              <a:ext cx="69574" cy="82410"/>
            </a:xfrm>
            <a:custGeom>
              <a:cxnLst>
                <a:cxn ang="0">
                  <a:pos x="0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0"/>
                </a:cxn>
                <a:cxn ang="0">
                  <a:pos x="0" y="2147483646"/>
                </a:cxn>
              </a:cxnLst>
              <a:rect l="0" t="0" r="0" b="0"/>
              <a:pathLst>
                <a:path w="45" h="52">
                  <a:moveTo>
                    <a:pt x="0" y="40"/>
                  </a:moveTo>
                  <a:lnTo>
                    <a:pt x="19" y="52"/>
                  </a:lnTo>
                  <a:lnTo>
                    <a:pt x="45" y="12"/>
                  </a:lnTo>
                  <a:lnTo>
                    <a:pt x="26" y="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rgbClr val="1695A4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4385" name="Freeform 697"/>
            <p:cNvSpPr/>
            <p:nvPr/>
          </p:nvSpPr>
          <p:spPr>
            <a:xfrm>
              <a:off x="6880017" y="6378904"/>
              <a:ext cx="69574" cy="79466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37" h="43">
                  <a:moveTo>
                    <a:pt x="18" y="38"/>
                  </a:moveTo>
                  <a:cubicBezTo>
                    <a:pt x="15" y="42"/>
                    <a:pt x="9" y="43"/>
                    <a:pt x="5" y="40"/>
                  </a:cubicBezTo>
                  <a:cubicBezTo>
                    <a:pt x="1" y="37"/>
                    <a:pt x="0" y="31"/>
                    <a:pt x="3" y="27"/>
                  </a:cubicBezTo>
                  <a:cubicBezTo>
                    <a:pt x="18" y="5"/>
                    <a:pt x="18" y="5"/>
                    <a:pt x="18" y="5"/>
                  </a:cubicBezTo>
                  <a:cubicBezTo>
                    <a:pt x="22" y="1"/>
                    <a:pt x="27" y="0"/>
                    <a:pt x="32" y="3"/>
                  </a:cubicBezTo>
                  <a:cubicBezTo>
                    <a:pt x="36" y="6"/>
                    <a:pt x="37" y="12"/>
                    <a:pt x="34" y="16"/>
                  </a:cubicBezTo>
                  <a:lnTo>
                    <a:pt x="18" y="38"/>
                  </a:lnTo>
                  <a:close/>
                </a:path>
              </a:pathLst>
            </a:custGeom>
            <a:solidFill>
              <a:srgbClr val="15B0BF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4386" name="Freeform 698"/>
            <p:cNvSpPr/>
            <p:nvPr/>
          </p:nvSpPr>
          <p:spPr>
            <a:xfrm>
              <a:off x="7123527" y="6378904"/>
              <a:ext cx="69574" cy="79466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37" h="43">
                  <a:moveTo>
                    <a:pt x="19" y="38"/>
                  </a:moveTo>
                  <a:cubicBezTo>
                    <a:pt x="22" y="42"/>
                    <a:pt x="28" y="43"/>
                    <a:pt x="32" y="40"/>
                  </a:cubicBezTo>
                  <a:cubicBezTo>
                    <a:pt x="36" y="37"/>
                    <a:pt x="37" y="31"/>
                    <a:pt x="34" y="27"/>
                  </a:cubicBezTo>
                  <a:cubicBezTo>
                    <a:pt x="18" y="5"/>
                    <a:pt x="18" y="5"/>
                    <a:pt x="18" y="5"/>
                  </a:cubicBezTo>
                  <a:cubicBezTo>
                    <a:pt x="15" y="1"/>
                    <a:pt x="9" y="0"/>
                    <a:pt x="5" y="3"/>
                  </a:cubicBezTo>
                  <a:cubicBezTo>
                    <a:pt x="1" y="6"/>
                    <a:pt x="0" y="12"/>
                    <a:pt x="3" y="16"/>
                  </a:cubicBezTo>
                  <a:lnTo>
                    <a:pt x="19" y="38"/>
                  </a:lnTo>
                  <a:close/>
                </a:path>
              </a:pathLst>
            </a:custGeom>
            <a:solidFill>
              <a:srgbClr val="1695A4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</p:grpSp>
      <p:sp>
        <p:nvSpPr>
          <p:cNvPr id="98" name="Rectangle 2" title=""/>
          <p:cNvSpPr txBox="1">
            <a:spLocks noChangeArrowheads="1"/>
          </p:cNvSpPr>
          <p:nvPr/>
        </p:nvSpPr>
        <p:spPr>
          <a:xfrm>
            <a:off x="2349500" y="1268413"/>
            <a:ext cx="4130675" cy="48418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914400" indent="-9144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914400" indent="-9144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indent="-9144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914400" indent="-9144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914400" indent="-9144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371600" indent="-914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1828800" indent="-914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286000" indent="-914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indent="-914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zh-CN" altLang="en-US" b="1">
                <a:solidFill>
                  <a:srgbClr val="404040"/>
                </a:solidFill>
                <a:latin typeface="微软雅黑" panose="020b0503020204020204" pitchFamily="34" charset="-122"/>
                <a:sym typeface="Calibri Light" panose="020f0302020204030204" pitchFamily="34" charset="0"/>
              </a:rPr>
              <a:t>品读课文：</a:t>
            </a:r>
            <a:r>
              <a:rPr lang="zh-CN" altLang="en-US" b="1">
                <a:solidFill>
                  <a:srgbClr val="C00000"/>
                </a:solidFill>
                <a:latin typeface="微软雅黑" panose="020b0503020204020204" pitchFamily="34" charset="-122"/>
                <a:sym typeface="Calibri Light" panose="020f0302020204030204" pitchFamily="34" charset="0"/>
              </a:rPr>
              <a:t>图</a:t>
            </a:r>
            <a:r>
              <a:rPr lang="en-US" altLang="zh-CN" b="1">
                <a:solidFill>
                  <a:srgbClr val="C00000"/>
                </a:solidFill>
                <a:latin typeface="微软雅黑" panose="020b0503020204020204" pitchFamily="34" charset="-122"/>
                <a:sym typeface="Calibri Light" panose="020f0302020204030204" pitchFamily="34" charset="0"/>
              </a:rPr>
              <a:t>B</a:t>
            </a:r>
          </a:p>
        </p:txBody>
      </p:sp>
      <p:pic>
        <p:nvPicPr>
          <p:cNvPr id="20484" name="图片 36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318375" y="2320925"/>
            <a:ext cx="3209925" cy="3363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" name="Text Box 22" title=""/>
          <p:cNvSpPr txBox="1">
            <a:spLocks noChangeArrowheads="1"/>
          </p:cNvSpPr>
          <p:nvPr/>
        </p:nvSpPr>
        <p:spPr bwMode="auto">
          <a:xfrm>
            <a:off x="2447925" y="2287588"/>
            <a:ext cx="1376363" cy="523875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洗水壶</a:t>
            </a:r>
          </a:p>
        </p:txBody>
      </p:sp>
      <p:sp>
        <p:nvSpPr>
          <p:cNvPr id="38" name="AutoShape 23" title=""/>
          <p:cNvSpPr>
            <a:spLocks noChangeArrowheads="1"/>
          </p:cNvSpPr>
          <p:nvPr/>
        </p:nvSpPr>
        <p:spPr bwMode="auto">
          <a:xfrm>
            <a:off x="3990975" y="2471738"/>
            <a:ext cx="701675" cy="215900"/>
          </a:xfrm>
          <a:prstGeom prst="rightArrow">
            <a:avLst>
              <a:gd name="adj1" fmla="val 50000"/>
              <a:gd name="adj2" fmla="val 108288"/>
            </a:avLst>
          </a:prstGeom>
          <a:solidFill>
            <a:schemeClr val="accent1"/>
          </a:solidFill>
          <a:ln w="9525">
            <a:solidFill>
              <a:schemeClr val="tx2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 sz="120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9" name="Text Box 24" title=""/>
          <p:cNvSpPr txBox="1">
            <a:spLocks noChangeArrowheads="1"/>
          </p:cNvSpPr>
          <p:nvPr/>
        </p:nvSpPr>
        <p:spPr bwMode="auto">
          <a:xfrm>
            <a:off x="4606925" y="5300663"/>
            <a:ext cx="1398588" cy="523875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烧开水</a:t>
            </a:r>
          </a:p>
        </p:txBody>
      </p:sp>
      <p:sp>
        <p:nvSpPr>
          <p:cNvPr id="40" name="Line 28" title=""/>
          <p:cNvSpPr>
            <a:spLocks noChangeShapeType="1"/>
          </p:cNvSpPr>
          <p:nvPr/>
        </p:nvSpPr>
        <p:spPr bwMode="auto">
          <a:xfrm>
            <a:off x="6394450" y="2708275"/>
            <a:ext cx="963613" cy="654050"/>
          </a:xfrm>
          <a:prstGeom prst="line">
            <a:avLst/>
          </a:prstGeom>
          <a:noFill/>
          <a:ln w="66675">
            <a:solidFill>
              <a:schemeClr val="tx2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Text Box 29" title=""/>
          <p:cNvSpPr txBox="1">
            <a:spLocks noChangeArrowheads="1"/>
          </p:cNvSpPr>
          <p:nvPr/>
        </p:nvSpPr>
        <p:spPr bwMode="auto">
          <a:xfrm>
            <a:off x="4676775" y="2325688"/>
            <a:ext cx="1411288" cy="523875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洗茶壶</a:t>
            </a:r>
          </a:p>
        </p:txBody>
      </p:sp>
      <p:sp>
        <p:nvSpPr>
          <p:cNvPr id="42" name="Text Box 30" title=""/>
          <p:cNvSpPr txBox="1">
            <a:spLocks noChangeArrowheads="1"/>
          </p:cNvSpPr>
          <p:nvPr/>
        </p:nvSpPr>
        <p:spPr bwMode="auto">
          <a:xfrm>
            <a:off x="4676775" y="3284538"/>
            <a:ext cx="1411288" cy="523875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洗茶杯</a:t>
            </a:r>
          </a:p>
        </p:txBody>
      </p:sp>
      <p:sp>
        <p:nvSpPr>
          <p:cNvPr id="43" name="Line 31" title=""/>
          <p:cNvSpPr>
            <a:spLocks noChangeShapeType="1"/>
          </p:cNvSpPr>
          <p:nvPr/>
        </p:nvSpPr>
        <p:spPr bwMode="auto">
          <a:xfrm>
            <a:off x="6164263" y="3695700"/>
            <a:ext cx="1006475" cy="293688"/>
          </a:xfrm>
          <a:prstGeom prst="line">
            <a:avLst/>
          </a:prstGeom>
          <a:noFill/>
          <a:ln w="66675">
            <a:solidFill>
              <a:schemeClr val="tx2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Line 32" title=""/>
          <p:cNvSpPr>
            <a:spLocks noChangeShapeType="1"/>
          </p:cNvSpPr>
          <p:nvPr/>
        </p:nvSpPr>
        <p:spPr bwMode="auto">
          <a:xfrm flipV="1">
            <a:off x="6361113" y="4462463"/>
            <a:ext cx="809625" cy="287337"/>
          </a:xfrm>
          <a:prstGeom prst="line">
            <a:avLst/>
          </a:prstGeom>
          <a:noFill/>
          <a:ln w="66675">
            <a:solidFill>
              <a:schemeClr val="tx2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Text Box 33" title=""/>
          <p:cNvSpPr txBox="1">
            <a:spLocks noChangeArrowheads="1"/>
          </p:cNvSpPr>
          <p:nvPr/>
        </p:nvSpPr>
        <p:spPr bwMode="auto">
          <a:xfrm>
            <a:off x="4683125" y="4365625"/>
            <a:ext cx="1414463" cy="522288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拿茶叶</a:t>
            </a:r>
          </a:p>
        </p:txBody>
      </p:sp>
      <p:sp>
        <p:nvSpPr>
          <p:cNvPr id="46" name="Line 34" title=""/>
          <p:cNvSpPr>
            <a:spLocks noChangeShapeType="1"/>
          </p:cNvSpPr>
          <p:nvPr/>
        </p:nvSpPr>
        <p:spPr bwMode="auto">
          <a:xfrm flipV="1">
            <a:off x="6207125" y="5040313"/>
            <a:ext cx="1111250" cy="741362"/>
          </a:xfrm>
          <a:prstGeom prst="line">
            <a:avLst/>
          </a:prstGeom>
          <a:noFill/>
          <a:ln w="66675">
            <a:solidFill>
              <a:schemeClr val="tx2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9" name="Text Box 39" title=""/>
          <p:cNvSpPr txBox="1">
            <a:spLocks noChangeArrowheads="1"/>
          </p:cNvSpPr>
          <p:nvPr/>
        </p:nvSpPr>
        <p:spPr bwMode="auto">
          <a:xfrm>
            <a:off x="5943600" y="5300663"/>
            <a:ext cx="608013" cy="461962"/>
          </a:xfrm>
          <a:prstGeom prst="rect">
            <a:avLst/>
          </a:prstGeom>
          <a:solidFill>
            <a:srgbClr val="0070C0"/>
          </a:solidFill>
          <a:ln w="9525">
            <a:solidFill>
              <a:srgbClr val="000000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15</a:t>
            </a:r>
          </a:p>
        </p:txBody>
      </p:sp>
      <p:sp>
        <p:nvSpPr>
          <p:cNvPr id="50" name="Text Box 40" title=""/>
          <p:cNvSpPr txBox="1">
            <a:spLocks noChangeArrowheads="1"/>
          </p:cNvSpPr>
          <p:nvPr/>
        </p:nvSpPr>
        <p:spPr bwMode="auto">
          <a:xfrm>
            <a:off x="6097588" y="2349500"/>
            <a:ext cx="323850" cy="460375"/>
          </a:xfrm>
          <a:prstGeom prst="rect">
            <a:avLst/>
          </a:prstGeom>
          <a:solidFill>
            <a:srgbClr val="0070C0"/>
          </a:solidFill>
          <a:ln w="9525">
            <a:solidFill>
              <a:srgbClr val="000000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</a:p>
        </p:txBody>
      </p:sp>
      <p:sp>
        <p:nvSpPr>
          <p:cNvPr id="51" name="Rectangle 41" title=""/>
          <p:cNvSpPr>
            <a:spLocks noChangeArrowheads="1"/>
          </p:cNvSpPr>
          <p:nvPr/>
        </p:nvSpPr>
        <p:spPr bwMode="auto">
          <a:xfrm>
            <a:off x="6115050" y="3284538"/>
            <a:ext cx="365125" cy="461962"/>
          </a:xfrm>
          <a:prstGeom prst="rect">
            <a:avLst/>
          </a:prstGeom>
          <a:solidFill>
            <a:srgbClr val="0070C0"/>
          </a:solidFill>
          <a:ln w="9525">
            <a:solidFill>
              <a:srgbClr val="000000"/>
            </a:solidFill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</a:p>
        </p:txBody>
      </p:sp>
      <p:sp>
        <p:nvSpPr>
          <p:cNvPr id="52" name="Rectangle 42" title=""/>
          <p:cNvSpPr>
            <a:spLocks noChangeArrowheads="1"/>
          </p:cNvSpPr>
          <p:nvPr/>
        </p:nvSpPr>
        <p:spPr bwMode="auto">
          <a:xfrm>
            <a:off x="6094413" y="4406900"/>
            <a:ext cx="365125" cy="461963"/>
          </a:xfrm>
          <a:prstGeom prst="rect">
            <a:avLst/>
          </a:prstGeom>
          <a:solidFill>
            <a:srgbClr val="0070C0"/>
          </a:solidFill>
          <a:ln w="9525">
            <a:solidFill>
              <a:srgbClr val="000000"/>
            </a:solidFill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</a:p>
        </p:txBody>
      </p:sp>
      <p:sp>
        <p:nvSpPr>
          <p:cNvPr id="53" name="Text Box 43" title=""/>
          <p:cNvSpPr txBox="1">
            <a:spLocks noChangeArrowheads="1"/>
          </p:cNvSpPr>
          <p:nvPr/>
        </p:nvSpPr>
        <p:spPr bwMode="auto">
          <a:xfrm>
            <a:off x="3640138" y="2287588"/>
            <a:ext cx="323850" cy="461962"/>
          </a:xfrm>
          <a:prstGeom prst="rect">
            <a:avLst/>
          </a:prstGeom>
          <a:solidFill>
            <a:srgbClr val="0070C0"/>
          </a:solidFill>
          <a:ln w="9525">
            <a:solidFill>
              <a:srgbClr val="000000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</a:p>
        </p:txBody>
      </p:sp>
      <p:sp>
        <p:nvSpPr>
          <p:cNvPr id="3" name="矩形 2" title=""/>
          <p:cNvSpPr>
            <a:spLocks noChangeArrowheads="1"/>
          </p:cNvSpPr>
          <p:nvPr/>
        </p:nvSpPr>
        <p:spPr bwMode="auto">
          <a:xfrm>
            <a:off x="2532063" y="3838575"/>
            <a:ext cx="1995487" cy="50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700" b="1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共计</a:t>
            </a:r>
            <a:r>
              <a:rPr lang="en-US" altLang="zh-CN" sz="2700" b="1" u="sng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20</a:t>
            </a:r>
            <a:r>
              <a:rPr lang="zh-CN" altLang="en-US" sz="2700" b="1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分钟</a:t>
            </a:r>
            <a:endParaRPr lang="zh-CN" altLang="en-US" sz="27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0501" name="标题 1" title=""/>
          <p:cNvSpPr txBox="1"/>
          <p:nvPr/>
        </p:nvSpPr>
        <p:spPr bwMode="auto">
          <a:xfrm>
            <a:off x="623888" y="260350"/>
            <a:ext cx="11014075" cy="849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4000">
                <a:solidFill>
                  <a:schemeClr val="tx2"/>
                </a:solidFill>
              </a:rPr>
              <a:t>文本研读</a:t>
            </a:r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 nodeType="clickPar">
                      <p:stCondLst>
                        <p:cond delay="indefinite"/>
                      </p:stCondLst>
                      <p:childTnLst>
                        <p:par>
                          <p:cTn id="7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9" grpId="0"/>
      <p:bldP spid="50" grpId="0"/>
      <p:bldP spid="51" grpId="0"/>
      <p:bldP spid="52" grpId="0"/>
      <p:bldP spid="53" grpId="0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1506" name="组合 35" title=""/>
          <p:cNvGrpSpPr/>
          <p:nvPr/>
        </p:nvGrpSpPr>
        <p:grpSpPr>
          <a:xfrm>
            <a:off x="1911350" y="1169988"/>
            <a:ext cx="438150" cy="576262"/>
            <a:chOff x="6516687" y="5637213"/>
            <a:chExt cx="1066800" cy="1068388"/>
          </a:xfrm>
        </p:grpSpPr>
        <p:sp>
          <p:nvSpPr>
            <p:cNvPr id="14357" name="Oval 306"/>
            <p:cNvSpPr/>
            <p:nvPr/>
          </p:nvSpPr>
          <p:spPr>
            <a:xfrm>
              <a:off x="6516687" y="5637213"/>
              <a:ext cx="1066800" cy="1068388"/>
            </a:xfrm>
            <a:prstGeom prst="ellipse">
              <a:avLst/>
            </a:prstGeom>
            <a:solidFill>
              <a:srgbClr val="A6DAE9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>
                <a:latin typeface="Calibri" panose="020f0502020204030204" pitchFamily="34" charset="0"/>
              </a:endParaRPr>
            </a:p>
          </p:txBody>
        </p:sp>
        <p:sp>
          <p:nvSpPr>
            <p:cNvPr id="14358" name="Freeform 669"/>
            <p:cNvSpPr/>
            <p:nvPr/>
          </p:nvSpPr>
          <p:spPr>
            <a:xfrm>
              <a:off x="6791119" y="5866784"/>
              <a:ext cx="784638" cy="829988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420" h="442">
                  <a:moveTo>
                    <a:pt x="182" y="443"/>
                  </a:moveTo>
                  <a:cubicBezTo>
                    <a:pt x="306" y="424"/>
                    <a:pt x="403" y="326"/>
                    <a:pt x="420" y="201"/>
                  </a:cubicBezTo>
                  <a:cubicBezTo>
                    <a:pt x="238" y="19"/>
                    <a:pt x="238" y="19"/>
                    <a:pt x="238" y="19"/>
                  </a:cubicBezTo>
                  <a:cubicBezTo>
                    <a:pt x="238" y="19"/>
                    <a:pt x="238" y="19"/>
                    <a:pt x="238" y="19"/>
                  </a:cubicBezTo>
                  <a:cubicBezTo>
                    <a:pt x="236" y="18"/>
                    <a:pt x="235" y="17"/>
                    <a:pt x="233" y="16"/>
                  </a:cubicBezTo>
                  <a:cubicBezTo>
                    <a:pt x="209" y="0"/>
                    <a:pt x="176" y="7"/>
                    <a:pt x="160" y="31"/>
                  </a:cubicBezTo>
                  <a:cubicBezTo>
                    <a:pt x="196" y="55"/>
                    <a:pt x="196" y="55"/>
                    <a:pt x="196" y="55"/>
                  </a:cubicBezTo>
                  <a:cubicBezTo>
                    <a:pt x="190" y="63"/>
                    <a:pt x="190" y="63"/>
                    <a:pt x="190" y="63"/>
                  </a:cubicBezTo>
                  <a:cubicBezTo>
                    <a:pt x="173" y="54"/>
                    <a:pt x="153" y="49"/>
                    <a:pt x="132" y="49"/>
                  </a:cubicBezTo>
                  <a:cubicBezTo>
                    <a:pt x="129" y="49"/>
                    <a:pt x="126" y="49"/>
                    <a:pt x="124" y="49"/>
                  </a:cubicBezTo>
                  <a:cubicBezTo>
                    <a:pt x="97" y="22"/>
                    <a:pt x="97" y="22"/>
                    <a:pt x="97" y="22"/>
                  </a:cubicBezTo>
                  <a:cubicBezTo>
                    <a:pt x="97" y="23"/>
                    <a:pt x="97" y="23"/>
                    <a:pt x="97" y="23"/>
                  </a:cubicBezTo>
                  <a:cubicBezTo>
                    <a:pt x="79" y="5"/>
                    <a:pt x="52" y="2"/>
                    <a:pt x="30" y="16"/>
                  </a:cubicBezTo>
                  <a:cubicBezTo>
                    <a:pt x="6" y="32"/>
                    <a:pt x="0" y="65"/>
                    <a:pt x="16" y="89"/>
                  </a:cubicBezTo>
                  <a:cubicBezTo>
                    <a:pt x="16" y="89"/>
                    <a:pt x="16" y="89"/>
                    <a:pt x="16" y="89"/>
                  </a:cubicBezTo>
                  <a:cubicBezTo>
                    <a:pt x="29" y="102"/>
                    <a:pt x="29" y="102"/>
                    <a:pt x="29" y="102"/>
                  </a:cubicBezTo>
                  <a:cubicBezTo>
                    <a:pt x="14" y="123"/>
                    <a:pt x="5" y="148"/>
                    <a:pt x="5" y="176"/>
                  </a:cubicBezTo>
                  <a:cubicBezTo>
                    <a:pt x="5" y="221"/>
                    <a:pt x="28" y="261"/>
                    <a:pt x="63" y="283"/>
                  </a:cubicBezTo>
                  <a:cubicBezTo>
                    <a:pt x="51" y="300"/>
                    <a:pt x="51" y="300"/>
                    <a:pt x="51" y="300"/>
                  </a:cubicBezTo>
                  <a:cubicBezTo>
                    <a:pt x="48" y="304"/>
                    <a:pt x="49" y="309"/>
                    <a:pt x="52" y="312"/>
                  </a:cubicBezTo>
                  <a:cubicBezTo>
                    <a:pt x="52" y="313"/>
                    <a:pt x="52" y="313"/>
                    <a:pt x="52" y="313"/>
                  </a:cubicBezTo>
                  <a:lnTo>
                    <a:pt x="182" y="443"/>
                  </a:lnTo>
                  <a:close/>
                </a:path>
              </a:pathLst>
            </a:custGeom>
            <a:solidFill>
              <a:srgbClr val="8FC4D7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4359" name="Oval 670"/>
            <p:cNvSpPr/>
            <p:nvPr/>
          </p:nvSpPr>
          <p:spPr>
            <a:xfrm>
              <a:off x="6798849" y="5958023"/>
              <a:ext cx="475421" cy="479746"/>
            </a:xfrm>
            <a:prstGeom prst="ellipse">
              <a:avLst/>
            </a:prstGeom>
            <a:solidFill>
              <a:srgbClr val="15B0B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>
                <a:latin typeface="Calibri" panose="020f0502020204030204" pitchFamily="34" charset="0"/>
              </a:endParaRPr>
            </a:p>
          </p:txBody>
        </p:sp>
        <p:sp>
          <p:nvSpPr>
            <p:cNvPr id="14360" name="Freeform 671"/>
            <p:cNvSpPr/>
            <p:nvPr/>
          </p:nvSpPr>
          <p:spPr>
            <a:xfrm>
              <a:off x="7038493" y="5958023"/>
              <a:ext cx="235777" cy="479746"/>
            </a:xfrm>
            <a:custGeom>
              <a:cxnLst>
                <a:cxn ang="0">
                  <a:pos x="0" y="0"/>
                </a:cxn>
                <a:cxn ang="0">
                  <a:pos x="2147483646" y="2147483646"/>
                </a:cxn>
                <a:cxn ang="0">
                  <a:pos x="0" y="2147483646"/>
                </a:cxn>
              </a:cxnLst>
              <a:rect l="0" t="0" r="0" b="0"/>
              <a:pathLst>
                <a:path w="127" h="255">
                  <a:moveTo>
                    <a:pt x="0" y="0"/>
                  </a:moveTo>
                  <a:cubicBezTo>
                    <a:pt x="70" y="0"/>
                    <a:pt x="127" y="57"/>
                    <a:pt x="127" y="127"/>
                  </a:cubicBezTo>
                  <a:cubicBezTo>
                    <a:pt x="127" y="198"/>
                    <a:pt x="70" y="255"/>
                    <a:pt x="0" y="255"/>
                  </a:cubicBezTo>
                </a:path>
              </a:pathLst>
            </a:custGeom>
            <a:solidFill>
              <a:srgbClr val="1695A4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4361" name="Oval 672"/>
            <p:cNvSpPr/>
            <p:nvPr/>
          </p:nvSpPr>
          <p:spPr>
            <a:xfrm>
              <a:off x="6852962" y="6011001"/>
              <a:ext cx="371061" cy="373790"/>
            </a:xfrm>
            <a:prstGeom prst="ellipse">
              <a:avLst/>
            </a:pr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>
                <a:latin typeface="Calibri" panose="020f0502020204030204" pitchFamily="34" charset="0"/>
              </a:endParaRPr>
            </a:p>
          </p:txBody>
        </p:sp>
        <p:sp>
          <p:nvSpPr>
            <p:cNvPr id="14362" name="Freeform 673"/>
            <p:cNvSpPr/>
            <p:nvPr/>
          </p:nvSpPr>
          <p:spPr>
            <a:xfrm>
              <a:off x="6852962" y="6011001"/>
              <a:ext cx="297621" cy="347300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0"/>
                </a:cxn>
                <a:cxn ang="0">
                  <a:pos x="0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159" h="185">
                  <a:moveTo>
                    <a:pt x="10" y="106"/>
                  </a:moveTo>
                  <a:cubicBezTo>
                    <a:pt x="10" y="52"/>
                    <a:pt x="55" y="7"/>
                    <a:pt x="109" y="7"/>
                  </a:cubicBezTo>
                  <a:cubicBezTo>
                    <a:pt x="128" y="7"/>
                    <a:pt x="144" y="12"/>
                    <a:pt x="159" y="21"/>
                  </a:cubicBezTo>
                  <a:cubicBezTo>
                    <a:pt x="142" y="8"/>
                    <a:pt x="121" y="0"/>
                    <a:pt x="99" y="0"/>
                  </a:cubicBezTo>
                  <a:cubicBezTo>
                    <a:pt x="44" y="0"/>
                    <a:pt x="0" y="45"/>
                    <a:pt x="0" y="99"/>
                  </a:cubicBezTo>
                  <a:cubicBezTo>
                    <a:pt x="0" y="136"/>
                    <a:pt x="20" y="168"/>
                    <a:pt x="49" y="185"/>
                  </a:cubicBezTo>
                  <a:cubicBezTo>
                    <a:pt x="26" y="167"/>
                    <a:pt x="10" y="138"/>
                    <a:pt x="10" y="106"/>
                  </a:cubicBezTo>
                  <a:close/>
                </a:path>
              </a:pathLst>
            </a:custGeom>
            <a:solidFill>
              <a:srgbClr val="D1ECFB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4363" name="Oval 674"/>
            <p:cNvSpPr/>
            <p:nvPr/>
          </p:nvSpPr>
          <p:spPr>
            <a:xfrm>
              <a:off x="7003704" y="6166993"/>
              <a:ext cx="65710" cy="64751"/>
            </a:xfrm>
            <a:prstGeom prst="ellipse">
              <a:avLst/>
            </a:prstGeom>
            <a:solidFill>
              <a:srgbClr val="2C587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>
                <a:latin typeface="Calibri" panose="020f0502020204030204" pitchFamily="34" charset="0"/>
              </a:endParaRPr>
            </a:p>
          </p:txBody>
        </p:sp>
        <p:sp>
          <p:nvSpPr>
            <p:cNvPr id="14364" name="Freeform 675"/>
            <p:cNvSpPr/>
            <p:nvPr/>
          </p:nvSpPr>
          <p:spPr>
            <a:xfrm>
              <a:off x="7026896" y="6055150"/>
              <a:ext cx="19327" cy="153047"/>
            </a:xfrm>
            <a:custGeom>
              <a:cxnLst>
                <a:cxn ang="0">
                  <a:pos x="2147483646" y="2147483646"/>
                </a:cxn>
                <a:cxn ang="0">
                  <a:pos x="0" y="2147483646"/>
                </a:cxn>
                <a:cxn ang="0">
                  <a:pos x="0" y="2147483646"/>
                </a:cxn>
                <a:cxn ang="0">
                  <a:pos x="2147483646" y="0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10" h="80">
                  <a:moveTo>
                    <a:pt x="5" y="80"/>
                  </a:moveTo>
                  <a:cubicBezTo>
                    <a:pt x="2" y="80"/>
                    <a:pt x="0" y="78"/>
                    <a:pt x="0" y="75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3"/>
                    <a:pt x="2" y="0"/>
                    <a:pt x="5" y="0"/>
                  </a:cubicBezTo>
                  <a:cubicBezTo>
                    <a:pt x="7" y="0"/>
                    <a:pt x="10" y="3"/>
                    <a:pt x="10" y="5"/>
                  </a:cubicBezTo>
                  <a:cubicBezTo>
                    <a:pt x="10" y="75"/>
                    <a:pt x="10" y="75"/>
                    <a:pt x="10" y="75"/>
                  </a:cubicBezTo>
                  <a:cubicBezTo>
                    <a:pt x="10" y="78"/>
                    <a:pt x="7" y="80"/>
                    <a:pt x="5" y="80"/>
                  </a:cubicBezTo>
                  <a:close/>
                </a:path>
              </a:pathLst>
            </a:custGeom>
            <a:solidFill>
              <a:srgbClr val="2C5871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4365" name="Freeform 676"/>
            <p:cNvSpPr/>
            <p:nvPr/>
          </p:nvSpPr>
          <p:spPr>
            <a:xfrm>
              <a:off x="7111930" y="6046320"/>
              <a:ext cx="11597" cy="20603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8" h="10">
                  <a:moveTo>
                    <a:pt x="3" y="10"/>
                  </a:moveTo>
                  <a:cubicBezTo>
                    <a:pt x="3" y="10"/>
                    <a:pt x="2" y="10"/>
                    <a:pt x="2" y="9"/>
                  </a:cubicBezTo>
                  <a:cubicBezTo>
                    <a:pt x="1" y="9"/>
                    <a:pt x="0" y="7"/>
                    <a:pt x="1" y="6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0"/>
                    <a:pt x="6" y="0"/>
                    <a:pt x="7" y="1"/>
                  </a:cubicBezTo>
                  <a:cubicBezTo>
                    <a:pt x="8" y="1"/>
                    <a:pt x="8" y="3"/>
                    <a:pt x="8" y="4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5" y="9"/>
                    <a:pt x="4" y="10"/>
                    <a:pt x="3" y="10"/>
                  </a:cubicBezTo>
                  <a:close/>
                </a:path>
              </a:pathLst>
            </a:custGeom>
            <a:solidFill>
              <a:srgbClr val="2C5871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4366" name="Freeform 677"/>
            <p:cNvSpPr/>
            <p:nvPr/>
          </p:nvSpPr>
          <p:spPr>
            <a:xfrm>
              <a:off x="6945727" y="6331813"/>
              <a:ext cx="15461" cy="14715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0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8" h="9">
                  <a:moveTo>
                    <a:pt x="3" y="9"/>
                  </a:moveTo>
                  <a:cubicBezTo>
                    <a:pt x="3" y="9"/>
                    <a:pt x="2" y="9"/>
                    <a:pt x="2" y="9"/>
                  </a:cubicBezTo>
                  <a:cubicBezTo>
                    <a:pt x="1" y="8"/>
                    <a:pt x="0" y="7"/>
                    <a:pt x="1" y="6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0"/>
                    <a:pt x="6" y="0"/>
                    <a:pt x="7" y="0"/>
                  </a:cubicBezTo>
                  <a:cubicBezTo>
                    <a:pt x="8" y="1"/>
                    <a:pt x="8" y="2"/>
                    <a:pt x="8" y="3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9"/>
                    <a:pt x="4" y="9"/>
                    <a:pt x="3" y="9"/>
                  </a:cubicBezTo>
                  <a:close/>
                </a:path>
              </a:pathLst>
            </a:custGeom>
            <a:solidFill>
              <a:srgbClr val="2C5871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4367" name="Freeform 678"/>
            <p:cNvSpPr/>
            <p:nvPr/>
          </p:nvSpPr>
          <p:spPr>
            <a:xfrm>
              <a:off x="7169910" y="6272949"/>
              <a:ext cx="15461" cy="11773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0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10" h="7">
                  <a:moveTo>
                    <a:pt x="8" y="7"/>
                  </a:moveTo>
                  <a:cubicBezTo>
                    <a:pt x="7" y="7"/>
                    <a:pt x="7" y="7"/>
                    <a:pt x="6" y="7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1" y="4"/>
                    <a:pt x="0" y="2"/>
                    <a:pt x="1" y="1"/>
                  </a:cubicBezTo>
                  <a:cubicBezTo>
                    <a:pt x="1" y="0"/>
                    <a:pt x="3" y="0"/>
                    <a:pt x="4" y="0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10" y="4"/>
                    <a:pt x="10" y="5"/>
                    <a:pt x="10" y="6"/>
                  </a:cubicBezTo>
                  <a:cubicBezTo>
                    <a:pt x="9" y="7"/>
                    <a:pt x="8" y="7"/>
                    <a:pt x="8" y="7"/>
                  </a:cubicBezTo>
                  <a:close/>
                </a:path>
              </a:pathLst>
            </a:custGeom>
            <a:solidFill>
              <a:srgbClr val="2C5871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4368" name="Freeform 679"/>
            <p:cNvSpPr/>
            <p:nvPr/>
          </p:nvSpPr>
          <p:spPr>
            <a:xfrm>
              <a:off x="6887748" y="6108128"/>
              <a:ext cx="19327" cy="17659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0" y="2147483646"/>
                </a:cxn>
                <a:cxn ang="0">
                  <a:pos x="2147483646" y="0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10" h="8">
                  <a:moveTo>
                    <a:pt x="7" y="8"/>
                  </a:moveTo>
                  <a:cubicBezTo>
                    <a:pt x="7" y="8"/>
                    <a:pt x="6" y="7"/>
                    <a:pt x="6" y="7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0" y="4"/>
                    <a:pt x="0" y="2"/>
                    <a:pt x="0" y="1"/>
                  </a:cubicBezTo>
                  <a:cubicBezTo>
                    <a:pt x="1" y="0"/>
                    <a:pt x="2" y="0"/>
                    <a:pt x="3" y="0"/>
                  </a:cubicBezTo>
                  <a:cubicBezTo>
                    <a:pt x="8" y="3"/>
                    <a:pt x="8" y="3"/>
                    <a:pt x="8" y="3"/>
                  </a:cubicBezTo>
                  <a:cubicBezTo>
                    <a:pt x="9" y="4"/>
                    <a:pt x="10" y="5"/>
                    <a:pt x="9" y="6"/>
                  </a:cubicBezTo>
                  <a:cubicBezTo>
                    <a:pt x="9" y="7"/>
                    <a:pt x="8" y="8"/>
                    <a:pt x="7" y="8"/>
                  </a:cubicBezTo>
                  <a:close/>
                </a:path>
              </a:pathLst>
            </a:custGeom>
            <a:solidFill>
              <a:srgbClr val="2C5871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4369" name="Freeform 680"/>
            <p:cNvSpPr/>
            <p:nvPr/>
          </p:nvSpPr>
          <p:spPr>
            <a:xfrm>
              <a:off x="6945727" y="6046320"/>
              <a:ext cx="15461" cy="20603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8" h="10">
                  <a:moveTo>
                    <a:pt x="6" y="10"/>
                  </a:moveTo>
                  <a:cubicBezTo>
                    <a:pt x="5" y="10"/>
                    <a:pt x="4" y="9"/>
                    <a:pt x="4" y="9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0" y="3"/>
                    <a:pt x="1" y="1"/>
                    <a:pt x="2" y="1"/>
                  </a:cubicBezTo>
                  <a:cubicBezTo>
                    <a:pt x="3" y="0"/>
                    <a:pt x="4" y="0"/>
                    <a:pt x="5" y="1"/>
                  </a:cubicBezTo>
                  <a:cubicBezTo>
                    <a:pt x="8" y="6"/>
                    <a:pt x="8" y="6"/>
                    <a:pt x="8" y="6"/>
                  </a:cubicBezTo>
                  <a:cubicBezTo>
                    <a:pt x="8" y="7"/>
                    <a:pt x="8" y="9"/>
                    <a:pt x="7" y="9"/>
                  </a:cubicBezTo>
                  <a:cubicBezTo>
                    <a:pt x="7" y="10"/>
                    <a:pt x="6" y="10"/>
                    <a:pt x="6" y="10"/>
                  </a:cubicBezTo>
                  <a:close/>
                </a:path>
              </a:pathLst>
            </a:custGeom>
            <a:solidFill>
              <a:srgbClr val="2C5871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4370" name="Freeform 681"/>
            <p:cNvSpPr/>
            <p:nvPr/>
          </p:nvSpPr>
          <p:spPr>
            <a:xfrm>
              <a:off x="7111930" y="6331813"/>
              <a:ext cx="11597" cy="14715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0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8" h="9">
                  <a:moveTo>
                    <a:pt x="6" y="9"/>
                  </a:moveTo>
                  <a:cubicBezTo>
                    <a:pt x="5" y="9"/>
                    <a:pt x="4" y="9"/>
                    <a:pt x="4" y="8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0" y="2"/>
                    <a:pt x="1" y="1"/>
                    <a:pt x="2" y="0"/>
                  </a:cubicBezTo>
                  <a:cubicBezTo>
                    <a:pt x="3" y="0"/>
                    <a:pt x="4" y="0"/>
                    <a:pt x="5" y="1"/>
                  </a:cubicBezTo>
                  <a:cubicBezTo>
                    <a:pt x="8" y="6"/>
                    <a:pt x="8" y="6"/>
                    <a:pt x="8" y="6"/>
                  </a:cubicBezTo>
                  <a:cubicBezTo>
                    <a:pt x="8" y="7"/>
                    <a:pt x="8" y="8"/>
                    <a:pt x="7" y="9"/>
                  </a:cubicBezTo>
                  <a:cubicBezTo>
                    <a:pt x="7" y="9"/>
                    <a:pt x="6" y="9"/>
                    <a:pt x="6" y="9"/>
                  </a:cubicBezTo>
                  <a:close/>
                </a:path>
              </a:pathLst>
            </a:custGeom>
            <a:solidFill>
              <a:srgbClr val="2C5871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4371" name="Freeform 682"/>
            <p:cNvSpPr/>
            <p:nvPr/>
          </p:nvSpPr>
          <p:spPr>
            <a:xfrm>
              <a:off x="6887748" y="6272949"/>
              <a:ext cx="19327" cy="11773"/>
            </a:xfrm>
            <a:custGeom>
              <a:cxnLst>
                <a:cxn ang="0">
                  <a:pos x="2147483646" y="2147483646"/>
                </a:cxn>
                <a:cxn ang="0">
                  <a:pos x="0" y="2147483646"/>
                </a:cxn>
                <a:cxn ang="0">
                  <a:pos x="2147483646" y="2147483646"/>
                </a:cxn>
                <a:cxn ang="0">
                  <a:pos x="2147483646" y="0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10" h="7">
                  <a:moveTo>
                    <a:pt x="2" y="7"/>
                  </a:moveTo>
                  <a:cubicBezTo>
                    <a:pt x="1" y="7"/>
                    <a:pt x="1" y="7"/>
                    <a:pt x="0" y="6"/>
                  </a:cubicBezTo>
                  <a:cubicBezTo>
                    <a:pt x="0" y="5"/>
                    <a:pt x="0" y="4"/>
                    <a:pt x="1" y="3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7" y="0"/>
                    <a:pt x="8" y="0"/>
                    <a:pt x="9" y="1"/>
                  </a:cubicBezTo>
                  <a:cubicBezTo>
                    <a:pt x="10" y="2"/>
                    <a:pt x="9" y="4"/>
                    <a:pt x="8" y="4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7"/>
                    <a:pt x="3" y="7"/>
                    <a:pt x="2" y="7"/>
                  </a:cubicBezTo>
                  <a:close/>
                </a:path>
              </a:pathLst>
            </a:custGeom>
            <a:solidFill>
              <a:srgbClr val="2C5871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4372" name="Freeform 683"/>
            <p:cNvSpPr/>
            <p:nvPr/>
          </p:nvSpPr>
          <p:spPr>
            <a:xfrm>
              <a:off x="7169910" y="6108128"/>
              <a:ext cx="15461" cy="17659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0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10" h="8">
                  <a:moveTo>
                    <a:pt x="3" y="8"/>
                  </a:moveTo>
                  <a:cubicBezTo>
                    <a:pt x="2" y="8"/>
                    <a:pt x="1" y="7"/>
                    <a:pt x="1" y="6"/>
                  </a:cubicBezTo>
                  <a:cubicBezTo>
                    <a:pt x="0" y="5"/>
                    <a:pt x="1" y="4"/>
                    <a:pt x="2" y="3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7" y="0"/>
                    <a:pt x="9" y="0"/>
                    <a:pt x="10" y="1"/>
                  </a:cubicBezTo>
                  <a:cubicBezTo>
                    <a:pt x="10" y="2"/>
                    <a:pt x="10" y="4"/>
                    <a:pt x="9" y="5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7"/>
                    <a:pt x="3" y="8"/>
                    <a:pt x="3" y="8"/>
                  </a:cubicBezTo>
                  <a:close/>
                </a:path>
              </a:pathLst>
            </a:custGeom>
            <a:solidFill>
              <a:srgbClr val="2C5871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4373" name="Freeform 684"/>
            <p:cNvSpPr/>
            <p:nvPr/>
          </p:nvSpPr>
          <p:spPr>
            <a:xfrm>
              <a:off x="6864557" y="6193481"/>
              <a:ext cx="19327" cy="8831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0" y="2147483646"/>
                </a:cxn>
                <a:cxn ang="0">
                  <a:pos x="2147483646" y="0"/>
                </a:cxn>
                <a:cxn ang="0">
                  <a:pos x="2147483646" y="0"/>
                </a:cxn>
                <a:cxn ang="0">
                  <a:pos x="2147483646" y="0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10" h="5">
                  <a:moveTo>
                    <a:pt x="8" y="5"/>
                  </a:moveTo>
                  <a:cubicBezTo>
                    <a:pt x="8" y="5"/>
                    <a:pt x="8" y="5"/>
                    <a:pt x="8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1" y="5"/>
                    <a:pt x="0" y="4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9" y="0"/>
                    <a:pt x="10" y="1"/>
                    <a:pt x="10" y="2"/>
                  </a:cubicBezTo>
                  <a:cubicBezTo>
                    <a:pt x="10" y="4"/>
                    <a:pt x="9" y="5"/>
                    <a:pt x="8" y="5"/>
                  </a:cubicBezTo>
                  <a:close/>
                </a:path>
              </a:pathLst>
            </a:custGeom>
            <a:solidFill>
              <a:srgbClr val="2C5871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4374" name="Freeform 685"/>
            <p:cNvSpPr/>
            <p:nvPr/>
          </p:nvSpPr>
          <p:spPr>
            <a:xfrm>
              <a:off x="7193101" y="6193481"/>
              <a:ext cx="15461" cy="8831"/>
            </a:xfrm>
            <a:custGeom>
              <a:cxnLst>
                <a:cxn ang="0">
                  <a:pos x="2147483646" y="2147483646"/>
                </a:cxn>
                <a:cxn ang="0">
                  <a:pos x="0" y="2147483646"/>
                </a:cxn>
                <a:cxn ang="0">
                  <a:pos x="2147483646" y="0"/>
                </a:cxn>
                <a:cxn ang="0">
                  <a:pos x="2147483646" y="0"/>
                </a:cxn>
                <a:cxn ang="0">
                  <a:pos x="2147483646" y="0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10" h="5">
                  <a:moveTo>
                    <a:pt x="2" y="5"/>
                  </a:moveTo>
                  <a:cubicBezTo>
                    <a:pt x="1" y="5"/>
                    <a:pt x="0" y="4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9" y="0"/>
                    <a:pt x="10" y="1"/>
                    <a:pt x="10" y="2"/>
                  </a:cubicBezTo>
                  <a:cubicBezTo>
                    <a:pt x="10" y="4"/>
                    <a:pt x="9" y="5"/>
                    <a:pt x="8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2" y="5"/>
                    <a:pt x="2" y="5"/>
                    <a:pt x="2" y="5"/>
                  </a:cubicBezTo>
                  <a:close/>
                </a:path>
              </a:pathLst>
            </a:custGeom>
            <a:solidFill>
              <a:srgbClr val="2C5871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4375" name="Freeform 686"/>
            <p:cNvSpPr/>
            <p:nvPr/>
          </p:nvSpPr>
          <p:spPr>
            <a:xfrm>
              <a:off x="7030762" y="6352415"/>
              <a:ext cx="11594" cy="17659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0" y="2147483646"/>
                </a:cxn>
                <a:cxn ang="0">
                  <a:pos x="2147483646" y="2147483646"/>
                </a:cxn>
                <a:cxn ang="0">
                  <a:pos x="2147483646" y="0"/>
                </a:cxn>
                <a:cxn ang="0">
                  <a:pos x="2147483646" y="0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5" h="10">
                  <a:moveTo>
                    <a:pt x="3" y="10"/>
                  </a:moveTo>
                  <a:cubicBezTo>
                    <a:pt x="3" y="10"/>
                    <a:pt x="3" y="10"/>
                    <a:pt x="3" y="10"/>
                  </a:cubicBezTo>
                  <a:cubicBezTo>
                    <a:pt x="2" y="10"/>
                    <a:pt x="0" y="9"/>
                    <a:pt x="0" y="8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1"/>
                    <a:pt x="2" y="0"/>
                    <a:pt x="3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4" y="0"/>
                    <a:pt x="5" y="1"/>
                    <a:pt x="5" y="3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9"/>
                    <a:pt x="4" y="10"/>
                    <a:pt x="3" y="10"/>
                  </a:cubicBezTo>
                  <a:close/>
                </a:path>
              </a:pathLst>
            </a:custGeom>
            <a:solidFill>
              <a:srgbClr val="2C5871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4376" name="Freeform 687"/>
            <p:cNvSpPr/>
            <p:nvPr/>
          </p:nvSpPr>
          <p:spPr>
            <a:xfrm>
              <a:off x="7030762" y="6025718"/>
              <a:ext cx="11594" cy="17659"/>
            </a:xfrm>
            <a:custGeom>
              <a:cxnLst>
                <a:cxn ang="0">
                  <a:pos x="2147483646" y="2147483646"/>
                </a:cxn>
                <a:cxn ang="0">
                  <a:pos x="0" y="2147483646"/>
                </a:cxn>
                <a:cxn ang="0">
                  <a:pos x="0" y="2147483646"/>
                </a:cxn>
                <a:cxn ang="0">
                  <a:pos x="2147483646" y="0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4" h="10">
                  <a:moveTo>
                    <a:pt x="2" y="10"/>
                  </a:moveTo>
                  <a:cubicBezTo>
                    <a:pt x="1" y="10"/>
                    <a:pt x="0" y="9"/>
                    <a:pt x="0" y="8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3" y="0"/>
                    <a:pt x="4" y="1"/>
                    <a:pt x="4" y="3"/>
                  </a:cubicBezTo>
                  <a:cubicBezTo>
                    <a:pt x="4" y="8"/>
                    <a:pt x="4" y="8"/>
                    <a:pt x="4" y="8"/>
                  </a:cubicBezTo>
                  <a:cubicBezTo>
                    <a:pt x="4" y="9"/>
                    <a:pt x="3" y="10"/>
                    <a:pt x="2" y="10"/>
                  </a:cubicBezTo>
                  <a:close/>
                </a:path>
              </a:pathLst>
            </a:custGeom>
            <a:solidFill>
              <a:srgbClr val="2C5871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4377" name="Freeform 689"/>
            <p:cNvSpPr/>
            <p:nvPr/>
          </p:nvSpPr>
          <p:spPr>
            <a:xfrm>
              <a:off x="6968919" y="6190538"/>
              <a:ext cx="77304" cy="73580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40" h="40">
                  <a:moveTo>
                    <a:pt x="5" y="40"/>
                  </a:moveTo>
                  <a:cubicBezTo>
                    <a:pt x="4" y="40"/>
                    <a:pt x="3" y="39"/>
                    <a:pt x="2" y="38"/>
                  </a:cubicBezTo>
                  <a:cubicBezTo>
                    <a:pt x="0" y="37"/>
                    <a:pt x="0" y="34"/>
                    <a:pt x="2" y="32"/>
                  </a:cubicBezTo>
                  <a:cubicBezTo>
                    <a:pt x="31" y="2"/>
                    <a:pt x="31" y="2"/>
                    <a:pt x="31" y="2"/>
                  </a:cubicBezTo>
                  <a:cubicBezTo>
                    <a:pt x="33" y="0"/>
                    <a:pt x="36" y="0"/>
                    <a:pt x="38" y="2"/>
                  </a:cubicBezTo>
                  <a:cubicBezTo>
                    <a:pt x="40" y="4"/>
                    <a:pt x="40" y="7"/>
                    <a:pt x="38" y="9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8" y="39"/>
                    <a:pt x="6" y="40"/>
                    <a:pt x="5" y="40"/>
                  </a:cubicBezTo>
                  <a:close/>
                </a:path>
              </a:pathLst>
            </a:custGeom>
            <a:solidFill>
              <a:srgbClr val="2C5871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4378" name="Oval 690"/>
            <p:cNvSpPr/>
            <p:nvPr/>
          </p:nvSpPr>
          <p:spPr>
            <a:xfrm>
              <a:off x="7015301" y="6175821"/>
              <a:ext cx="42516" cy="41205"/>
            </a:xfrm>
            <a:prstGeom prst="ellipse">
              <a:avLst/>
            </a:pr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>
                <a:latin typeface="Calibri" panose="020f0502020204030204" pitchFamily="34" charset="0"/>
              </a:endParaRPr>
            </a:p>
          </p:txBody>
        </p:sp>
        <p:sp>
          <p:nvSpPr>
            <p:cNvPr id="14379" name="Oval 691"/>
            <p:cNvSpPr/>
            <p:nvPr/>
          </p:nvSpPr>
          <p:spPr>
            <a:xfrm>
              <a:off x="7026896" y="6187594"/>
              <a:ext cx="19327" cy="20603"/>
            </a:xfrm>
            <a:prstGeom prst="ellipse">
              <a:avLst/>
            </a:prstGeom>
            <a:solidFill>
              <a:srgbClr val="F99B1C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>
                <a:latin typeface="Calibri" panose="020f0502020204030204" pitchFamily="34" charset="0"/>
              </a:endParaRPr>
            </a:p>
          </p:txBody>
        </p:sp>
        <p:sp>
          <p:nvSpPr>
            <p:cNvPr id="14380" name="Freeform 692"/>
            <p:cNvSpPr/>
            <p:nvPr/>
          </p:nvSpPr>
          <p:spPr>
            <a:xfrm>
              <a:off x="7030762" y="6158162"/>
              <a:ext cx="127551" cy="44149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67" h="24">
                  <a:moveTo>
                    <a:pt x="3" y="24"/>
                  </a:moveTo>
                  <a:cubicBezTo>
                    <a:pt x="2" y="24"/>
                    <a:pt x="1" y="23"/>
                    <a:pt x="1" y="22"/>
                  </a:cubicBezTo>
                  <a:cubicBezTo>
                    <a:pt x="0" y="21"/>
                    <a:pt x="1" y="19"/>
                    <a:pt x="2" y="19"/>
                  </a:cubicBezTo>
                  <a:cubicBezTo>
                    <a:pt x="63" y="1"/>
                    <a:pt x="63" y="1"/>
                    <a:pt x="63" y="1"/>
                  </a:cubicBezTo>
                  <a:cubicBezTo>
                    <a:pt x="65" y="0"/>
                    <a:pt x="66" y="1"/>
                    <a:pt x="66" y="2"/>
                  </a:cubicBezTo>
                  <a:cubicBezTo>
                    <a:pt x="67" y="3"/>
                    <a:pt x="66" y="5"/>
                    <a:pt x="65" y="5"/>
                  </a:cubicBezTo>
                  <a:cubicBezTo>
                    <a:pt x="4" y="24"/>
                    <a:pt x="4" y="24"/>
                    <a:pt x="4" y="24"/>
                  </a:cubicBezTo>
                  <a:lnTo>
                    <a:pt x="3" y="24"/>
                  </a:lnTo>
                  <a:close/>
                </a:path>
              </a:pathLst>
            </a:custGeom>
            <a:solidFill>
              <a:srgbClr val="F99B1C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4381" name="Freeform 693"/>
            <p:cNvSpPr/>
            <p:nvPr/>
          </p:nvSpPr>
          <p:spPr>
            <a:xfrm>
              <a:off x="6791119" y="5866784"/>
              <a:ext cx="193261" cy="167763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103" h="89">
                  <a:moveTo>
                    <a:pt x="16" y="89"/>
                  </a:moveTo>
                  <a:cubicBezTo>
                    <a:pt x="0" y="65"/>
                    <a:pt x="6" y="32"/>
                    <a:pt x="30" y="16"/>
                  </a:cubicBezTo>
                  <a:cubicBezTo>
                    <a:pt x="55" y="0"/>
                    <a:pt x="87" y="7"/>
                    <a:pt x="103" y="31"/>
                  </a:cubicBezTo>
                </a:path>
              </a:pathLst>
            </a:custGeom>
            <a:solidFill>
              <a:srgbClr val="15B0BF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4382" name="Freeform 694"/>
            <p:cNvSpPr/>
            <p:nvPr/>
          </p:nvSpPr>
          <p:spPr>
            <a:xfrm>
              <a:off x="6872287" y="5949194"/>
              <a:ext cx="73440" cy="82410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0" y="2147483646"/>
                </a:cxn>
                <a:cxn ang="0">
                  <a:pos x="2147483646" y="0"/>
                </a:cxn>
                <a:cxn ang="0">
                  <a:pos x="2147483646" y="2147483646"/>
                </a:cxn>
              </a:cxnLst>
              <a:rect l="0" t="0" r="0" b="0"/>
              <a:pathLst>
                <a:path w="46" h="52">
                  <a:moveTo>
                    <a:pt x="46" y="40"/>
                  </a:moveTo>
                  <a:lnTo>
                    <a:pt x="27" y="52"/>
                  </a:lnTo>
                  <a:lnTo>
                    <a:pt x="0" y="12"/>
                  </a:lnTo>
                  <a:lnTo>
                    <a:pt x="19" y="0"/>
                  </a:lnTo>
                  <a:lnTo>
                    <a:pt x="46" y="40"/>
                  </a:lnTo>
                  <a:close/>
                </a:path>
              </a:pathLst>
            </a:custGeom>
            <a:solidFill>
              <a:srgbClr val="15B0BF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4383" name="Freeform 695"/>
            <p:cNvSpPr/>
            <p:nvPr/>
          </p:nvSpPr>
          <p:spPr>
            <a:xfrm>
              <a:off x="7088739" y="5866784"/>
              <a:ext cx="197127" cy="167763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0" y="2147483646"/>
                </a:cxn>
              </a:cxnLst>
              <a:rect l="0" t="0" r="0" b="0"/>
              <a:pathLst>
                <a:path w="104" h="89">
                  <a:moveTo>
                    <a:pt x="88" y="89"/>
                  </a:moveTo>
                  <a:cubicBezTo>
                    <a:pt x="104" y="65"/>
                    <a:pt x="98" y="32"/>
                    <a:pt x="73" y="16"/>
                  </a:cubicBezTo>
                  <a:cubicBezTo>
                    <a:pt x="49" y="0"/>
                    <a:pt x="16" y="7"/>
                    <a:pt x="0" y="31"/>
                  </a:cubicBezTo>
                </a:path>
              </a:pathLst>
            </a:custGeom>
            <a:solidFill>
              <a:srgbClr val="1695A4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4384" name="Freeform 696"/>
            <p:cNvSpPr/>
            <p:nvPr/>
          </p:nvSpPr>
          <p:spPr>
            <a:xfrm>
              <a:off x="7131258" y="5949194"/>
              <a:ext cx="69574" cy="82410"/>
            </a:xfrm>
            <a:custGeom>
              <a:cxnLst>
                <a:cxn ang="0">
                  <a:pos x="0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0"/>
                </a:cxn>
                <a:cxn ang="0">
                  <a:pos x="0" y="2147483646"/>
                </a:cxn>
              </a:cxnLst>
              <a:rect l="0" t="0" r="0" b="0"/>
              <a:pathLst>
                <a:path w="45" h="52">
                  <a:moveTo>
                    <a:pt x="0" y="40"/>
                  </a:moveTo>
                  <a:lnTo>
                    <a:pt x="19" y="52"/>
                  </a:lnTo>
                  <a:lnTo>
                    <a:pt x="45" y="12"/>
                  </a:lnTo>
                  <a:lnTo>
                    <a:pt x="26" y="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rgbClr val="1695A4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4385" name="Freeform 697"/>
            <p:cNvSpPr/>
            <p:nvPr/>
          </p:nvSpPr>
          <p:spPr>
            <a:xfrm>
              <a:off x="6880017" y="6378904"/>
              <a:ext cx="69574" cy="79466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37" h="43">
                  <a:moveTo>
                    <a:pt x="18" y="38"/>
                  </a:moveTo>
                  <a:cubicBezTo>
                    <a:pt x="15" y="42"/>
                    <a:pt x="9" y="43"/>
                    <a:pt x="5" y="40"/>
                  </a:cubicBezTo>
                  <a:cubicBezTo>
                    <a:pt x="1" y="37"/>
                    <a:pt x="0" y="31"/>
                    <a:pt x="3" y="27"/>
                  </a:cubicBezTo>
                  <a:cubicBezTo>
                    <a:pt x="18" y="5"/>
                    <a:pt x="18" y="5"/>
                    <a:pt x="18" y="5"/>
                  </a:cubicBezTo>
                  <a:cubicBezTo>
                    <a:pt x="22" y="1"/>
                    <a:pt x="27" y="0"/>
                    <a:pt x="32" y="3"/>
                  </a:cubicBezTo>
                  <a:cubicBezTo>
                    <a:pt x="36" y="6"/>
                    <a:pt x="37" y="12"/>
                    <a:pt x="34" y="16"/>
                  </a:cubicBezTo>
                  <a:lnTo>
                    <a:pt x="18" y="38"/>
                  </a:lnTo>
                  <a:close/>
                </a:path>
              </a:pathLst>
            </a:custGeom>
            <a:solidFill>
              <a:srgbClr val="15B0BF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  <p:sp>
          <p:nvSpPr>
            <p:cNvPr id="14386" name="Freeform 698"/>
            <p:cNvSpPr/>
            <p:nvPr/>
          </p:nvSpPr>
          <p:spPr>
            <a:xfrm>
              <a:off x="7123527" y="6378904"/>
              <a:ext cx="69574" cy="79466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0" t="0" r="0" b="0"/>
              <a:pathLst>
                <a:path w="37" h="43">
                  <a:moveTo>
                    <a:pt x="19" y="38"/>
                  </a:moveTo>
                  <a:cubicBezTo>
                    <a:pt x="22" y="42"/>
                    <a:pt x="28" y="43"/>
                    <a:pt x="32" y="40"/>
                  </a:cubicBezTo>
                  <a:cubicBezTo>
                    <a:pt x="36" y="37"/>
                    <a:pt x="37" y="31"/>
                    <a:pt x="34" y="27"/>
                  </a:cubicBezTo>
                  <a:cubicBezTo>
                    <a:pt x="18" y="5"/>
                    <a:pt x="18" y="5"/>
                    <a:pt x="18" y="5"/>
                  </a:cubicBezTo>
                  <a:cubicBezTo>
                    <a:pt x="15" y="1"/>
                    <a:pt x="9" y="0"/>
                    <a:pt x="5" y="3"/>
                  </a:cubicBezTo>
                  <a:cubicBezTo>
                    <a:pt x="1" y="6"/>
                    <a:pt x="0" y="12"/>
                    <a:pt x="3" y="16"/>
                  </a:cubicBezTo>
                  <a:lnTo>
                    <a:pt x="19" y="38"/>
                  </a:lnTo>
                  <a:close/>
                </a:path>
              </a:pathLst>
            </a:custGeom>
            <a:solidFill>
              <a:srgbClr val="1695A4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1350"/>
            </a:p>
          </p:txBody>
        </p:sp>
      </p:grpSp>
      <p:sp>
        <p:nvSpPr>
          <p:cNvPr id="98" name="Rectangle 2" title=""/>
          <p:cNvSpPr txBox="1">
            <a:spLocks noChangeArrowheads="1"/>
          </p:cNvSpPr>
          <p:nvPr/>
        </p:nvSpPr>
        <p:spPr>
          <a:xfrm>
            <a:off x="2349500" y="1268413"/>
            <a:ext cx="4130675" cy="48418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914400" indent="-9144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914400" indent="-9144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indent="-9144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914400" indent="-9144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914400" indent="-9144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371600" indent="-914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1828800" indent="-914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286000" indent="-914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indent="-914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zh-CN" altLang="en-US" b="1">
                <a:solidFill>
                  <a:srgbClr val="404040"/>
                </a:solidFill>
                <a:latin typeface="微软雅黑" panose="020b0503020204020204" pitchFamily="34" charset="-122"/>
                <a:sym typeface="Calibri Light" panose="020f0302020204030204" pitchFamily="34" charset="0"/>
              </a:rPr>
              <a:t>品读课文：</a:t>
            </a:r>
            <a:r>
              <a:rPr lang="zh-CN" altLang="en-US" b="1">
                <a:solidFill>
                  <a:srgbClr val="C00000"/>
                </a:solidFill>
                <a:latin typeface="微软雅黑" panose="020b0503020204020204" pitchFamily="34" charset="-122"/>
                <a:sym typeface="Calibri Light" panose="020f0302020204030204" pitchFamily="34" charset="0"/>
              </a:rPr>
              <a:t>图</a:t>
            </a:r>
            <a:r>
              <a:rPr lang="en-US" altLang="zh-CN" b="1">
                <a:solidFill>
                  <a:srgbClr val="C00000"/>
                </a:solidFill>
                <a:latin typeface="微软雅黑" panose="020b0503020204020204" pitchFamily="34" charset="-122"/>
                <a:sym typeface="Calibri Light" panose="020f0302020204030204" pitchFamily="34" charset="0"/>
              </a:rPr>
              <a:t>C</a:t>
            </a:r>
          </a:p>
        </p:txBody>
      </p:sp>
      <p:pic>
        <p:nvPicPr>
          <p:cNvPr id="21508" name="图片 36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318375" y="2320925"/>
            <a:ext cx="3209925" cy="3363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" name="Text Box 22" title=""/>
          <p:cNvSpPr txBox="1">
            <a:spLocks noChangeArrowheads="1"/>
          </p:cNvSpPr>
          <p:nvPr/>
        </p:nvSpPr>
        <p:spPr bwMode="auto">
          <a:xfrm>
            <a:off x="2447925" y="2287588"/>
            <a:ext cx="1341438" cy="523875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洗水壶</a:t>
            </a:r>
          </a:p>
        </p:txBody>
      </p:sp>
      <p:sp>
        <p:nvSpPr>
          <p:cNvPr id="38" name="AutoShape 23" title=""/>
          <p:cNvSpPr>
            <a:spLocks noChangeArrowheads="1"/>
          </p:cNvSpPr>
          <p:nvPr/>
        </p:nvSpPr>
        <p:spPr bwMode="auto">
          <a:xfrm>
            <a:off x="3990975" y="2471738"/>
            <a:ext cx="701675" cy="215900"/>
          </a:xfrm>
          <a:prstGeom prst="rightArrow">
            <a:avLst>
              <a:gd name="adj1" fmla="val 50000"/>
              <a:gd name="adj2" fmla="val 108288"/>
            </a:avLst>
          </a:prstGeom>
          <a:solidFill>
            <a:schemeClr val="accent1"/>
          </a:solidFill>
          <a:ln w="9525">
            <a:solidFill>
              <a:schemeClr val="tx2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 sz="120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9" name="Text Box 24" title=""/>
          <p:cNvSpPr txBox="1">
            <a:spLocks noChangeArrowheads="1"/>
          </p:cNvSpPr>
          <p:nvPr/>
        </p:nvSpPr>
        <p:spPr bwMode="auto">
          <a:xfrm>
            <a:off x="4687888" y="2324100"/>
            <a:ext cx="1397000" cy="523875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烧开水</a:t>
            </a:r>
          </a:p>
        </p:txBody>
      </p:sp>
      <p:sp>
        <p:nvSpPr>
          <p:cNvPr id="40" name="Line 28" title=""/>
          <p:cNvSpPr>
            <a:spLocks noChangeShapeType="1"/>
          </p:cNvSpPr>
          <p:nvPr/>
        </p:nvSpPr>
        <p:spPr bwMode="auto">
          <a:xfrm>
            <a:off x="6207125" y="2630488"/>
            <a:ext cx="963613" cy="654050"/>
          </a:xfrm>
          <a:prstGeom prst="line">
            <a:avLst/>
          </a:prstGeom>
          <a:noFill/>
          <a:ln w="66675">
            <a:solidFill>
              <a:schemeClr val="tx2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Text Box 29" title=""/>
          <p:cNvSpPr txBox="1">
            <a:spLocks noChangeArrowheads="1"/>
          </p:cNvSpPr>
          <p:nvPr/>
        </p:nvSpPr>
        <p:spPr bwMode="auto">
          <a:xfrm>
            <a:off x="4687888" y="3311525"/>
            <a:ext cx="1411287" cy="523875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洗茶壶</a:t>
            </a:r>
          </a:p>
        </p:txBody>
      </p:sp>
      <p:sp>
        <p:nvSpPr>
          <p:cNvPr id="42" name="Text Box 30" title=""/>
          <p:cNvSpPr txBox="1">
            <a:spLocks noChangeArrowheads="1"/>
          </p:cNvSpPr>
          <p:nvPr/>
        </p:nvSpPr>
        <p:spPr bwMode="auto">
          <a:xfrm>
            <a:off x="4687888" y="4343400"/>
            <a:ext cx="1411287" cy="523875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洗茶杯</a:t>
            </a:r>
          </a:p>
        </p:txBody>
      </p:sp>
      <p:sp>
        <p:nvSpPr>
          <p:cNvPr id="43" name="Line 31" title=""/>
          <p:cNvSpPr>
            <a:spLocks noChangeShapeType="1"/>
          </p:cNvSpPr>
          <p:nvPr/>
        </p:nvSpPr>
        <p:spPr bwMode="auto">
          <a:xfrm>
            <a:off x="6164263" y="3695700"/>
            <a:ext cx="1006475" cy="293688"/>
          </a:xfrm>
          <a:prstGeom prst="line">
            <a:avLst/>
          </a:prstGeom>
          <a:noFill/>
          <a:ln w="66675">
            <a:solidFill>
              <a:schemeClr val="tx2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Line 32" title=""/>
          <p:cNvSpPr>
            <a:spLocks noChangeShapeType="1"/>
          </p:cNvSpPr>
          <p:nvPr/>
        </p:nvSpPr>
        <p:spPr bwMode="auto">
          <a:xfrm flipV="1">
            <a:off x="6361113" y="4462463"/>
            <a:ext cx="809625" cy="287337"/>
          </a:xfrm>
          <a:prstGeom prst="line">
            <a:avLst/>
          </a:prstGeom>
          <a:noFill/>
          <a:ln w="66675">
            <a:solidFill>
              <a:schemeClr val="tx2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Text Box 33" title=""/>
          <p:cNvSpPr txBox="1">
            <a:spLocks noChangeArrowheads="1"/>
          </p:cNvSpPr>
          <p:nvPr/>
        </p:nvSpPr>
        <p:spPr bwMode="auto">
          <a:xfrm>
            <a:off x="4683125" y="5273675"/>
            <a:ext cx="1414463" cy="523875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拿茶叶</a:t>
            </a:r>
          </a:p>
        </p:txBody>
      </p:sp>
      <p:sp>
        <p:nvSpPr>
          <p:cNvPr id="46" name="Line 34" title=""/>
          <p:cNvSpPr>
            <a:spLocks noChangeShapeType="1"/>
          </p:cNvSpPr>
          <p:nvPr/>
        </p:nvSpPr>
        <p:spPr bwMode="auto">
          <a:xfrm flipV="1">
            <a:off x="6207125" y="5040313"/>
            <a:ext cx="1111250" cy="741362"/>
          </a:xfrm>
          <a:prstGeom prst="line">
            <a:avLst/>
          </a:prstGeom>
          <a:noFill/>
          <a:ln w="66675">
            <a:solidFill>
              <a:schemeClr val="tx2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9" name="Text Box 39" title=""/>
          <p:cNvSpPr txBox="1">
            <a:spLocks noChangeArrowheads="1"/>
          </p:cNvSpPr>
          <p:nvPr/>
        </p:nvSpPr>
        <p:spPr bwMode="auto">
          <a:xfrm>
            <a:off x="6088063" y="2314575"/>
            <a:ext cx="608012" cy="461963"/>
          </a:xfrm>
          <a:prstGeom prst="rect">
            <a:avLst/>
          </a:prstGeom>
          <a:solidFill>
            <a:srgbClr val="0070C0"/>
          </a:solidFill>
          <a:ln w="9525">
            <a:solidFill>
              <a:srgbClr val="000000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15</a:t>
            </a:r>
          </a:p>
        </p:txBody>
      </p:sp>
      <p:sp>
        <p:nvSpPr>
          <p:cNvPr id="50" name="Text Box 40" title=""/>
          <p:cNvSpPr txBox="1">
            <a:spLocks noChangeArrowheads="1"/>
          </p:cNvSpPr>
          <p:nvPr/>
        </p:nvSpPr>
        <p:spPr bwMode="auto">
          <a:xfrm>
            <a:off x="6097588" y="3311525"/>
            <a:ext cx="323850" cy="461963"/>
          </a:xfrm>
          <a:prstGeom prst="rect">
            <a:avLst/>
          </a:prstGeom>
          <a:solidFill>
            <a:srgbClr val="0070C0"/>
          </a:solidFill>
          <a:ln w="9525">
            <a:solidFill>
              <a:srgbClr val="000000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</a:p>
        </p:txBody>
      </p:sp>
      <p:sp>
        <p:nvSpPr>
          <p:cNvPr id="51" name="Rectangle 41" title=""/>
          <p:cNvSpPr>
            <a:spLocks noChangeArrowheads="1"/>
          </p:cNvSpPr>
          <p:nvPr/>
        </p:nvSpPr>
        <p:spPr bwMode="auto">
          <a:xfrm>
            <a:off x="6115050" y="4344988"/>
            <a:ext cx="365125" cy="461962"/>
          </a:xfrm>
          <a:prstGeom prst="rect">
            <a:avLst/>
          </a:prstGeom>
          <a:solidFill>
            <a:srgbClr val="0070C0"/>
          </a:solidFill>
          <a:ln w="9525">
            <a:solidFill>
              <a:srgbClr val="000000"/>
            </a:solidFill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</a:p>
        </p:txBody>
      </p:sp>
      <p:sp>
        <p:nvSpPr>
          <p:cNvPr id="52" name="Rectangle 42" title=""/>
          <p:cNvSpPr>
            <a:spLocks noChangeArrowheads="1"/>
          </p:cNvSpPr>
          <p:nvPr/>
        </p:nvSpPr>
        <p:spPr bwMode="auto">
          <a:xfrm>
            <a:off x="6094413" y="5264150"/>
            <a:ext cx="365125" cy="461963"/>
          </a:xfrm>
          <a:prstGeom prst="rect">
            <a:avLst/>
          </a:prstGeom>
          <a:solidFill>
            <a:srgbClr val="0070C0"/>
          </a:solidFill>
          <a:ln w="9525">
            <a:solidFill>
              <a:srgbClr val="000000"/>
            </a:solidFill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</a:p>
        </p:txBody>
      </p:sp>
      <p:sp>
        <p:nvSpPr>
          <p:cNvPr id="53" name="Text Box 43" title=""/>
          <p:cNvSpPr txBox="1">
            <a:spLocks noChangeArrowheads="1"/>
          </p:cNvSpPr>
          <p:nvPr/>
        </p:nvSpPr>
        <p:spPr bwMode="auto">
          <a:xfrm>
            <a:off x="3640138" y="2287588"/>
            <a:ext cx="323850" cy="461962"/>
          </a:xfrm>
          <a:prstGeom prst="rect">
            <a:avLst/>
          </a:prstGeom>
          <a:solidFill>
            <a:srgbClr val="0070C0"/>
          </a:solidFill>
          <a:ln w="9525">
            <a:solidFill>
              <a:srgbClr val="000000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</a:p>
        </p:txBody>
      </p:sp>
      <p:sp>
        <p:nvSpPr>
          <p:cNvPr id="3" name="矩形 2" title=""/>
          <p:cNvSpPr>
            <a:spLocks noChangeArrowheads="1"/>
          </p:cNvSpPr>
          <p:nvPr/>
        </p:nvSpPr>
        <p:spPr bwMode="auto">
          <a:xfrm>
            <a:off x="2532063" y="3838575"/>
            <a:ext cx="1995487" cy="50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700" b="1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共计</a:t>
            </a:r>
            <a:r>
              <a:rPr lang="en-US" altLang="zh-CN" sz="2700" b="1" u="sng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20</a:t>
            </a:r>
            <a:r>
              <a:rPr lang="zh-CN" altLang="en-US" sz="2700" b="1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分钟</a:t>
            </a:r>
            <a:endParaRPr lang="zh-CN" altLang="en-US" sz="27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1525" name="标题 1" title=""/>
          <p:cNvSpPr txBox="1"/>
          <p:nvPr/>
        </p:nvSpPr>
        <p:spPr bwMode="auto">
          <a:xfrm>
            <a:off x="623888" y="260350"/>
            <a:ext cx="11014075" cy="849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4000">
                <a:solidFill>
                  <a:schemeClr val="tx2"/>
                </a:solidFill>
              </a:rPr>
              <a:t>文本研读</a:t>
            </a:r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9" grpId="0"/>
      <p:bldP spid="50" grpId="0"/>
      <p:bldP spid="51" grpId="0"/>
      <p:bldP spid="52" grpId="0"/>
      <p:bldP spid="53" grpId="0"/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530" name="Picture 21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020425" y="6184900"/>
            <a:ext cx="1219200" cy="673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31" name="矩形 1" title=""/>
          <p:cNvSpPr>
            <a:spLocks noChangeArrowheads="1"/>
          </p:cNvSpPr>
          <p:nvPr/>
        </p:nvSpPr>
        <p:spPr bwMode="auto">
          <a:xfrm>
            <a:off x="1511300" y="981075"/>
            <a:ext cx="10298113" cy="1754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</a:rPr>
              <a:t>问题：</a:t>
            </a:r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</a:rPr>
              <a:t>文中三次以“泡茶”为例，说明的重点有什么不同？分别说明了什么道理？</a:t>
            </a:r>
          </a:p>
          <a:p>
            <a:pPr eaLnBrk="1" hangingPunct="1"/>
            <a:endParaRPr lang="zh-CN" altLang="en-US" sz="3600">
              <a:latin typeface="黑体" panose="02010609060101010101" pitchFamily="49" charset="-122"/>
              <a:ea typeface="黑体" panose="02010609060101010101" pitchFamily="49" charset="-122"/>
              <a:cs typeface="宋体" panose="02010600030101010101" pitchFamily="2" charset="-122"/>
            </a:endParaRPr>
          </a:p>
        </p:txBody>
      </p:sp>
      <p:sp>
        <p:nvSpPr>
          <p:cNvPr id="22532" name="标题 1" title=""/>
          <p:cNvSpPr txBox="1"/>
          <p:nvPr/>
        </p:nvSpPr>
        <p:spPr bwMode="auto">
          <a:xfrm>
            <a:off x="623888" y="260350"/>
            <a:ext cx="11014075" cy="849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4000">
                <a:solidFill>
                  <a:schemeClr val="tx2"/>
                </a:solidFill>
              </a:rPr>
              <a:t>精读品味</a:t>
            </a:r>
          </a:p>
        </p:txBody>
      </p:sp>
      <p:sp>
        <p:nvSpPr>
          <p:cNvPr id="14" name="Rectangle 4" title=""/>
          <p:cNvSpPr>
            <a:spLocks noChangeArrowheads="1"/>
          </p:cNvSpPr>
          <p:nvPr/>
        </p:nvSpPr>
        <p:spPr bwMode="auto">
          <a:xfrm>
            <a:off x="1196975" y="2349500"/>
            <a:ext cx="10440988" cy="3108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  <a:defRPr/>
            </a:pPr>
            <a:r>
              <a:rPr lang="en-US" altLang="zh-CN" sz="2800" b="1">
                <a:solidFill>
                  <a:srgbClr val="FF0000"/>
                </a:solidFill>
                <a:latin typeface="+mn-ea"/>
                <a:ea typeface="+mn-ea"/>
              </a:rPr>
              <a:t>【</a:t>
            </a:r>
            <a:r>
              <a:rPr lang="zh-CN" altLang="en-US" sz="2800" b="1">
                <a:solidFill>
                  <a:srgbClr val="FF0000"/>
                </a:solidFill>
                <a:latin typeface="+mn-ea"/>
                <a:ea typeface="+mn-ea"/>
              </a:rPr>
              <a:t>答案</a:t>
            </a:r>
            <a:r>
              <a:rPr lang="en-US" altLang="zh-CN" sz="2800" b="1">
                <a:solidFill>
                  <a:srgbClr val="FF0000"/>
                </a:solidFill>
                <a:latin typeface="+mn-ea"/>
                <a:ea typeface="+mn-ea"/>
              </a:rPr>
              <a:t>】</a:t>
            </a:r>
            <a:r>
              <a:rPr lang="zh-CN" altLang="en-US" sz="2800" b="1">
                <a:solidFill>
                  <a:srgbClr val="0000FF"/>
                </a:solidFill>
                <a:latin typeface="+mn-ea"/>
                <a:ea typeface="+mn-ea"/>
              </a:rPr>
              <a:t>第一次写了三个人不同的泡茶方法。甲因为对泡茶的“工序”安排得好，节省了时间；而乙、丙都因为泡茶的“工序”安排得不好，浪费了时间，从而让人们初步了解统筹方法“ 主要是把工序安排好”这个道理。第二次写了泡茶的几个“工序”间的相互关系，说明只有抓住主要环节，才能找出安排工作进程的最佳方法。第三次，写了泡茶时可将几个次要环节合并，并用数字表示任务，说明在工作环节太多时，这样做很必要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554" name="Picture 21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020425" y="6184900"/>
            <a:ext cx="1219200" cy="673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69" name="Rectangle 17" title=""/>
          <p:cNvSpPr>
            <a:spLocks noChangeArrowheads="1"/>
          </p:cNvSpPr>
          <p:nvPr/>
        </p:nvSpPr>
        <p:spPr bwMode="auto">
          <a:xfrm>
            <a:off x="1870075" y="2276475"/>
            <a:ext cx="8743950" cy="22225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anchor="ctr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  <a:buNone/>
              <a:defRPr/>
            </a:pPr>
            <a:r>
              <a:rPr lang="zh-CN" altLang="zh-CN" sz="3200" b="1">
                <a:solidFill>
                  <a:srgbClr val="FF0000"/>
                </a:solidFill>
                <a:latin typeface="+mn-ea"/>
                <a:ea typeface="+mn-ea"/>
                <a:cs typeface="宋体" panose="02010600030101010101" pitchFamily="2" charset="-122"/>
              </a:rPr>
              <a:t>【</a:t>
            </a:r>
            <a:r>
              <a:rPr lang="zh-CN" altLang="en-US" sz="3200" b="1">
                <a:solidFill>
                  <a:srgbClr val="FF0000"/>
                </a:solidFill>
                <a:latin typeface="+mn-ea"/>
                <a:ea typeface="+mn-ea"/>
                <a:cs typeface="宋体" panose="02010600030101010101" pitchFamily="2" charset="-122"/>
              </a:rPr>
              <a:t>答案</a:t>
            </a:r>
            <a:r>
              <a:rPr lang="zh-CN" altLang="zh-CN" sz="3200" b="1">
                <a:solidFill>
                  <a:srgbClr val="FF0000"/>
                </a:solidFill>
                <a:latin typeface="+mn-ea"/>
                <a:ea typeface="+mn-ea"/>
                <a:cs typeface="宋体" panose="02010600030101010101" pitchFamily="2" charset="-122"/>
              </a:rPr>
              <a:t>】</a:t>
            </a:r>
            <a:r>
              <a:rPr lang="zh-CN" altLang="en-US" sz="3200" b="1">
                <a:solidFill>
                  <a:srgbClr val="0000FF"/>
                </a:solidFill>
                <a:latin typeface="+mn-ea"/>
                <a:ea typeface="+mn-ea"/>
                <a:cs typeface="宋体" panose="02010600030101010101" pitchFamily="2" charset="-122"/>
              </a:rPr>
              <a:t>运用了下定义的说明方法。运用简洁准确的语言，让我们了解统筹方法是什么，增强了文章的科学性，使说明更严密。</a:t>
            </a:r>
          </a:p>
        </p:txBody>
      </p:sp>
      <p:sp>
        <p:nvSpPr>
          <p:cNvPr id="23556" name="矩形 1" title=""/>
          <p:cNvSpPr>
            <a:spLocks noChangeArrowheads="1"/>
          </p:cNvSpPr>
          <p:nvPr/>
        </p:nvSpPr>
        <p:spPr bwMode="auto">
          <a:xfrm>
            <a:off x="1884363" y="1557338"/>
            <a:ext cx="10298112" cy="1322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zh-CN" sz="44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1.</a:t>
            </a:r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</a:rPr>
              <a:t>开头这句话运用了什么说明方法？有什么作用？</a:t>
            </a:r>
            <a:endParaRPr lang="en-US" altLang="zh-CN" sz="3600" b="1">
              <a:latin typeface="黑体" panose="02010609060101010101" pitchFamily="49" charset="-122"/>
              <a:ea typeface="黑体" panose="02010609060101010101" pitchFamily="49" charset="-122"/>
              <a:cs typeface="宋体" panose="02010600030101010101" pitchFamily="2" charset="-122"/>
            </a:endParaRPr>
          </a:p>
          <a:p>
            <a:pPr eaLnBrk="1" hangingPunct="1"/>
            <a:endParaRPr lang="zh-CN" altLang="en-US" sz="36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3557" name="标题 1" title=""/>
          <p:cNvSpPr txBox="1"/>
          <p:nvPr/>
        </p:nvSpPr>
        <p:spPr bwMode="auto">
          <a:xfrm>
            <a:off x="623888" y="260350"/>
            <a:ext cx="11014075" cy="849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4000">
                <a:solidFill>
                  <a:schemeClr val="tx2"/>
                </a:solidFill>
              </a:rPr>
              <a:t>难点探究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35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69625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https://d.book118.com/596052054235010035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142</Paragraphs>
  <Slides>19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9">
      <vt:lpstr>Arial</vt:lpstr>
      <vt:lpstr>Calibri</vt:lpstr>
      <vt:lpstr>微软雅黑</vt:lpstr>
      <vt:lpstr>宋体</vt:lpstr>
      <vt:lpstr>黑体</vt:lpstr>
      <vt:lpstr>Times New Roman</vt:lpstr>
      <vt:lpstr>Wingdings</vt:lpstr>
      <vt:lpstr>Calibri Light</vt:lpstr>
      <vt:lpstr>楷体</vt:lpstr>
      <vt:lpstr>Office Theme</vt:lpstr>
      <vt:lpstr>统 筹 方 法</vt:lpstr>
      <vt:lpstr>课文导入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2024-09-06T00:28:36.871</cp:lastPrinted>
  <dcterms:created xsi:type="dcterms:W3CDTF">2024-09-05T16:28:36Z</dcterms:created>
  <dcterms:modified xsi:type="dcterms:W3CDTF">2024-09-05T16:28:38Z</dcterms:modified>
</cp:coreProperties>
</file>