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8" r:id="rId34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tags" Target="tags/tag324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fld id="{1AC49D05-6128-4D0D-A32A-06A5E73B386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fld id="{5849F42C-2DAE-424C-A4B8-3140182C3E9F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tags" Target="../tags/tag310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3250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325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47108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 bwMode="auto">
          <a:noFill/>
          <a:ln>
            <a:noFill/>
            <a:miter lim="800000"/>
          </a:ln>
        </p:spPr>
        <p:txBody>
          <a:bodyPr wrap="square" lIns="91440" tIns="45720" rIns="91440" bIns="45720" numCol="1" rtlCol="0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4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48132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 bwMode="auto">
          <a:noFill/>
          <a:ln>
            <a:noFill/>
            <a:miter lim="800000"/>
          </a:ln>
        </p:spPr>
        <p:txBody>
          <a:bodyPr wrap="square" lIns="91440" tIns="45720" rIns="91440" bIns="45720" numCol="1" rtlCol="0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5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4915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 bwMode="auto">
          <a:noFill/>
          <a:ln>
            <a:noFill/>
            <a:miter lim="800000"/>
          </a:ln>
        </p:spPr>
        <p:txBody>
          <a:bodyPr wrap="square" lIns="91440" tIns="45720" rIns="91440" bIns="45720" numCol="1" rtlCol="0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6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6322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632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1600" kern="1200" smtClean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/>
                <a:cs typeface="+mn-cs"/>
              </a:rPr>
              <a:t>语文资源加群微信ywgx688 备注：语文</a:t>
            </a:r>
            <a:endParaRPr lang="zh-CN" altLang="zh-CN" sz="1600" kern="1200" smtClean="0">
              <a:solidFill>
                <a:schemeClr val="tx1"/>
              </a:solidFill>
              <a:effectLst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50180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 bwMode="auto">
          <a:noFill/>
          <a:ln>
            <a:noFill/>
            <a:miter lim="800000"/>
          </a:ln>
        </p:spPr>
        <p:txBody>
          <a:bodyPr wrap="square" lIns="91440" tIns="45720" rIns="91440" bIns="45720" numCol="1" rtlCol="0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7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1442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144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 bwMode="auto">
          <a:noFill/>
          <a:ln>
            <a:noFill/>
            <a:miter lim="800000"/>
          </a:ln>
        </p:spPr>
        <p:txBody>
          <a:bodyPr wrap="square" lIns="91440" tIns="45720" rIns="91440" bIns="45720" numCol="1" rtlCol="0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8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2466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2467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5632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 bwMode="auto">
          <a:noFill/>
          <a:ln>
            <a:noFill/>
            <a:miter lim="800000"/>
          </a:ln>
        </p:spPr>
        <p:txBody>
          <a:bodyPr wrap="square" lIns="91440" tIns="45720" rIns="91440" bIns="45720" numCol="1" rtlCol="0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9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1600" kern="1200" smtClean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/>
                <a:cs typeface="+mn-cs"/>
              </a:rPr>
              <a:t>语文资源加群微信ywgx688 备注：语文</a:t>
            </a:r>
            <a:endParaRPr lang="zh-CN" altLang="zh-CN" sz="1600" kern="1200" smtClean="0">
              <a:solidFill>
                <a:schemeClr val="tx1"/>
              </a:solidFill>
              <a:effectLst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1600" kern="1200" smtClean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/>
                <a:cs typeface="+mn-cs"/>
              </a:rPr>
              <a:t>语文资源加群微信ywgx688 备注：语文</a:t>
            </a:r>
            <a:endParaRPr lang="zh-CN" altLang="zh-CN" sz="1600" kern="1200" smtClean="0">
              <a:solidFill>
                <a:schemeClr val="tx1"/>
              </a:solidFill>
              <a:effectLst/>
              <a:latin typeface="微软雅黑" panose="020b0503020204020204" charset="-122"/>
              <a:ea typeface="微软雅黑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B项,“通过与人的对比……”理解不当,原文是将美而自知和美而不自知这两类人加以对比。</a:t>
            </a:r>
            <a:endParaRPr lang="en-US" altLang="zh-CN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  <a:sym typeface="+mn-ea"/>
              </a:rPr>
              <a:t>2.解析 本题考查理解文中重要词语含义的能力。首先到篇末找到题干中的引文,即“天鹅的谦和”,然后结合前面的内容分析其含义。如根据第二段中“天鹅是赢得最多尊重的鸟。……却从不攻击别人”,概括出“虽然高贵、庄严、仁厚、受人尊重与热爱,但天鹅并不因此而傲慢”的要点。以此类推得出其他要点。</a:t>
            </a:r>
            <a:endParaRPr lang="en-US" altLang="zh-CN">
              <a:solidFill>
                <a:srgbClr val="FF0000"/>
              </a:solidFill>
              <a:latin typeface="Arial" pitchFamily="34" charset="0"/>
              <a:ea typeface="黑体" panose="02010609060101010101" pitchFamily="2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>
              <a:solidFill>
                <a:srgbClr val="FF0000"/>
              </a:solidFill>
              <a:latin typeface="Arial" pitchFamily="34" charset="0"/>
              <a:ea typeface="黑体" panose="02010609060101010101" pitchFamily="2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  <a:sym typeface="+mn-ea"/>
              </a:rPr>
              <a:t>3.解析 本题考查分析作品的体裁特征和表现手法的能力。人称主要包括第一人称、第二人称、第三人称,每一种人称都有各自的特点。第一人称是一种直接表达的方式,能使读者产生一种真实、亲切的感觉。对作者来说,它更便于直接表达自己的思想感情;第二人称在表现情感方面更具有震撼力,可以拉近读者和主人公的距离;第三人称写法的优点是不受时间和空间的限制,能够比较自由灵活地反映客观内容。解答本题,首先应回顾每种人称技巧的作用,然后再结合文中指代的对象进行答题。</a:t>
            </a:r>
            <a:endParaRPr lang="en-US" altLang="zh-CN">
              <a:solidFill>
                <a:srgbClr val="FF0000"/>
              </a:solidFill>
              <a:latin typeface="Arial" pitchFamily="34" charset="0"/>
              <a:ea typeface="黑体" panose="02010609060101010101" pitchFamily="2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C8C505D-7580-4A6C-B4BB-CD01503D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EF0D726-0380-46AC-86EF-33E33A2E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63DC633-4A9B-45F8-8E77-937A1CB1C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E77AF1D-AA34-4811-A0E0-E5783918B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EB95FEE8-8AA7-407B-BE2D-8DCBDCED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8768E3A-337A-4A2F-81D6-E586F8224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CC1933F-49BA-4FCB-AE79-6B2CDA376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3B869AD-CC5C-49C3-894D-B9C560E3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933A0B7-DBE1-47EE-9AD3-C4ACAA44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89FF6C3-FB27-46E5-B140-231A07178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AFE8BEE-AA23-4FC2-9B7E-9566802CD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7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73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64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67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80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1" name=""/>
        <p:cNvGrpSpPr/>
        <p:nvPr>
          <p:custDataLst>
            <p:tags r:id="rId5"/>
          </p:custDataLst>
        </p:nvPr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notesSlide" Target="../notesSlides/notesSlide13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27" Type="http://schemas.openxmlformats.org/officeDocument/2006/relationships/tags" Target="../tags/tag225.xml" /><Relationship Id="rId28" Type="http://schemas.openxmlformats.org/officeDocument/2006/relationships/tags" Target="../tags/tag226.xml" /><Relationship Id="rId29" Type="http://schemas.openxmlformats.org/officeDocument/2006/relationships/tags" Target="../tags/tag227.xml" /><Relationship Id="rId3" Type="http://schemas.openxmlformats.org/officeDocument/2006/relationships/tags" Target="../tags/tag201.xml" /><Relationship Id="rId30" Type="http://schemas.openxmlformats.org/officeDocument/2006/relationships/tags" Target="../tags/tag228.xml" /><Relationship Id="rId31" Type="http://schemas.openxmlformats.org/officeDocument/2006/relationships/tags" Target="../tags/tag229.xml" /><Relationship Id="rId32" Type="http://schemas.openxmlformats.org/officeDocument/2006/relationships/tags" Target="../tags/tag230.xml" /><Relationship Id="rId33" Type="http://schemas.openxmlformats.org/officeDocument/2006/relationships/tags" Target="../tags/tag231.xml" /><Relationship Id="rId34" Type="http://schemas.openxmlformats.org/officeDocument/2006/relationships/tags" Target="../tags/tag232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image" Target="../media/image2.png" /><Relationship Id="rId7" Type="http://schemas.openxmlformats.org/officeDocument/2006/relationships/tags" Target="../tags/tag27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hyperlink" Target="https://d.book118.com/5961232311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4" name="标题 23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0" y="2748280"/>
            <a:ext cx="12191365" cy="119126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>
                <a:solidFill>
                  <a:srgbClr val="FF0000"/>
                </a:solidFill>
                <a:sym typeface="+mn-ea"/>
              </a:rPr>
              <a:t>散文阅读考点</a:t>
            </a:r>
            <a:endParaRPr lang="zh-CN" altLang="en-US" sz="8800" b="1" spc="200">
              <a:solidFill>
                <a:srgbClr val="FF0000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1101090" y="405130"/>
            <a:ext cx="712025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0000FF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2024</a:t>
            </a:r>
            <a:r>
              <a:rPr lang="zh-CN" altLang="zh-CN" sz="4800" b="1">
                <a:solidFill>
                  <a:srgbClr val="0000FF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年</a:t>
            </a:r>
            <a:r>
              <a:rPr lang="zh-CN" altLang="en-US" sz="4800" b="1">
                <a:solidFill>
                  <a:srgbClr val="0000FF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高考</a:t>
            </a:r>
            <a:r>
              <a:rPr lang="zh-CN" altLang="en-US" sz="4800" b="1">
                <a:solidFill>
                  <a:srgbClr val="0000FF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语文专题复习</a:t>
            </a:r>
            <a:endParaRPr lang="zh-CN" altLang="en-US" sz="4800" b="1">
              <a:solidFill>
                <a:srgbClr val="0000FF"/>
              </a:solidFill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3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873760" y="294640"/>
            <a:ext cx="181610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联系课内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0" name="文本框 99"/>
          <p:cNvSpPr txBox="1"/>
          <p:nvPr>
            <p:custDataLst>
              <p:tags r:id="rId5"/>
            </p:custDataLst>
          </p:nvPr>
        </p:nvSpPr>
        <p:spPr>
          <a:xfrm>
            <a:off x="359410" y="1807845"/>
            <a:ext cx="1038225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文言散文</a:t>
            </a:r>
            <a:endParaRPr 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（一）叙事散文</a:t>
            </a:r>
            <a:r>
              <a:rPr lang="zh-CN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《烛之武退秦师》《荆轲刺秦王》《鸿门宴》</a:t>
            </a:r>
            <a:endParaRPr 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（二）山水游记散文</a:t>
            </a:r>
            <a:r>
              <a:rPr lang="zh-CN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《兰亭集序》《赤壁赋》《游褒禅山记》</a:t>
            </a:r>
            <a:endParaRPr 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（三）议论性散文</a:t>
            </a:r>
            <a:r>
              <a:rPr lang="zh-CN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《寡人之于国也》《过秦论》《劝学》《师说》</a:t>
            </a:r>
            <a:endParaRPr lang="zh-CN" sz="2400" b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现代散文</a:t>
            </a: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（一）记事怀人</a:t>
            </a: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《记念刘和珍君》《小狗包弟》《记梁任公先生的一次演讲》</a:t>
            </a: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（二）写景状物</a:t>
            </a: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《荷塘月色》《故都的秋》《囚绿记》</a:t>
            </a: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（三）说理散文</a:t>
            </a: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《人是一颗能思想的苇草》</a:t>
            </a: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26060" y="300355"/>
          <a:ext cx="11875770" cy="65189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855"/>
                <a:gridCol w="4169410"/>
                <a:gridCol w="3131185"/>
                <a:gridCol w="3830320"/>
              </a:tblGrid>
              <a:tr h="140335">
                <a:tc grid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散文的特点</a:t>
                      </a:r>
                      <a:endParaRPr lang="en-US" altLang="en-US" sz="18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高考命题点</a:t>
                      </a:r>
                      <a:endParaRPr lang="en-US" altLang="en-US" sz="18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考题例证</a:t>
                      </a:r>
                      <a:endParaRPr lang="en-US" altLang="en-US" sz="18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9970">
                <a:tc row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形散</a:t>
                      </a:r>
                      <a:endParaRPr lang="en-US" altLang="en-US" sz="18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散文取材“散”：散文取材十分广泛自由，丰富奇巧，不受时间和空间的限制。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归纳概括内容要点类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(2018·天津卷·T18)请结合全文分析，文中的“我”</a:t>
                      </a: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为何</a:t>
                      </a: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要寻找徽墨。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散文行文“散”：行文方式灵活多样，富于变化。可以融叙事、描写、抒情、议论于一体；也可夹叙夹议、状物写景、景中融情；可以细处落笔，小中见大；也可旁敲侧击，曲径通幽。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散文结构思路类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(2018·浙江卷·T12)从结构上分析作品</a:t>
                      </a: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为什么先写</a:t>
                      </a: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街、</a:t>
                      </a: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再写</a:t>
                      </a: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人、</a:t>
                      </a: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后写</a:t>
                      </a: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灯。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074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鉴赏散文技巧类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(2017·全国卷Ⅱ·T6)作者交替使用“你”和“我”两个不同的</a:t>
                      </a: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人称</a:t>
                      </a: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，其中蕴含着怎样的态度？请结合全文进行分析。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2780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神聚</a:t>
                      </a:r>
                      <a:endParaRPr lang="en-US" altLang="en-US" sz="18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现代散文的“神”主要指的是渗透在字里行间的情感、主题、意蕴等。从某种意义上说，“字里行间”就是指散文的语言，因此，对散文语言的理解或鉴赏是把握散文“神”的重要一环。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理解或鉴赏散文语言类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(2018·天津卷·T17)请</a:t>
                      </a: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赏析</a:t>
                      </a: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文中画线</a:t>
                      </a: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句子</a:t>
                      </a: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。(2017·全国卷Ⅱ·T5)结合全文，说明文中“窗子”的含意。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077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“神聚”，指文章表述的中心思想明确而集中。无论散文的内容如何广泛，表现方法多么灵活，都要受中心思想约束。对散文主旨意蕴的探究成为鉴赏散文不可或缺的环节。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探究散文主旨意蕴类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(2018·浙江卷·T13)根据全文，分析作者“感到如此新奇和庆幸”的</a:t>
                      </a:r>
                      <a:r>
                        <a:rPr lang="en-US" sz="18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深层意蕴</a:t>
                      </a:r>
                      <a:r>
                        <a:rPr lang="en-US" sz="1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。</a:t>
                      </a:r>
                      <a:endParaRPr lang="en-US" altLang="en-US" sz="18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5602" name="灯片编号占位符 3"/>
          <p:cNvSpPr txBox="1">
            <a:spLocks noGrp="1"/>
          </p:cNvSpPr>
          <p:nvPr>
            <p:ph type="sldNum" sz="quarter" idx="4294967295"/>
            <p:custDataLst>
              <p:tags r:id="rId4"/>
            </p:custDataLst>
          </p:nvPr>
        </p:nvSpPr>
        <p:spPr bwMode="auto">
          <a:xfrm>
            <a:off x="10896600" y="508000"/>
            <a:ext cx="1295400" cy="365125"/>
          </a:xfrm>
          <a:noFill/>
          <a:ln>
            <a:noFill/>
            <a:miter lim="800000"/>
          </a:ln>
        </p:spPr>
        <p:txBody>
          <a:bodyPr wrap="square" lIns="91440" tIns="45720" rIns="91440" bIns="45720" numCol="1" rtlCol="0" anchor="ctr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fld id="{9A0DB2DC-4C9A-4742-B13C-FB6460FD3503}" type="slidenum">
              <a:rPr lang="zh-CN" altLang="en-US" sz="1200">
                <a:solidFill>
                  <a:schemeClr val="bg1"/>
                </a:solidFill>
                <a:latin typeface="宋体" panose="02010600030101010101" pitchFamily="2" charset="-122"/>
              </a:rPr>
              <a:t>4</a:t>
            </a:fld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endParaRPr lang="zh-CN" altLang="en-US" sz="1200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27651" name="矩形 2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359410" y="1285875"/>
            <a:ext cx="11557000" cy="42259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（一）散文的特点</a:t>
            </a:r>
            <a:endParaRPr lang="zh-CN" altLang="zh-CN" sz="28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3048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散文是与诗歌、小说、戏剧并称的一种文学体裁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指不讲究韵律的散体文章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包括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杂文、随笔、游记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等。其文体特点是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:①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篇幅短小。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立意集中深远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形散而神不散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”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。即以一条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线索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组织材料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集中地表现中心思想。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③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题材广泛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不受时空限制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联想丰富。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④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形式多样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结构自由洒脱。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⑤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表现方法灵活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融叙事、描写、议论于一体。</a:t>
            </a:r>
            <a:endParaRPr lang="zh-CN" altLang="zh-CN" sz="28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3048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endParaRPr lang="zh-CN" altLang="zh-CN" sz="28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3048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散文一般分为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记叙性散文、抒情性散文和议论性散文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800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流程图: 对照 3"/>
          <p:cNvSpPr/>
          <p:nvPr>
            <p:custDataLst>
              <p:tags r:id="rId6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873760" y="294640"/>
            <a:ext cx="181610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文体知识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cover dir="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6626" name="灯片编号占位符 3"/>
          <p:cNvSpPr txBox="1">
            <a:spLocks noGrp="1"/>
          </p:cNvSpPr>
          <p:nvPr>
            <p:ph type="sldNum" sz="quarter" idx="4294967295"/>
            <p:custDataLst>
              <p:tags r:id="rId4"/>
            </p:custDataLst>
          </p:nvPr>
        </p:nvSpPr>
        <p:spPr bwMode="auto">
          <a:xfrm>
            <a:off x="10896600" y="508000"/>
            <a:ext cx="1295400" cy="365125"/>
          </a:xfrm>
          <a:noFill/>
          <a:ln>
            <a:noFill/>
            <a:miter lim="800000"/>
          </a:ln>
        </p:spPr>
        <p:txBody>
          <a:bodyPr wrap="square" lIns="91440" tIns="45720" rIns="91440" bIns="45720" numCol="1" rtlCol="0" anchor="ctr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fld id="{9A0DB2DC-4C9A-4742-B13C-FB6460FD3503}" type="slidenum">
              <a:rPr lang="zh-CN" altLang="en-US" sz="1200">
                <a:solidFill>
                  <a:schemeClr val="bg1"/>
                </a:solidFill>
                <a:latin typeface="宋体" panose="02010600030101010101" pitchFamily="2" charset="-122"/>
              </a:rPr>
              <a:t>5</a:t>
            </a:fld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endParaRPr lang="zh-CN" altLang="en-US" sz="1200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28675" name="矩形 1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266700" y="1433195"/>
            <a:ext cx="11825605" cy="47428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第一类</a:t>
            </a:r>
            <a:r>
              <a:rPr lang="en-US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记叙性散文</a:t>
            </a:r>
            <a:r>
              <a:rPr lang="en-US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en-US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写人、记事</a:t>
            </a:r>
            <a:r>
              <a:rPr lang="en-US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endParaRPr lang="zh-CN" altLang="zh-CN" sz="2800" b="1">
              <a:solidFill>
                <a:schemeClr val="accent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这类散文以叙述和抒情为主要表达手段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叙述多是日常生活较为平淡的人事。主旨即对所写人事寄寓的感情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或由此得到的感悟。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讲究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以小见大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叙事散文很少有单一、完整、曲折的故事情节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常以若干零碎、琐屑之事来反映一个主题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这是散文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形散而神不散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”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的特点在叙事中的体现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重视行文的技巧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其构思之精妙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结构之严谨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感情之细微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尤其耐人寻味。</a:t>
            </a:r>
            <a:endParaRPr lang="zh-CN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endParaRPr lang="zh-CN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典型写作思路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简叙写作缘由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r>
              <a:rPr lang="zh-CN" altLang="zh-CN" sz="2800" b="1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多角度多层次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写人记事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中间穿插一些</a:t>
            </a:r>
            <a:r>
              <a:rPr lang="zh-CN" altLang="zh-CN" sz="2800" b="1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细节描写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结尾抒发情感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反映世态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总结感悟。</a:t>
            </a:r>
            <a:endParaRPr lang="zh-CN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流程图: 对照 3"/>
          <p:cNvSpPr/>
          <p:nvPr>
            <p:custDataLst>
              <p:tags r:id="rId6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873760" y="294640"/>
            <a:ext cx="181610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文体知识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blinds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7650" name="灯片编号占位符 3"/>
          <p:cNvSpPr txBox="1">
            <a:spLocks noGrp="1"/>
          </p:cNvSpPr>
          <p:nvPr>
            <p:ph type="sldNum" sz="quarter" idx="4294967295"/>
            <p:custDataLst>
              <p:tags r:id="rId4"/>
            </p:custDataLst>
          </p:nvPr>
        </p:nvSpPr>
        <p:spPr bwMode="auto">
          <a:xfrm>
            <a:off x="10896600" y="508000"/>
            <a:ext cx="1295400" cy="365125"/>
          </a:xfrm>
          <a:noFill/>
          <a:ln>
            <a:noFill/>
            <a:miter lim="800000"/>
          </a:ln>
        </p:spPr>
        <p:txBody>
          <a:bodyPr wrap="square" lIns="91440" tIns="45720" rIns="91440" bIns="45720" numCol="1" rtlCol="0" anchor="ctr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fld id="{9A0DB2DC-4C9A-4742-B13C-FB6460FD3503}" type="slidenum">
              <a:rPr lang="zh-CN" altLang="en-US" sz="1200">
                <a:solidFill>
                  <a:schemeClr val="bg1"/>
                </a:solidFill>
                <a:latin typeface="宋体" panose="02010600030101010101" pitchFamily="2" charset="-122"/>
              </a:rPr>
              <a:t>6</a:t>
            </a:fld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endParaRPr lang="zh-CN" altLang="en-US" sz="1200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29699" name="矩形 2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351790" y="1675130"/>
            <a:ext cx="11488420" cy="47428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第二类</a:t>
            </a:r>
            <a:r>
              <a:rPr lang="en-US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抒情性散文</a:t>
            </a:r>
            <a:r>
              <a:rPr lang="zh-CN" altLang="en-US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（写景、状物）</a:t>
            </a:r>
            <a:endParaRPr lang="zh-CN" altLang="zh-CN" sz="2800" b="1">
              <a:solidFill>
                <a:schemeClr val="accent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抒情散文以抒发主观情感为出发点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往往借助形象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写景状物来抒发主观情感。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最大特点就是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形散而神不散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”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。文中的景或物是作者抒情的依托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作者往往将所要抒发的情感具象化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运用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比兴、象征、拟人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等手法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或写景抒情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情景交融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或托物咏志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有所寄托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以达到抒情的目的。</a:t>
            </a:r>
            <a:endParaRPr lang="zh-CN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endParaRPr lang="zh-CN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典型写作思路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引出写作对象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咏物状景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时空拓展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中间常穿插其他景、物对比反衬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再由自然之物作拟人化延伸议论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结尾抒情言志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升华主旨。</a:t>
            </a:r>
            <a:endParaRPr lang="zh-CN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流程图: 对照 3"/>
          <p:cNvSpPr/>
          <p:nvPr>
            <p:custDataLst>
              <p:tags r:id="rId6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873760" y="294640"/>
            <a:ext cx="181610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文体知识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strips dir="rd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8674" name="灯片编号占位符 3"/>
          <p:cNvSpPr txBox="1">
            <a:spLocks noGrp="1"/>
          </p:cNvSpPr>
          <p:nvPr>
            <p:ph type="sldNum" sz="quarter" idx="4294967295"/>
            <p:custDataLst>
              <p:tags r:id="rId4"/>
            </p:custDataLst>
          </p:nvPr>
        </p:nvSpPr>
        <p:spPr bwMode="auto">
          <a:xfrm>
            <a:off x="10896600" y="508000"/>
            <a:ext cx="1295400" cy="365125"/>
          </a:xfrm>
          <a:noFill/>
          <a:ln>
            <a:noFill/>
            <a:miter lim="800000"/>
          </a:ln>
        </p:spPr>
        <p:txBody>
          <a:bodyPr wrap="square" lIns="91440" tIns="45720" rIns="91440" bIns="45720" numCol="1" rtlCol="0" anchor="ctr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fld id="{9A0DB2DC-4C9A-4742-B13C-FB6460FD3503}" type="slidenum">
              <a:rPr lang="zh-CN" altLang="en-US" sz="1200">
                <a:solidFill>
                  <a:schemeClr val="bg1"/>
                </a:solidFill>
                <a:latin typeface="宋体" panose="02010600030101010101" pitchFamily="2" charset="-122"/>
              </a:rPr>
              <a:t>7</a:t>
            </a:fld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endParaRPr lang="zh-CN" altLang="en-US" sz="1200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30723" name="矩形 1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239395" y="1534795"/>
            <a:ext cx="11712575" cy="47428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第三类</a:t>
            </a:r>
            <a:r>
              <a:rPr lang="en-US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议论性散文</a:t>
            </a:r>
            <a:r>
              <a:rPr lang="zh-CN" altLang="en-US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（文化、哲思）</a:t>
            </a:r>
            <a:endParaRPr lang="zh-CN" altLang="zh-CN" sz="2800" b="1">
              <a:solidFill>
                <a:schemeClr val="accent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议论性散文又叫哲理散文。这类散文以议论为主要表达方式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但议论不是凭空而生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往往在文章的开头交代议论的由头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或事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或物</a:t>
            </a: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然后逐层递进式议论。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主旨在物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事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与理相通处。哲理性散文带有人生感悟性质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这类作品往往从一点入手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入题较小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对生活的积累和感悟尤为重要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表现上点到为止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不过于直白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留咀嚼回味的空间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水到渠成地引发出对人生对生活的慨叹感喟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写出人人心中有笔下无的个体感受。</a:t>
            </a:r>
            <a:endParaRPr lang="zh-CN" alt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典型写作思路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对现实的事、物有触动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触发点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类似事情相近或相反的联想议论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联系点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点出道理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感悟点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)→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结合现实议论升华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升华点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流程图: 对照 3"/>
          <p:cNvSpPr/>
          <p:nvPr>
            <p:custDataLst>
              <p:tags r:id="rId6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873760" y="294640"/>
            <a:ext cx="181610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文体知识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cover dir="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1986" name="灯片编号占位符 3"/>
          <p:cNvSpPr txBox="1">
            <a:spLocks noGrp="1"/>
          </p:cNvSpPr>
          <p:nvPr>
            <p:ph type="sldNum" sz="quarter" idx="4294967295"/>
            <p:custDataLst>
              <p:tags r:id="rId4"/>
            </p:custDataLst>
          </p:nvPr>
        </p:nvSpPr>
        <p:spPr bwMode="auto">
          <a:xfrm>
            <a:off x="10896600" y="508000"/>
            <a:ext cx="1295400" cy="365125"/>
          </a:xfrm>
          <a:noFill/>
          <a:ln>
            <a:noFill/>
            <a:miter lim="800000"/>
          </a:ln>
        </p:spPr>
        <p:txBody>
          <a:bodyPr wrap="square" lIns="91440" tIns="45720" rIns="91440" bIns="45720" numCol="1" rtlCol="0" anchor="ctr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fld id="{9A0DB2DC-4C9A-4742-B13C-FB6460FD3503}" type="slidenum">
              <a:rPr lang="zh-CN" altLang="en-US" sz="1200">
                <a:solidFill>
                  <a:schemeClr val="bg1"/>
                </a:solidFill>
                <a:latin typeface="宋体" panose="02010600030101010101" pitchFamily="2" charset="-122"/>
              </a:rPr>
              <a:t>8</a:t>
            </a:fld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endParaRPr lang="zh-CN" altLang="en-US" sz="1200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44035" name="矩形 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223520" y="1168400"/>
            <a:ext cx="11589385" cy="45218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散文的结构形式也是多种多样的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现就常见的几种结构形式列举如下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endParaRPr lang="zh-CN" altLang="zh-CN" sz="2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(1)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静赏式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景点概述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景点静赏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景点联想。</a:t>
            </a:r>
            <a:endParaRPr lang="zh-CN" alt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特点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先交代赏景的缘由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暗示主题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多角度的写景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使用联想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用抒情的方式来深化主题。如《云和梯田》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(2015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年天津卷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、《祖屋》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(2014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年福建卷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2)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参游式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进入景点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依次欣赏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赏景联想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离开景点。</a:t>
            </a:r>
            <a:endParaRPr lang="zh-CN" alt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特点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移步换景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因空间转换而景色不同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情感因之而变化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有时虚实相间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适当联想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篇末暗示主旨。如《甘森的西红柿》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(2015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年重庆卷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、《浣花草堂》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(2014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年山东卷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(3)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象征式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物的描述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物的性格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由物及人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表达志向。</a:t>
            </a:r>
            <a:endParaRPr lang="zh-CN" alt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特点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详细描写物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目的是用物来象征人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形在写物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旨在象征之人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卒章显志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篇末深化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升华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主题。《说起梅花》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(2015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年北京卷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endParaRPr lang="zh-CN" altLang="zh-CN" sz="2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流程图: 对照 4"/>
          <p:cNvSpPr/>
          <p:nvPr>
            <p:custDataLst>
              <p:tags r:id="rId6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873760" y="294640"/>
            <a:ext cx="181610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阅读思路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fade thruBlk="1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3010" name="灯片编号占位符 3"/>
          <p:cNvSpPr txBox="1">
            <a:spLocks noGrp="1"/>
          </p:cNvSpPr>
          <p:nvPr>
            <p:ph type="sldNum" sz="quarter" idx="4294967295"/>
            <p:custDataLst>
              <p:tags r:id="rId4"/>
            </p:custDataLst>
          </p:nvPr>
        </p:nvSpPr>
        <p:spPr bwMode="auto">
          <a:xfrm>
            <a:off x="10896600" y="508000"/>
            <a:ext cx="1295400" cy="365125"/>
          </a:xfrm>
          <a:noFill/>
          <a:ln>
            <a:noFill/>
            <a:miter lim="800000"/>
          </a:ln>
        </p:spPr>
        <p:txBody>
          <a:bodyPr wrap="square" lIns="91440" tIns="45720" rIns="91440" bIns="45720" numCol="1" rtlCol="0" anchor="ctr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fld id="{9A0DB2DC-4C9A-4742-B13C-FB6460FD3503}" type="slidenum">
              <a:rPr lang="zh-CN" altLang="en-US" sz="1200">
                <a:solidFill>
                  <a:schemeClr val="bg1"/>
                </a:solidFill>
                <a:latin typeface="宋体" panose="02010600030101010101" pitchFamily="2" charset="-122"/>
              </a:rPr>
              <a:t>9</a:t>
            </a:fld>
            <a:r>
              <a:rPr lang="en-US" altLang="zh-CN" sz="1200">
                <a:solidFill>
                  <a:schemeClr val="bg1"/>
                </a:solidFill>
                <a:latin typeface="宋体" panose="02010600030101010101" pitchFamily="2" charset="-122"/>
              </a:rPr>
              <a:t>-</a:t>
            </a:r>
            <a:endParaRPr lang="zh-CN" altLang="en-US" sz="1200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45059" name="矩形 1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532765" y="1071880"/>
            <a:ext cx="11207750" cy="36360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(4)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怀念式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睹眼前景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思从前景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人、事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抒怀念情。</a:t>
            </a:r>
            <a:endParaRPr lang="zh-CN" alt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特点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借联想和想象写怀念之物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表达寄托的情思。抓住景物的主要特征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从一景联想到相关的另一景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且另一景中寄托着作者的主要情感。如《四堡雕版》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(2015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年山东卷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、《纸上故乡》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(2015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年福建卷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、《粮食》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(2014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年湖南卷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(5)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叙史式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一语统篇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追述史实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抚今而感慨、抒情。</a:t>
            </a:r>
            <a:endParaRPr lang="zh-CN" alt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266700" defTabSz="0">
              <a:lnSpc>
                <a:spcPct val="120000"/>
              </a:lnSpc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特点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起点很高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表达某种情怀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追叙史实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侧重与现实有某种程度上的契合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;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联系现实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追昔是为了抚今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表达对现实社会的思考、感慨。这类散文大多被称之为文化散文。如《废墟之美》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(2014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年北京卷</a:t>
            </a: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流程图: 对照 4"/>
          <p:cNvSpPr/>
          <p:nvPr>
            <p:custDataLst>
              <p:tags r:id="rId6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873760" y="294640"/>
            <a:ext cx="181610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阅读思路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blinds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流程图: 对照 4"/>
          <p:cNvSpPr/>
          <p:nvPr>
            <p:custDataLst>
              <p:tags r:id="rId3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873760" y="294640"/>
            <a:ext cx="181610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阅读思路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TextBox 2"/>
          <p:cNvSpPr txBox="1"/>
          <p:nvPr>
            <p:custDataLst>
              <p:tags r:id="rId5"/>
            </p:custDataLst>
          </p:nvPr>
        </p:nvSpPr>
        <p:spPr>
          <a:xfrm>
            <a:off x="544830" y="1273175"/>
            <a:ext cx="10604500" cy="53346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4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读懂散文的根本是要从散文行文的固有规律去把握。</a:t>
            </a:r>
            <a:endParaRPr kumimoji="0" lang="zh-CN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①依据</a:t>
            </a:r>
            <a:r>
              <a:rPr altLang="zh-CN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题材</a:t>
            </a:r>
            <a:r>
              <a:rPr altLang="zh-CN" sz="24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特点，晓大意</a:t>
            </a:r>
            <a:r>
              <a:rPr kumimoji="0" lang="zh-CN" altLang="en-US" sz="2400" b="1" kern="1200" cap="none" spc="0" normalizeH="0" baseline="0" noProof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</a:t>
            </a:r>
            <a:endParaRPr kumimoji="0" lang="zh-CN" altLang="en-US" sz="2400" b="1" kern="1200" cap="none" spc="0" normalizeH="0" baseline="0" noProof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②借助有效信息，抓主旨。</a:t>
            </a:r>
            <a:r>
              <a:rPr lang="zh-CN" altLang="en-US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（抓</a:t>
            </a:r>
            <a:r>
              <a:rPr lang="zh-CN" alt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标题</a:t>
            </a:r>
            <a:r>
              <a:rPr lang="zh-CN" altLang="en-US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，揣摩文意；</a:t>
            </a:r>
            <a:r>
              <a:rPr lang="en-US"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察</a:t>
            </a:r>
            <a:r>
              <a:rPr lang="en-US" altLang="zh-CN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首尾</a:t>
            </a:r>
            <a:r>
              <a:rPr lang="en-US"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，整合信息；</a:t>
            </a:r>
            <a:r>
              <a:rPr lang="zh-CN" altLang="en-US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）</a:t>
            </a:r>
            <a:endParaRPr lang="zh-CN" altLang="en-US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③抓关键语句，理</a:t>
            </a:r>
            <a:r>
              <a:rPr altLang="zh-CN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思路</a:t>
            </a: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*各段的中心句、首括句、尾结句；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*在文章结构上起过渡、连续作用的词语、句子和段落；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*画龙点睛的抒情议论句；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*体现时间、空间、人物、事件的句子；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*作者情感变化的句子；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④分析形象画面，悟意境；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⑤品味局部语言，析含意；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0" marR="0" lvl="0" indent="267970" algn="l" defTabSz="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9335"/>
                <a:tab pos="1850390"/>
                <a:tab pos="2538095"/>
                <a:tab pos="3221990"/>
              </a:tabLst>
              <a:defRPr/>
            </a:pPr>
            <a:r>
              <a:rPr altLang="zh-CN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⑥归纳层次要点，明文意；</a:t>
            </a:r>
            <a:endParaRPr altLang="zh-CN" sz="24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流程图: 对照 4"/>
          <p:cNvSpPr/>
          <p:nvPr>
            <p:custDataLst>
              <p:tags r:id="rId4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873760" y="294640"/>
            <a:ext cx="1407795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题型一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TextBox 2"/>
          <p:cNvSpPr txBox="1"/>
          <p:nvPr>
            <p:custDataLst>
              <p:tags r:id="rId6"/>
            </p:custDataLst>
          </p:nvPr>
        </p:nvSpPr>
        <p:spPr>
          <a:xfrm>
            <a:off x="559435" y="1619250"/>
            <a:ext cx="10604500" cy="43999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理解词语的含义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情感态度词、手法词（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象征、借物喻人、双关</a:t>
            </a: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、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贬义褒用、褒义贬用、大词小用、小词大用、词性活用）、</a:t>
            </a: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指示代词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【解题方法归纳】“三联一依”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三联：联系所在的句子的内容及前后语境、文章的主题或作者的情感态度、写作意图和社会背景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一依：依托手法挖掘。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流程图: 对照 4"/>
          <p:cNvSpPr/>
          <p:nvPr>
            <p:custDataLst>
              <p:tags r:id="rId4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873760" y="294640"/>
            <a:ext cx="1407795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题型二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TextBox 2"/>
          <p:cNvSpPr txBox="1"/>
          <p:nvPr>
            <p:custDataLst>
              <p:tags r:id="rId6"/>
            </p:custDataLst>
          </p:nvPr>
        </p:nvSpPr>
        <p:spPr>
          <a:xfrm>
            <a:off x="559435" y="1619250"/>
            <a:ext cx="10604500" cy="43999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理解句子含义题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结构复杂句、主旨观点句、脉络层次句、含意丰富句、艺术手法句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【解题方法归纳】“六看”：句内三看，句外三看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句内三看：一看句子关键词语；二看句子内部结构关系；三看句子本身表达特点。（文中人物说的，还是作者说的）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句外三看：看该句位置特点；二看相邻句；三看段、章的中心。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流程图: 对照 4"/>
          <p:cNvSpPr/>
          <p:nvPr>
            <p:custDataLst>
              <p:tags r:id="rId4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873760" y="294640"/>
            <a:ext cx="1407795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题型三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TextBox 2"/>
          <p:cNvSpPr txBox="1"/>
          <p:nvPr>
            <p:custDataLst>
              <p:tags r:id="rId6"/>
            </p:custDataLst>
          </p:nvPr>
        </p:nvSpPr>
        <p:spPr>
          <a:xfrm>
            <a:off x="559435" y="1619250"/>
            <a:ext cx="10604500" cy="39693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赏析语言特色</a:t>
            </a: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一看修辞；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二看表达技巧；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三看句子特点；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四看词语特点（叠音词、拟声词、动词、形容词、副词等）；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五看整体的语言风格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（清新、质朴、平实、华丽、幽默、辛辣、自然、口语化、简洁明快、含蓄深沉、生动形象、富有情趣、地方色彩较浓等）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流程图: 对照 4"/>
          <p:cNvSpPr/>
          <p:nvPr>
            <p:custDataLst>
              <p:tags r:id="rId4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873760" y="294640"/>
            <a:ext cx="1407795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题型四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TextBox 2"/>
          <p:cNvSpPr txBox="1"/>
          <p:nvPr>
            <p:custDataLst>
              <p:tags r:id="rId6"/>
            </p:custDataLst>
          </p:nvPr>
        </p:nvSpPr>
        <p:spPr>
          <a:xfrm>
            <a:off x="655955" y="1338580"/>
            <a:ext cx="10604500" cy="22453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句段的作用题</a:t>
            </a:r>
            <a:endParaRPr lang="zh-CN" altLang="zh-CN" sz="28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原则一：从思想内容上考虑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原则二：从篇章结构方面思考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原则三：从手法、表达效果考虑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" name="流程图: 对照 1"/>
          <p:cNvSpPr/>
          <p:nvPr>
            <p:custDataLst>
              <p:tags r:id="rId7"/>
            </p:custDataLst>
          </p:nvPr>
        </p:nvSpPr>
        <p:spPr>
          <a:xfrm>
            <a:off x="359410" y="3795395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873760" y="3795395"/>
            <a:ext cx="1407795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题型五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4" name="TextBox 2"/>
          <p:cNvSpPr txBox="1"/>
          <p:nvPr>
            <p:custDataLst>
              <p:tags r:id="rId9"/>
            </p:custDataLst>
          </p:nvPr>
        </p:nvSpPr>
        <p:spPr>
          <a:xfrm>
            <a:off x="655955" y="4590415"/>
            <a:ext cx="10604500" cy="1383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散文的表达技巧</a:t>
            </a:r>
            <a:endParaRPr lang="zh-CN" altLang="zh-CN" sz="28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表达方式、</a:t>
            </a:r>
            <a:r>
              <a:rPr lang="en-US" alt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表现手法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、修辞手法、谋篇布局</a:t>
            </a:r>
            <a:endParaRPr lang="zh-CN" altLang="en-US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流程图: 对照 4"/>
          <p:cNvSpPr/>
          <p:nvPr>
            <p:custDataLst>
              <p:tags r:id="rId4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873760" y="294640"/>
            <a:ext cx="1407795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题型六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TextBox 2"/>
          <p:cNvSpPr txBox="1"/>
          <p:nvPr>
            <p:custDataLst>
              <p:tags r:id="rId6"/>
            </p:custDataLst>
          </p:nvPr>
        </p:nvSpPr>
        <p:spPr>
          <a:xfrm>
            <a:off x="655955" y="2091055"/>
            <a:ext cx="10604500" cy="26765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文意概括题</a:t>
            </a:r>
            <a:endParaRPr lang="zh-CN" altLang="zh-CN" sz="28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zh-CN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1、审清题干，明确概括指向——确保方向不跑偏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2、理清思路，确定概括区间——确保信息收索全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3、检索提炼，整合答案要点——确保要点条理观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（看分值估要点、合并同类求同存异，避免答案要点交叉重复）</a:t>
            </a:r>
            <a:endParaRPr lang="zh-CN" sz="28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2770" name="矩形 52226"/>
          <p:cNvSpPr/>
          <p:nvPr>
            <p:custDataLst>
              <p:tags r:id="rId4"/>
            </p:custDataLst>
          </p:nvPr>
        </p:nvSpPr>
        <p:spPr>
          <a:xfrm>
            <a:off x="1703388" y="648970"/>
            <a:ext cx="8785225" cy="612140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2771" name="文本框 52228"/>
          <p:cNvSpPr txBox="1"/>
          <p:nvPr>
            <p:custDataLst>
              <p:tags r:id="rId5"/>
            </p:custDataLst>
          </p:nvPr>
        </p:nvSpPr>
        <p:spPr>
          <a:xfrm>
            <a:off x="1774825" y="1657033"/>
            <a:ext cx="2232025" cy="460375"/>
          </a:xfrm>
          <a:prstGeom prst="rect">
            <a:avLst/>
          </a:prstGeom>
          <a:gradFill rotWithShape="1">
            <a:gsLst>
              <a:gs pos="0">
                <a:srgbClr val="76185E"/>
              </a:gs>
              <a:gs pos="50000">
                <a:srgbClr val="FF33CC"/>
              </a:gs>
              <a:gs pos="100000">
                <a:srgbClr val="76185E"/>
              </a:gs>
            </a:gsLst>
            <a:lin ang="540000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Clr>
                <a:srgbClr val="000000"/>
              </a:buClr>
            </a:pPr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黑体" panose="02010609060101010101" pitchFamily="2" charset="-122"/>
              </a:rPr>
              <a:t>形（表、实）</a:t>
            </a:r>
            <a:endParaRPr lang="zh-CN" altLang="en-US" sz="24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32772" name="文本框 52229"/>
          <p:cNvSpPr txBox="1"/>
          <p:nvPr>
            <p:custDataLst>
              <p:tags r:id="rId6"/>
            </p:custDataLst>
          </p:nvPr>
        </p:nvSpPr>
        <p:spPr>
          <a:xfrm>
            <a:off x="4367213" y="1153795"/>
            <a:ext cx="2808287" cy="398780"/>
          </a:xfrm>
          <a:prstGeom prst="rect">
            <a:avLst/>
          </a:prstGeom>
          <a:gradFill rotWithShape="1">
            <a:gsLst>
              <a:gs pos="0">
                <a:srgbClr val="004700"/>
              </a:gs>
              <a:gs pos="50000">
                <a:srgbClr val="009900"/>
              </a:gs>
              <a:gs pos="100000">
                <a:srgbClr val="004700"/>
              </a:gs>
            </a:gsLst>
            <a:lin ang="540000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人物（行为特征）</a:t>
            </a:r>
            <a:endParaRPr lang="zh-CN" altLang="en-US" sz="2000" b="1">
              <a:solidFill>
                <a:schemeClr val="bg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73" name="文本框 52230"/>
          <p:cNvSpPr txBox="1"/>
          <p:nvPr>
            <p:custDataLst>
              <p:tags r:id="rId7"/>
            </p:custDataLst>
          </p:nvPr>
        </p:nvSpPr>
        <p:spPr>
          <a:xfrm>
            <a:off x="4367213" y="1730058"/>
            <a:ext cx="2808287" cy="398780"/>
          </a:xfrm>
          <a:prstGeom prst="rect">
            <a:avLst/>
          </a:prstGeom>
          <a:gradFill rotWithShape="1">
            <a:gsLst>
              <a:gs pos="0">
                <a:srgbClr val="004700"/>
              </a:gs>
              <a:gs pos="50000">
                <a:srgbClr val="009900"/>
              </a:gs>
              <a:gs pos="100000">
                <a:srgbClr val="004700"/>
              </a:gs>
            </a:gsLst>
            <a:lin ang="540000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事件（具体表现）</a:t>
            </a:r>
            <a:endParaRPr lang="zh-CN" altLang="en-US" sz="2000" b="1">
              <a:solidFill>
                <a:schemeClr val="bg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74" name="文本框 52231"/>
          <p:cNvSpPr txBox="1"/>
          <p:nvPr>
            <p:custDataLst>
              <p:tags r:id="rId8"/>
            </p:custDataLst>
          </p:nvPr>
        </p:nvSpPr>
        <p:spPr>
          <a:xfrm>
            <a:off x="4367213" y="2306320"/>
            <a:ext cx="2808287" cy="398780"/>
          </a:xfrm>
          <a:prstGeom prst="rect">
            <a:avLst/>
          </a:prstGeom>
          <a:gradFill rotWithShape="1">
            <a:gsLst>
              <a:gs pos="0">
                <a:srgbClr val="004700"/>
              </a:gs>
              <a:gs pos="50000">
                <a:srgbClr val="009900"/>
              </a:gs>
              <a:gs pos="100000">
                <a:srgbClr val="004700"/>
              </a:gs>
            </a:gsLst>
            <a:lin ang="540000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景物（有何特点）</a:t>
            </a:r>
            <a:endParaRPr lang="zh-CN" altLang="en-US" sz="2000" b="1">
              <a:solidFill>
                <a:schemeClr val="bg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75" name="文本框 52232"/>
          <p:cNvSpPr txBox="1"/>
          <p:nvPr>
            <p:custDataLst>
              <p:tags r:id="rId9"/>
            </p:custDataLst>
          </p:nvPr>
        </p:nvSpPr>
        <p:spPr>
          <a:xfrm>
            <a:off x="1847850" y="5762308"/>
            <a:ext cx="2159000" cy="460375"/>
          </a:xfrm>
          <a:prstGeom prst="rect">
            <a:avLst/>
          </a:prstGeom>
          <a:gradFill rotWithShape="1">
            <a:gsLst>
              <a:gs pos="0">
                <a:srgbClr val="76185E"/>
              </a:gs>
              <a:gs pos="50000">
                <a:srgbClr val="FF33CC"/>
              </a:gs>
              <a:gs pos="100000">
                <a:srgbClr val="76185E"/>
              </a:gs>
            </a:gsLst>
            <a:lin ang="540000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zh-CN" altLang="en-US" sz="2400" b="1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神（里、虚）</a:t>
            </a:r>
            <a:endParaRPr lang="zh-CN" altLang="en-US" sz="2400" b="1">
              <a:solidFill>
                <a:schemeClr val="bg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76" name="文本框 52233"/>
          <p:cNvSpPr txBox="1"/>
          <p:nvPr>
            <p:custDataLst>
              <p:tags r:id="rId10"/>
            </p:custDataLst>
          </p:nvPr>
        </p:nvSpPr>
        <p:spPr>
          <a:xfrm>
            <a:off x="4367213" y="6265545"/>
            <a:ext cx="2808287" cy="398780"/>
          </a:xfrm>
          <a:prstGeom prst="rect">
            <a:avLst/>
          </a:prstGeom>
          <a:gradFill rotWithShape="1">
            <a:gsLst>
              <a:gs pos="0">
                <a:srgbClr val="004700"/>
              </a:gs>
              <a:gs pos="50000">
                <a:srgbClr val="009900"/>
              </a:gs>
              <a:gs pos="100000">
                <a:srgbClr val="004700"/>
              </a:gs>
            </a:gsLst>
            <a:lin ang="540000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志（言了什么志）</a:t>
            </a:r>
            <a:endParaRPr lang="zh-CN" altLang="en-US" sz="2000" b="1">
              <a:solidFill>
                <a:schemeClr val="bg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77" name="文本框 52234"/>
          <p:cNvSpPr txBox="1"/>
          <p:nvPr>
            <p:custDataLst>
              <p:tags r:id="rId11"/>
            </p:custDataLst>
          </p:nvPr>
        </p:nvSpPr>
        <p:spPr>
          <a:xfrm>
            <a:off x="4367213" y="5186045"/>
            <a:ext cx="2808287" cy="398780"/>
          </a:xfrm>
          <a:prstGeom prst="rect">
            <a:avLst/>
          </a:prstGeom>
          <a:gradFill rotWithShape="1">
            <a:gsLst>
              <a:gs pos="0">
                <a:srgbClr val="004700"/>
              </a:gs>
              <a:gs pos="50000">
                <a:srgbClr val="009900"/>
              </a:gs>
              <a:gs pos="100000">
                <a:srgbClr val="004700"/>
              </a:gs>
            </a:gsLst>
            <a:lin ang="540000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情（抒了什么情）</a:t>
            </a:r>
            <a:endParaRPr lang="zh-CN" altLang="en-US" sz="2000" b="1">
              <a:solidFill>
                <a:schemeClr val="bg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78" name="文本框 52235"/>
          <p:cNvSpPr txBox="1"/>
          <p:nvPr>
            <p:custDataLst>
              <p:tags r:id="rId12"/>
            </p:custDataLst>
          </p:nvPr>
        </p:nvSpPr>
        <p:spPr>
          <a:xfrm>
            <a:off x="4367213" y="5724208"/>
            <a:ext cx="2808287" cy="398780"/>
          </a:xfrm>
          <a:prstGeom prst="rect">
            <a:avLst/>
          </a:prstGeom>
          <a:gradFill rotWithShape="1">
            <a:gsLst>
              <a:gs pos="0">
                <a:srgbClr val="004700"/>
              </a:gs>
              <a:gs pos="50000">
                <a:srgbClr val="009900"/>
              </a:gs>
              <a:gs pos="100000">
                <a:srgbClr val="004700"/>
              </a:gs>
            </a:gsLst>
            <a:lin ang="540000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理（明了什么理）</a:t>
            </a:r>
            <a:endParaRPr lang="zh-CN" altLang="en-US" sz="2000" b="1">
              <a:solidFill>
                <a:schemeClr val="bg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79" name="文本框 52236"/>
          <p:cNvSpPr txBox="1"/>
          <p:nvPr>
            <p:custDataLst>
              <p:tags r:id="rId13"/>
            </p:custDataLst>
          </p:nvPr>
        </p:nvSpPr>
        <p:spPr>
          <a:xfrm>
            <a:off x="7701757" y="1080770"/>
            <a:ext cx="1847850" cy="706755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  <a:effectLst>
            <a:prstShdw prst="shdw17" dist="17961" dir="2699999">
              <a:srgbClr val="000099"/>
            </a:prst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A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．描写了什么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algn="ctr"/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  形象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80" name="文本框 52237"/>
          <p:cNvSpPr txBox="1"/>
          <p:nvPr>
            <p:custDataLst>
              <p:tags r:id="rId14"/>
            </p:custDataLst>
          </p:nvPr>
        </p:nvSpPr>
        <p:spPr>
          <a:xfrm>
            <a:off x="7701757" y="2088833"/>
            <a:ext cx="1847850" cy="706755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  <a:effectLst>
            <a:prstShdw prst="shdw17" dist="17961" dir="2699999">
              <a:srgbClr val="000099"/>
            </a:prst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B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．描述了什么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algn="ctr"/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  特点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81" name="文本框 52238"/>
          <p:cNvSpPr txBox="1"/>
          <p:nvPr>
            <p:custDataLst>
              <p:tags r:id="rId15"/>
            </p:custDataLst>
          </p:nvPr>
        </p:nvSpPr>
        <p:spPr>
          <a:xfrm>
            <a:off x="7680325" y="5473383"/>
            <a:ext cx="1943100" cy="860425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  <a:effectLst>
            <a:prstShdw prst="shdw17" dist="17961" dir="2699999">
              <a:srgbClr val="000099"/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C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．抒发了什么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algn="ctr" eaLnBrk="0" hangingPunct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 情感</a:t>
            </a:r>
            <a:endParaRPr lang="zh-CN" altLang="en-US" sz="2000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82" name="文本框 52239"/>
          <p:cNvSpPr txBox="1"/>
          <p:nvPr>
            <p:custDataLst>
              <p:tags r:id="rId16"/>
            </p:custDataLst>
          </p:nvPr>
        </p:nvSpPr>
        <p:spPr>
          <a:xfrm>
            <a:off x="7680325" y="3096895"/>
            <a:ext cx="1944688" cy="706755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  <a:effectLst>
            <a:prstShdw prst="shdw17" dist="17961" dir="2699999">
              <a:srgbClr val="000099"/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D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．运用了什么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algn="ctr"/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 语言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83" name="文本框 52240"/>
          <p:cNvSpPr txBox="1"/>
          <p:nvPr>
            <p:custDataLst>
              <p:tags r:id="rId17"/>
            </p:custDataLst>
          </p:nvPr>
        </p:nvSpPr>
        <p:spPr>
          <a:xfrm>
            <a:off x="7680325" y="4033520"/>
            <a:ext cx="1944688" cy="706755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  <a:effectLst>
            <a:prstShdw prst="shdw17" dist="17961" dir="2699999">
              <a:srgbClr val="000099"/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E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．运用了什么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algn="ctr"/>
            <a:r>
              <a:rPr lang="zh-CN" altLang="en-US" sz="20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  技巧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2784" name="直接连接符 52241"/>
          <p:cNvSpPr/>
          <p:nvPr>
            <p:custDataLst>
              <p:tags r:id="rId18"/>
            </p:custDataLst>
          </p:nvPr>
        </p:nvSpPr>
        <p:spPr>
          <a:xfrm flipH="1">
            <a:off x="2279650" y="2306320"/>
            <a:ext cx="0" cy="3384550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85" name="文本框 52242"/>
          <p:cNvSpPr txBox="1"/>
          <p:nvPr>
            <p:custDataLst>
              <p:tags r:id="rId19"/>
            </p:custDataLst>
          </p:nvPr>
        </p:nvSpPr>
        <p:spPr>
          <a:xfrm>
            <a:off x="2424113" y="3314383"/>
            <a:ext cx="2016125" cy="953135"/>
          </a:xfrm>
          <a:prstGeom prst="rect">
            <a:avLst/>
          </a:prstGeom>
          <a:noFill/>
          <a:ln w="76200" cap="flat" cmpd="tri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黑体" panose="02010609060101010101" pitchFamily="2" charset="-122"/>
              </a:rPr>
              <a:t>复现情境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黑体" panose="02010609060101010101" pitchFamily="2" charset="-122"/>
            </a:endParaRPr>
          </a:p>
          <a:p>
            <a:pPr algn="ctr"/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黑体" panose="02010609060101010101" pitchFamily="2" charset="-122"/>
              </a:rPr>
              <a:t>体悟情感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32786" name="文本框 52243"/>
          <p:cNvSpPr txBox="1"/>
          <p:nvPr>
            <p:custDataLst>
              <p:tags r:id="rId20"/>
            </p:custDataLst>
          </p:nvPr>
        </p:nvSpPr>
        <p:spPr>
          <a:xfrm>
            <a:off x="9987280" y="1080770"/>
            <a:ext cx="490220" cy="1379538"/>
          </a:xfrm>
          <a:prstGeom prst="rect">
            <a:avLst/>
          </a:prstGeom>
          <a:gradFill rotWithShape="1">
            <a:gsLst>
              <a:gs pos="0">
                <a:srgbClr val="5E005E"/>
              </a:gs>
              <a:gs pos="50000">
                <a:srgbClr val="CC00CC"/>
              </a:gs>
              <a:gs pos="100000">
                <a:srgbClr val="5E005E"/>
              </a:gs>
            </a:gsLst>
            <a:lin ang="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写了什么</a:t>
            </a:r>
            <a:endParaRPr lang="zh-CN" altLang="en-US" sz="20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32787" name="文本框 52244"/>
          <p:cNvSpPr txBox="1"/>
          <p:nvPr>
            <p:custDataLst>
              <p:tags r:id="rId21"/>
            </p:custDataLst>
          </p:nvPr>
        </p:nvSpPr>
        <p:spPr>
          <a:xfrm>
            <a:off x="9987280" y="3314383"/>
            <a:ext cx="490220" cy="1255712"/>
          </a:xfrm>
          <a:prstGeom prst="rect">
            <a:avLst/>
          </a:prstGeom>
          <a:gradFill rotWithShape="1">
            <a:gsLst>
              <a:gs pos="0">
                <a:srgbClr val="5E005E"/>
              </a:gs>
              <a:gs pos="50000">
                <a:srgbClr val="CC00CC"/>
              </a:gs>
              <a:gs pos="100000">
                <a:srgbClr val="5E005E"/>
              </a:gs>
            </a:gsLst>
            <a:lin ang="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怎样写的</a:t>
            </a:r>
            <a:endParaRPr lang="zh-CN" altLang="en-US" sz="20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32788" name="文本框 52245"/>
          <p:cNvSpPr txBox="1"/>
          <p:nvPr>
            <p:custDataLst>
              <p:tags r:id="rId22"/>
            </p:custDataLst>
          </p:nvPr>
        </p:nvSpPr>
        <p:spPr>
          <a:xfrm>
            <a:off x="9987280" y="5401945"/>
            <a:ext cx="490220" cy="1406525"/>
          </a:xfrm>
          <a:prstGeom prst="rect">
            <a:avLst/>
          </a:prstGeom>
          <a:gradFill rotWithShape="1">
            <a:gsLst>
              <a:gs pos="0">
                <a:srgbClr val="5E005E"/>
              </a:gs>
              <a:gs pos="50000">
                <a:srgbClr val="CC00CC"/>
              </a:gs>
              <a:gs pos="100000">
                <a:srgbClr val="5E005E"/>
              </a:gs>
            </a:gsLst>
            <a:lin ang="0" scaled="1"/>
          </a:gradFill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Clr>
                <a:srgbClr val="000000"/>
              </a:buClr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为什么写</a:t>
            </a:r>
            <a:endParaRPr lang="zh-CN" altLang="en-US" sz="20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32789" name="直接连接符 52246"/>
          <p:cNvSpPr/>
          <p:nvPr>
            <p:custDataLst>
              <p:tags r:id="rId23"/>
            </p:custDataLst>
          </p:nvPr>
        </p:nvSpPr>
        <p:spPr>
          <a:xfrm flipH="1">
            <a:off x="10199688" y="2449195"/>
            <a:ext cx="0" cy="720725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0" name="直接连接符 52247"/>
          <p:cNvSpPr/>
          <p:nvPr>
            <p:custDataLst>
              <p:tags r:id="rId24"/>
            </p:custDataLst>
          </p:nvPr>
        </p:nvSpPr>
        <p:spPr>
          <a:xfrm flipH="1">
            <a:off x="10199688" y="4609783"/>
            <a:ext cx="0" cy="649287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1" name="直接连接符 52248"/>
          <p:cNvSpPr/>
          <p:nvPr>
            <p:custDataLst>
              <p:tags r:id="rId25"/>
            </p:custDataLst>
          </p:nvPr>
        </p:nvSpPr>
        <p:spPr>
          <a:xfrm>
            <a:off x="7175500" y="1945958"/>
            <a:ext cx="360363" cy="0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2" name="直接连接符 52249"/>
          <p:cNvSpPr/>
          <p:nvPr>
            <p:custDataLst>
              <p:tags r:id="rId26"/>
            </p:custDataLst>
          </p:nvPr>
        </p:nvSpPr>
        <p:spPr>
          <a:xfrm flipH="1">
            <a:off x="5664200" y="2738120"/>
            <a:ext cx="0" cy="2447925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3" name="直接连接符 52250"/>
          <p:cNvSpPr/>
          <p:nvPr>
            <p:custDataLst>
              <p:tags r:id="rId27"/>
            </p:custDataLst>
          </p:nvPr>
        </p:nvSpPr>
        <p:spPr>
          <a:xfrm>
            <a:off x="7175500" y="5906770"/>
            <a:ext cx="347663" cy="1588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4" name="直接连接符 52251"/>
          <p:cNvSpPr/>
          <p:nvPr>
            <p:custDataLst>
              <p:tags r:id="rId28"/>
            </p:custDataLst>
          </p:nvPr>
        </p:nvSpPr>
        <p:spPr>
          <a:xfrm flipH="1">
            <a:off x="7535863" y="1080770"/>
            <a:ext cx="0" cy="1728788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5" name="直接连接符 52252"/>
          <p:cNvSpPr/>
          <p:nvPr>
            <p:custDataLst>
              <p:tags r:id="rId29"/>
            </p:custDataLst>
          </p:nvPr>
        </p:nvSpPr>
        <p:spPr>
          <a:xfrm>
            <a:off x="5664200" y="3889058"/>
            <a:ext cx="1871663" cy="0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6" name="直接连接符 52253"/>
          <p:cNvSpPr/>
          <p:nvPr>
            <p:custDataLst>
              <p:tags r:id="rId30"/>
            </p:custDataLst>
          </p:nvPr>
        </p:nvSpPr>
        <p:spPr>
          <a:xfrm flipH="1">
            <a:off x="7535863" y="3096895"/>
            <a:ext cx="0" cy="1728788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7" name="直接连接符 52254"/>
          <p:cNvSpPr/>
          <p:nvPr>
            <p:custDataLst>
              <p:tags r:id="rId31"/>
            </p:custDataLst>
          </p:nvPr>
        </p:nvSpPr>
        <p:spPr>
          <a:xfrm flipH="1">
            <a:off x="7535863" y="5473383"/>
            <a:ext cx="0" cy="936625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8" name="直接连接符 52255"/>
          <p:cNvSpPr/>
          <p:nvPr>
            <p:custDataLst>
              <p:tags r:id="rId32"/>
            </p:custDataLst>
          </p:nvPr>
        </p:nvSpPr>
        <p:spPr>
          <a:xfrm>
            <a:off x="4008438" y="1945958"/>
            <a:ext cx="360362" cy="0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99" name="直接连接符 52256"/>
          <p:cNvSpPr/>
          <p:nvPr>
            <p:custDataLst>
              <p:tags r:id="rId33"/>
            </p:custDataLst>
          </p:nvPr>
        </p:nvSpPr>
        <p:spPr>
          <a:xfrm>
            <a:off x="4008438" y="5978208"/>
            <a:ext cx="360362" cy="0"/>
          </a:xfrm>
          <a:prstGeom prst="line">
            <a:avLst/>
          </a:prstGeom>
          <a:ln w="76200" cap="flat" cmpd="tri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800" name="文本框 52257"/>
          <p:cNvSpPr txBox="1"/>
          <p:nvPr>
            <p:custDataLst>
              <p:tags r:id="rId34"/>
            </p:custDataLst>
          </p:nvPr>
        </p:nvSpPr>
        <p:spPr>
          <a:xfrm>
            <a:off x="1703388" y="247015"/>
            <a:ext cx="8736012" cy="521970"/>
          </a:xfrm>
          <a:prstGeom prst="rect">
            <a:avLst/>
          </a:prstGeom>
          <a:noFill/>
          <a:ln w="57150" cap="sq" cmpd="thickThin">
            <a:solidFill>
              <a:srgbClr val="000099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</a:rPr>
              <a:t>散文结构特点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85709" y="1318878"/>
            <a:ext cx="11430080" cy="5334037"/>
          </a:xfrm>
        </p:spPr>
        <p:txBody>
          <a:bodyPr>
            <a:normAutofit/>
          </a:bodyPr>
          <a:lstStyle/>
          <a:p>
            <a:r>
              <a:rPr lang="zh-CN" altLang="en-US" sz="3200" b="1" smtClean="0">
                <a:solidFill>
                  <a:srgbClr val="0000CC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第一步</a:t>
            </a:r>
            <a:r>
              <a:rPr lang="zh-CN" altLang="en-US" sz="32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入题</a:t>
            </a:r>
            <a:r>
              <a:rPr lang="zh-CN" altLang="en-US" sz="32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：读懂文章及做高考练习题。</a:t>
            </a:r>
            <a:r>
              <a:rPr lang="zh-CN" altLang="en-US" sz="32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文章题目</a:t>
            </a:r>
            <a:r>
              <a:rPr lang="en-US" altLang="zh-CN" sz="32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+</a:t>
            </a:r>
            <a:r>
              <a:rPr lang="zh-CN" altLang="en-US" sz="32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行文思路</a:t>
            </a:r>
            <a:r>
              <a:rPr lang="en-US" altLang="zh-CN" sz="32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+</a:t>
            </a:r>
            <a:r>
              <a:rPr lang="zh-CN" altLang="en-US" sz="32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关键语句的圈点勾画</a:t>
            </a:r>
            <a:r>
              <a:rPr lang="en-US" altLang="zh-CN" sz="32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+</a:t>
            </a:r>
            <a:r>
              <a:rPr lang="zh-CN" altLang="en-US" sz="32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练习题目</a:t>
            </a:r>
            <a:r>
              <a:rPr lang="zh-CN" altLang="en-US" sz="32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；</a:t>
            </a:r>
            <a:endParaRPr lang="en-US" altLang="zh-CN" sz="3200" b="1" smtClean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en-US" sz="3200" b="1" smtClean="0">
                <a:solidFill>
                  <a:srgbClr val="0000CC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第二步</a:t>
            </a:r>
            <a:r>
              <a:rPr lang="zh-CN" altLang="en-US" sz="32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构建知识框架</a:t>
            </a:r>
            <a:r>
              <a:rPr lang="zh-CN" altLang="en-US" sz="32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：以做高考题为基础，熟悉题目考查类型及答题思路进而加以总结；</a:t>
            </a:r>
            <a:endParaRPr lang="en-US" altLang="zh-CN" sz="3200" b="1" smtClean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en-US" sz="3200" b="1" smtClean="0">
                <a:solidFill>
                  <a:srgbClr val="0000CC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第三步</a:t>
            </a:r>
            <a:r>
              <a:rPr lang="zh-CN" altLang="en-US" sz="32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理论</a:t>
            </a:r>
            <a:r>
              <a:rPr lang="en-US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+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文本（知识</a:t>
            </a:r>
            <a:r>
              <a:rPr lang="en-US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+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练习）</a:t>
            </a:r>
            <a:r>
              <a:rPr lang="zh-CN" altLang="en-US" sz="32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：提高运用理论知识解决实际问题的能力。</a:t>
            </a:r>
            <a:endParaRPr lang="zh-CN" altLang="en-US" sz="32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流程图: 对照 3"/>
          <p:cNvSpPr/>
          <p:nvPr>
            <p:custDataLst>
              <p:tags r:id="rId4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873760" y="294640"/>
            <a:ext cx="263271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散文复习步骤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33680" y="1205865"/>
            <a:ext cx="11494135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1.</a:t>
            </a:r>
            <a:r>
              <a:rPr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关注标题，揣摩文意。</a:t>
            </a:r>
            <a:endParaRPr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2.</a:t>
            </a:r>
            <a:r>
              <a:rPr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观察</a:t>
            </a:r>
            <a:r>
              <a:rPr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首尾</a:t>
            </a:r>
            <a:r>
              <a:rPr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，整合信息。</a:t>
            </a: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</a:t>
            </a:r>
            <a:r>
              <a:rPr lang="zh-CN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异同</a:t>
            </a: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）</a:t>
            </a:r>
            <a:endParaRPr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3.</a:t>
            </a:r>
            <a:r>
              <a:rPr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扫描全文</a:t>
            </a:r>
            <a:r>
              <a:rPr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反复出现</a:t>
            </a:r>
            <a:r>
              <a:rPr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的关键词句和作者</a:t>
            </a:r>
            <a:r>
              <a:rPr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议论抒情</a:t>
            </a:r>
            <a:r>
              <a:rPr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的语句。</a:t>
            </a:r>
            <a:endParaRPr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4.</a:t>
            </a:r>
            <a:r>
              <a:rPr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综合层意，概括文意。</a:t>
            </a:r>
            <a:endParaRPr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endParaRPr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endParaRPr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整体把握文意、思路层次的方法</a:t>
            </a: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：</a:t>
            </a:r>
            <a:b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</a:b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①内容：文章</a:t>
            </a:r>
            <a:r>
              <a:rPr lang="zh-CN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写了什么</a:t>
            </a: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？基本把握文章内容和作者的写作意图。</a:t>
            </a:r>
            <a:endParaRPr 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②形式：文章是</a:t>
            </a:r>
            <a:r>
              <a:rPr lang="zh-CN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怎么写</a:t>
            </a: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的？把握文章的结构层次和作者是如何展开思路的。</a:t>
            </a:r>
            <a:endParaRPr 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寻找关键词句，画出各段落中的</a:t>
            </a:r>
            <a:r>
              <a:rPr lang="zh-CN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中心句、首括句、尾结句</a:t>
            </a:r>
            <a:endParaRPr 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捕捉文中体现时间、空间、人物、事件、感情的语句</a:t>
            </a:r>
            <a:endParaRPr 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依据</a:t>
            </a:r>
            <a:r>
              <a:rPr lang="zh-CN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文体特征</a:t>
            </a: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来理清思路结构。</a:t>
            </a:r>
            <a:endParaRPr 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5" name="流程图: 对照 4"/>
          <p:cNvSpPr/>
          <p:nvPr>
            <p:custDataLst>
              <p:tags r:id="rId5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873760" y="294640"/>
            <a:ext cx="2224405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整体阅读法</a:t>
            </a:r>
            <a:endParaRPr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" name="下箭头 1"/>
          <p:cNvSpPr/>
          <p:nvPr>
            <p:custDataLst>
              <p:tags r:id="rId7"/>
            </p:custDataLst>
          </p:nvPr>
        </p:nvSpPr>
        <p:spPr>
          <a:xfrm>
            <a:off x="3746500" y="4589780"/>
            <a:ext cx="542290" cy="668655"/>
          </a:xfrm>
          <a:prstGeom prst="downArrow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33680" y="1007110"/>
            <a:ext cx="11494135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                             </a:t>
            </a:r>
            <a:r>
              <a:rPr lang="en-US" altLang="zh-CN" sz="2400" b="1" smtClean="0">
                <a:solidFill>
                  <a:srgbClr val="92D05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阳 关 古 道 苍 凉 美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</a:t>
            </a:r>
            <a:endParaRPr lang="en-US" alt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en-US" alt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                                                                                                    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寅公</a:t>
            </a:r>
            <a:endParaRPr lang="zh-CN" altLang="en-US" sz="2400" b="1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①一到敦煌，我就想起了阳关。阳关在哪里？它还是那么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荒凉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、那么令人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感伤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吗？于是，</a:t>
            </a:r>
            <a:r>
              <a:rPr lang="zh-CN" altLang="en-US" sz="24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一缕思绪把我带到了古阳关遗址。</a:t>
            </a:r>
            <a:endParaRPr lang="zh-CN" altLang="en-US" sz="2400" b="1" u="sng" smtClean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②古阳关位于敦煌城西</a:t>
            </a:r>
            <a:r>
              <a:rPr lang="en-US" alt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75 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公里的古董滩上，三面沙丘，沙梁环抱。它与玉门关遥相呼应，像两颗明珠镶嵌在一段汉长城的两端，因在玉门关以南，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故名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阳关。阳关这样的边塞之地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之所以闻名遐迩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，并不起始于王维的那首</a:t>
            </a:r>
            <a:r>
              <a:rPr lang="en-US" alt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《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渭城曲</a:t>
            </a:r>
            <a:r>
              <a:rPr lang="en-US" alt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》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，而是因为它自汉魏以来就是通往西域诸国最西边防上的重要关隘，是古丝绸之路南道的必经关口。后来，“阳关道”成为光明大道的代名词。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③在</a:t>
            </a:r>
            <a:r>
              <a:rPr lang="zh-CN" altLang="en-US" sz="24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去阳关古城的路上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，只见沿途平沙千里、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荒无人烟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戈壁滩与蓝天相互对峙，偶尔有岌岌草、骆驼刺等沙生植物零星地点缀在远处，把广袤的戈壁滩映衬得更为荒凉。车轮飞转，发出沙沙的声响，远方地平线，隐隐约约出现了一线锯齿形的屏障。那屏障原是一条林带。我们的汽车驶进林带，</a:t>
            </a:r>
            <a:r>
              <a:rPr lang="zh-CN" altLang="en-US" sz="2400" b="1" u="sng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就好像突然闯进了绿色的海洋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。这水渠交错、万木争春的景象，仿佛就是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可爱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的江南水乡。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流程图: 对照 4"/>
          <p:cNvSpPr/>
          <p:nvPr>
            <p:custDataLst>
              <p:tags r:id="rId5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873760" y="294640"/>
            <a:ext cx="344932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入题</a:t>
            </a:r>
            <a:r>
              <a:rPr lang="en-US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——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圈画批注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33680" y="1007110"/>
            <a:ext cx="11494135" cy="63696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④汽车穿过禾田，钻出林带，向荒丘起伏的墩墩山上的一座烽火台驶去。我们登上烽火台，但见南边有一块铁牌，上面写着四个工整的字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“阳关古城”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。然而，向四面看，却只见红沙渺渺，不见古城的一砖一瓦。阳关古城，以雪山为屏，原也有过美丽的环境，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一千多年前，它曾是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湖水碧清、林草丰美的地方，只是由于种种天灾人祸，才成了连天的荒漠。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如今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古阳关已被流沙掩埋，当年筑城用过的石头也已经风化为红尘，只有在沙丘之间暴露出的板结地面。山下南面从东到西自然排列成二十余座大沙梁。沙梁之间，为砾石平地。汉唐陶片，铁砖瓦块，俯拾皆是。如果看到颜色乌黑、质地细腻、坚硬如石的阳关砖，千万莫要小瞧它，昔日有名的“阳关砚”就是用这种砖磨制的。用阳关砚磨的墨冬不结冰，夏不缩水，用来写毛笔字十分方便。听着旅伴的介绍，我不由感慨起来，</a:t>
            </a:r>
            <a:r>
              <a:rPr lang="zh-CN" altLang="en-US" sz="2400" b="1" u="sng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好像这凄冷的阳关古城也有几分暖意了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⑤阳关，昔日丝绸之路上的一个关隘，原本不过是一道关，却被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赋予了许多哲思和诗情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哲学家站在这儿宣称，即使人生从同一起点出发，也有不同的道路。“你走你的阳关道，我过我的独木桥”，抽象的对立概念如此生动地写在阳关之下。诗人站在这儿，与朋友依依不舍，“劝君更尽一杯酒，西出阳关无故人”，道尽多少离愁别绪和万般无奈。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流程图: 对照 4"/>
          <p:cNvSpPr/>
          <p:nvPr>
            <p:custDataLst>
              <p:tags r:id="rId5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873760" y="294640"/>
            <a:ext cx="344932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入题</a:t>
            </a:r>
            <a:r>
              <a:rPr lang="en-US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——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圈画批注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52095" y="1351915"/>
            <a:ext cx="11494135" cy="41541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然而</a:t>
            </a:r>
            <a:r>
              <a:rPr lang="zh-CN" altLang="en-US" sz="2400" b="1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，最初在阳关道上留下足印的并不是哲学家与诗人，而是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戍守边关的将军和士兵</a:t>
            </a:r>
            <a:r>
              <a:rPr lang="zh-CN" altLang="en-US" sz="2400" b="1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。这阳关古道对他们来说，无异于是一道生死关，归乡的路成了夜晚奢侈的梦，像阳关上的那弯月，清冷而高远。他们在这条原本传播文明的古道，冲冲杀杀</a:t>
            </a:r>
            <a:r>
              <a:rPr lang="en-US" altLang="zh-CN" sz="2400" b="1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…… </a:t>
            </a:r>
            <a:r>
              <a:rPr lang="zh-CN" altLang="en-US" sz="2400" b="1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于是，</a:t>
            </a:r>
            <a:r>
              <a:rPr lang="zh-CN" altLang="en-US" sz="2400" b="1" u="sng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这些走进生死之劫的将军和士兵，便成了哲学家与诗人</a:t>
            </a:r>
            <a:r>
              <a:rPr lang="zh-CN" altLang="en-US" sz="2400" b="1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，他们留下的点滴感慨，震撼着无数人的心灵。</a:t>
            </a:r>
            <a:endParaRPr lang="zh-CN" altLang="en-US" sz="2400" b="1" smtClean="0">
              <a:solidFill>
                <a:prstClr val="black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⑥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自古以来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，阳关在人们心中，总是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烽火连天，黄沙穿甲，满是凄凉悲惋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。然而，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今天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阳关附近，则已出现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柳绿花红、林茂粮丰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景象。游人漫步这里，既可凭吊古阳关遗址，还可以远眺绿洲、沙漠、雪峰的自然风光。“何必‘劝君更尽一杯酒’，这样的苦酒何须进，且把它还给古诗人！什么‘西出阳关无故人’？这样的诗句不必吟，且请把它埋进荒沙百尺深！”这是郭小川的诗句吧！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流程图: 对照 4"/>
          <p:cNvSpPr/>
          <p:nvPr>
            <p:custDataLst>
              <p:tags r:id="rId5"/>
            </p:custDataLst>
          </p:nvPr>
        </p:nvSpPr>
        <p:spPr>
          <a:xfrm>
            <a:off x="359410" y="29464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873760" y="294640"/>
            <a:ext cx="344932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入题</a:t>
            </a:r>
            <a:r>
              <a:rPr lang="en-US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——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圈画批注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7862570" y="699770"/>
            <a:ext cx="3455035" cy="952500"/>
          </a:xfrm>
        </p:spPr>
        <p:txBody>
          <a:bodyPr>
            <a:normAutofit/>
          </a:bodyPr>
          <a:lstStyle/>
          <a:p>
            <a:r>
              <a:rPr lang="zh-CN" altLang="en-US" sz="3200" b="1" smtClean="0"/>
              <a:t>主旨、创作意图</a:t>
            </a:r>
            <a:endParaRPr lang="zh-CN" altLang="en-US" sz="3200" b="1" smtClean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10870" y="1652270"/>
            <a:ext cx="7344410" cy="51435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①以问起笔、入题（是否苍凉、令人感伤）</a:t>
            </a:r>
            <a:r>
              <a:rPr lang="zh-CN" altLang="en-US" sz="2400" b="1" smtClean="0">
                <a:solidFill>
                  <a:srgbClr val="0000CC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endParaRPr lang="en-US" altLang="zh-CN" sz="2400" b="1" smtClean="0">
              <a:solidFill>
                <a:srgbClr val="0000CC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None/>
            </a:pP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②地理位置、名字由来、闻名原因</a:t>
            </a:r>
            <a:r>
              <a:rPr lang="zh-CN" altLang="en-US" sz="2400" b="1" smtClean="0">
                <a:solidFill>
                  <a:srgbClr val="0000CC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endParaRPr lang="en-US" altLang="zh-CN" sz="2400" b="1" smtClean="0">
              <a:solidFill>
                <a:srgbClr val="0000CC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None/>
            </a:pP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③去阳关路上所见、所感</a:t>
            </a:r>
            <a:r>
              <a:rPr lang="zh-CN" altLang="en-US" sz="2400" b="1" smtClean="0">
                <a:solidFill>
                  <a:srgbClr val="0000CC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endParaRPr lang="en-US" altLang="zh-CN" sz="2400" b="1" smtClean="0">
              <a:solidFill>
                <a:srgbClr val="0000CC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None/>
            </a:pP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④阳关古城遗址中所见、所感</a:t>
            </a:r>
            <a:r>
              <a:rPr lang="zh-CN" altLang="en-US" sz="2400" b="1" smtClean="0">
                <a:solidFill>
                  <a:srgbClr val="0000CC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endParaRPr lang="en-US" altLang="zh-CN" sz="2400" b="1" smtClean="0">
              <a:solidFill>
                <a:srgbClr val="0000CC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None/>
            </a:pP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⑤阳关古道与“人” </a:t>
            </a:r>
            <a:r>
              <a:rPr lang="zh-CN" altLang="en-US" sz="2400" b="1" smtClean="0">
                <a:solidFill>
                  <a:srgbClr val="0000CC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→</a:t>
            </a:r>
            <a:endParaRPr lang="en-US" altLang="zh-CN" sz="2400" b="1" smtClean="0">
              <a:solidFill>
                <a:srgbClr val="0000CC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None/>
            </a:pP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⑥总结、感慨：今日阳关已非昔日旧貌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标题 1"/>
          <p:cNvSpPr txBox="1"/>
          <p:nvPr>
            <p:custDataLst>
              <p:tags r:id="rId5"/>
            </p:custDataLst>
          </p:nvPr>
        </p:nvSpPr>
        <p:spPr>
          <a:xfrm>
            <a:off x="610870" y="699770"/>
            <a:ext cx="5815965" cy="952500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文章行文思路</a:t>
            </a:r>
            <a:endParaRPr kumimoji="0" lang="zh-CN" altLang="en-US" sz="32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7620635" y="1652270"/>
            <a:ext cx="3938905" cy="341503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0000CC"/>
                </a:solidFill>
              </a:rPr>
              <a:t>通过写阳关古道的今昔景象，表达作者对阳关过去的关注和思考，对其现在的赞美，展现一种昂扬向上的精神。</a:t>
            </a:r>
            <a:endParaRPr lang="zh-CN" altLang="en-US" sz="3600" b="1" smtClean="0">
              <a:solidFill>
                <a:srgbClr val="0000CC"/>
              </a:solidFill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3"/>
            </p:custDataLst>
          </p:nvPr>
        </p:nvSpPr>
        <p:spPr>
          <a:xfrm>
            <a:off x="2947670" y="3136900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3462020" y="3136900"/>
            <a:ext cx="505968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真题演练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词句含意理解</a:t>
            </a:r>
            <a:endParaRPr lang="zh-CN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582160" y="4081780"/>
            <a:ext cx="3027680" cy="583565"/>
          </a:xfrm>
          <a:prstGeom prst="rect">
            <a:avLst/>
          </a:prstGeom>
          <a:noFill/>
          <a:ln w="19050">
            <a:noFill/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（题型一、二）</a:t>
            </a:r>
            <a:endParaRPr lang="en-US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10756900" y="10998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4"/>
            </p:custDataLst>
          </p:nvPr>
        </p:nvSpPr>
        <p:spPr>
          <a:xfrm>
            <a:off x="275590" y="241935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89940" y="241935"/>
            <a:ext cx="505968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真题演练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词句含意理解</a:t>
            </a:r>
            <a:endParaRPr lang="zh-CN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6" name="矩形 5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275590" y="1127125"/>
            <a:ext cx="11328400" cy="57734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</a:rPr>
              <a:t>一、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(2018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河南郑州第二次质量预测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</a:rPr>
              <a:t>阅读下面的文字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</a:rPr>
              <a:t>完成第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1~3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</a:rPr>
              <a:t>题。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天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鹅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	                                                                      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周晓枫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①小时候看过一场完整的《天鹅湖》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这是我所接受的最优美的古典教育。柔和的身体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动人的旋律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我无法确认具体的舞蹈动作与剧情之间的关联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但那被概括出来却依然抽象的美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慑服了我最初的情感。</a:t>
            </a:r>
            <a:endParaRPr lang="zh-CN" altLang="zh-CN" sz="2200">
              <a:solidFill>
                <a:srgbClr val="00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 ②天鹅以单纯的曲线勾勒出身形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它造型精湛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是高贵的典范形象。与孔雀风格不同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天鹅呈现的是简洁之美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此外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还包含了更多的庄严感。天鹅是赢得最多尊重的鸟。关于天鹅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人们说得已经太多了。布封著名的篇章赞颂着天鹅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:“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地上的狮、虎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空中的鹰、鹫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都只以善战称雄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以逞强行凶统治群众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而天鹅就不是这样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它在水上为王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是凭着一切足以缔造太平世界的美德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如高尚、尊严、仁厚等。它有威势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有力量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有勇气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但又有不滥用权威的意志、非自卫不用武力的决心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它能战斗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能取胜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却从不攻击别人。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布封誉之为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太平共和国的领袖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。列那尔还有一个生动比喻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:“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它在池塘里滑行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像一只白色的雪橇。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的确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天鹅匀速而平静的游动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几乎不破坏水面的原有纹理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优雅至极。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3"/>
            </p:custDataLst>
          </p:nvPr>
        </p:nvSpPr>
        <p:spPr>
          <a:xfrm>
            <a:off x="275590" y="241935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矩形 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75590" y="1127125"/>
            <a:ext cx="11328400" cy="57734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我听到的一个与众不同的对天鹅的评价来自我的朋友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她语带讽刺地说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天鹅不过就是一只会装模作样的鹅。我这位朋友极端反对媚俗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只有那些被人遗忘之处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才能引起她的关心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大凡多数人趋之若鹜的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她一定会冷眼旁观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——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不知道这是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独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具慧眼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还是慧具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眼。但她的态度恰从反面提供了证词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天鹅确乎获得了人们普及化了的热爱。</a:t>
            </a:r>
            <a:endParaRPr lang="zh-CN" altLang="zh-CN" sz="2200">
              <a:solidFill>
                <a:srgbClr val="00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③传说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大神宙斯曾化为一只天鹅与海仙之女丽达亲近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和女朋友约会要打扮成天鹅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可见天鹅是神钟意的模样。天鹅并不因此而傲慢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《丑小鸭》的故事展示了它在成长过程中的谦逊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直到成年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它依然保持着这一良好的习惯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温和地低下头颈。我一贯持有偏见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认为过于自知的美让人生厌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而对自己的美貌几乎一无所知的人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有种别样的可爱。</a:t>
            </a:r>
            <a:endParaRPr lang="zh-CN" altLang="zh-CN" sz="2200">
              <a:solidFill>
                <a:srgbClr val="00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NEU-BZ-S92" panose="02020503000000020003" pitchFamily="18" charset="-122"/>
                <a:cs typeface="Times New Roman" panose="02020603050405020304" pitchFamily="18" charset="0"/>
              </a:rPr>
              <a:t>    ④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天鹅并不是体形最大的鸟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不是毛色最绚丽的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不是歌喉最悦耳的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……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但世间并无全面价值的美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我们所谓的无瑕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仅是在一个狭小局部达到的自我满足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其实它只是一种令人愉快的谐调关系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实现了优点对缺点的最大比值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表现出美对丑的顽强克服愿望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——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说到底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只是把缺点放置到观察者的盲区上。绝对意义的美是非真的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正如高大辉煌的王鸟凤凰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是幻想中的杰作。如果天鹅拥有引人注目的体形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那么它也许会像鸵鸟一样失去飞行能力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如果它拥有过于绚艳的羽毛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也许它们会成为花瓶里的独特缀饰。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789940" y="241935"/>
            <a:ext cx="505968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真题演练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词句含意理解</a:t>
            </a:r>
            <a:endParaRPr lang="zh-CN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3"/>
            </p:custDataLst>
          </p:nvPr>
        </p:nvSpPr>
        <p:spPr>
          <a:xfrm>
            <a:off x="275590" y="241935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矩形 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75590" y="1669415"/>
            <a:ext cx="11328400" cy="33381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世间的美好不是并行不悖的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有时一个优点竟会成为另一个优点发展的阻碍。原来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删减技巧的运用有时要大于增叠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正是众多的舍弃成就了天鹅。</a:t>
            </a:r>
            <a:endParaRPr lang="zh-CN" altLang="zh-CN" sz="2200">
              <a:solidFill>
                <a:srgbClr val="00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它在飞行高度上独占鳌头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可以在八九千米的高空连续飞行十余个小时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而普通的鸟只能达到四五十米的高度。有时候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谦虚并不取决于品德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而是眼界的问题。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如果你所看到的范围足够宽广</a:t>
            </a:r>
            <a:r>
              <a:rPr lang="en-US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你就会发现自己没有任何理由骄傲。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高远的视线使它明白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骄傲仅是鼓励自信的方式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而非对比别人的自得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——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我由是理解天鹅的谦和。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 algn="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摘自《鸟群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——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五重奏》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题目为命题人所加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有改动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)</a:t>
            </a:r>
            <a:endParaRPr lang="zh-CN" altLang="en-US" sz="2200"/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789940" y="241935"/>
            <a:ext cx="505968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真题演练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词句含意理解</a:t>
            </a:r>
            <a:endParaRPr lang="zh-CN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4"/>
            </p:custDataLst>
          </p:nvPr>
        </p:nvSpPr>
        <p:spPr>
          <a:xfrm>
            <a:off x="275590" y="241935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矩形 5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275590" y="1127125"/>
            <a:ext cx="11328400" cy="49618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下列对文本相关内容和艺术特色的分析鉴赏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不正确的一项是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文章开头从自己小时候看《天鹅湖》写起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写饰演天鹅的舞者带给自己的最初的震撼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引出下文对天鹅之美的具体描绘。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B.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文章多处运用对比来突出天鹅之美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如通过与孔雀的对比来表现天鹅造型简洁之美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通过与人的对比来表现天鹅不自知其美的可爱。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文章主要从外形、美德、游动的姿态、飞行的高度等方面来描写天鹅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突出了其高贵优雅与谦和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表达了作者对人生的感悟。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D.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本文围绕天鹅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回忆了《天鹅湖》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引用了布封和列那尔对天鹅的赞颂、朋友对天鹅的看法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又引入神话与童话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看起来材料芜杂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其实是形散而神不散。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789940" y="241935"/>
            <a:ext cx="505968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真题演练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词句含意理解</a:t>
            </a:r>
            <a:endParaRPr lang="zh-CN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4"/>
            </p:custDataLst>
          </p:nvPr>
        </p:nvSpPr>
        <p:spPr>
          <a:xfrm>
            <a:off x="275590" y="241935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矩形 5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275590" y="1127125"/>
            <a:ext cx="11328400" cy="4972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.(</a:t>
            </a: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词语含义理解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)</a:t>
            </a: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结合全文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说明文末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天鹅的谦和</a:t>
            </a:r>
            <a:r>
              <a:rPr lang="en-US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的含义。</a:t>
            </a:r>
            <a:endParaRPr lang="zh-CN" altLang="zh-CN" sz="2200">
              <a:solidFill>
                <a:srgbClr val="FF0000"/>
              </a:solidFill>
              <a:latin typeface="Times New Roman" panose="02020603050405020304" pitchFamily="18" charset="0"/>
              <a:ea typeface="NEU-BZ-S92" panose="02020503000000020003" pitchFamily="18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275590" y="1988185"/>
            <a:ext cx="113284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000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  <a:sym typeface="+mn-ea"/>
              </a:rPr>
              <a:t>参考答案</a:t>
            </a:r>
            <a:r>
              <a:rPr lang="zh-CN" altLang="zh-CN" sz="2000">
                <a:solidFill>
                  <a:srgbClr val="000000"/>
                </a:solidFill>
                <a:latin typeface="NEU-BZ-S92" panose="02020503000000020003" pitchFamily="18" charset="-122"/>
                <a:ea typeface="Arial" pitchFamily="34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zh-CN" sz="2000">
                <a:solidFill>
                  <a:srgbClr val="000000"/>
                </a:solidFill>
                <a:latin typeface="NEU-BZ-S92" panose="02020503000000020003" pitchFamily="18" charset="-122"/>
                <a:cs typeface="宋体" panose="02010600030101010101" pitchFamily="2" charset="-122"/>
                <a:sym typeface="+mn-ea"/>
              </a:rPr>
              <a:t>①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虽然高贵、庄严、仁厚、受人尊重与热爱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但天鹅并不因此而傲慢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000">
                <a:solidFill>
                  <a:srgbClr val="000000"/>
                </a:solidFill>
                <a:latin typeface="NEU-BZ-S92" panose="02020503000000020003" pitchFamily="18" charset="-122"/>
                <a:cs typeface="宋体" panose="02010600030101010101" pitchFamily="2" charset="-122"/>
                <a:sym typeface="+mn-ea"/>
              </a:rPr>
              <a:t>②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天鹅并不占尽所有的美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并不奢望无瑕与拥有所有优点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000">
                <a:solidFill>
                  <a:srgbClr val="000000"/>
                </a:solidFill>
                <a:latin typeface="NEU-BZ-S92" panose="02020503000000020003" pitchFamily="18" charset="-122"/>
                <a:cs typeface="宋体" panose="02010600030101010101" pitchFamily="2" charset="-122"/>
                <a:sym typeface="+mn-ea"/>
              </a:rPr>
              <a:t>③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天鹅的飞行高度让它眼界高远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从而更不会对比别人后洋洋自得。</a:t>
            </a:r>
            <a:endParaRPr lang="zh-CN" altLang="en-US" sz="2000"/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358775" y="3285490"/>
            <a:ext cx="1116203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</a:t>
            </a:r>
            <a:r>
              <a:rPr lang="zh-CN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本文几乎通篇使用第一人称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只在最后一段画线处改为第二人称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你如何看待这种人称上的变化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?</a:t>
            </a:r>
            <a:r>
              <a:rPr lang="zh-CN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请结合全文进行分析。</a:t>
            </a:r>
            <a:endParaRPr lang="zh-CN" altLang="zh-CN" sz="20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345440" y="4452620"/>
            <a:ext cx="1125855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000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  <a:sym typeface="+mn-ea"/>
              </a:rPr>
              <a:t>参考答案</a:t>
            </a:r>
            <a:r>
              <a:rPr lang="zh-CN" altLang="zh-CN" sz="2000">
                <a:solidFill>
                  <a:srgbClr val="000000"/>
                </a:solidFill>
                <a:latin typeface="NEU-BZ-S92" panose="02020503000000020003" pitchFamily="18" charset="-122"/>
                <a:cs typeface="宋体" panose="02010600030101010101" pitchFamily="2" charset="-122"/>
                <a:sym typeface="+mn-ea"/>
              </a:rPr>
              <a:t>①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本文几乎通篇使用第一人称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娓娓道来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更显真实亲切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易于作者剖析对天鹅认识的心路历程</a:t>
            </a:r>
            <a:r>
              <a:rPr lang="en-US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便于抒发对天鹅的热爱之情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000">
                <a:solidFill>
                  <a:srgbClr val="000000"/>
                </a:solidFill>
                <a:latin typeface="NEU-BZ-S92" panose="02020503000000020003" pitchFamily="18" charset="-122"/>
                <a:cs typeface="宋体" panose="02010600030101010101" pitchFamily="2" charset="-122"/>
                <a:sym typeface="+mn-ea"/>
              </a:rPr>
              <a:t>②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文末画线处由第一人称转为第二人称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意在将读者拉入作者设置的哲思氛围中深入思考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拉近读者与作者思维之间的距离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000">
                <a:solidFill>
                  <a:srgbClr val="000000"/>
                </a:solidFill>
                <a:latin typeface="NEU-BZ-S92" panose="02020503000000020003" pitchFamily="18" charset="-122"/>
                <a:cs typeface="宋体" panose="02010600030101010101" pitchFamily="2" charset="-122"/>
                <a:sym typeface="+mn-ea"/>
              </a:rPr>
              <a:t>③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由对天鹅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它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的剖析转为对人类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你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的启示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从而揭示天鹅与人类之间可以共有的美德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:</a:t>
            </a:r>
            <a:r>
              <a:rPr lang="zh-CN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拥有高远的眼界</a:t>
            </a:r>
            <a:r>
              <a:rPr lang="en-US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进而拥有开阔的心胸</a:t>
            </a:r>
            <a:r>
              <a:rPr lang="en-US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获得谦和的美德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。</a:t>
            </a:r>
            <a:r>
              <a:rPr lang="zh-CN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由物及人</a:t>
            </a:r>
            <a:r>
              <a:rPr lang="en-US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0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深化了文章的主旨</a:t>
            </a:r>
            <a:r>
              <a:rPr lang="zh-CN" altLang="zh-CN" sz="2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。</a:t>
            </a:r>
            <a:endParaRPr lang="zh-CN" altLang="en-US" sz="2000"/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789940" y="241935"/>
            <a:ext cx="505968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真题演练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词句含意理解</a:t>
            </a:r>
            <a:endParaRPr lang="zh-CN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4"/>
            </p:custDataLst>
          </p:nvPr>
        </p:nvSpPr>
        <p:spPr>
          <a:xfrm>
            <a:off x="275590" y="241935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矩形 5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275590" y="1127125"/>
            <a:ext cx="11328400" cy="57734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  <a:sym typeface="+mn-ea"/>
              </a:rPr>
              <a:t>二、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(2018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云南昆明摸底调研测试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  <a:sym typeface="+mn-ea"/>
              </a:rPr>
              <a:t>阅读下面的文字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  <a:sym typeface="+mn-ea"/>
              </a:rPr>
              <a:t>完成第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1~3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  <a:sym typeface="+mn-ea"/>
              </a:rPr>
              <a:t>题。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方正宋黑_GBK" panose="03000509000000000000" pitchFamily="65" charset="-122"/>
                <a:cs typeface="Times New Roman" panose="02020603050405020304" pitchFamily="18" charset="0"/>
                <a:sym typeface="+mn-ea"/>
              </a:rPr>
              <a:t>流浪的名著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	                                                                      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蒋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新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中午的文化市场已经退去沸腾和热闹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人头攒动与淘宝捡漏的各色眼神终于渐渐收场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给这个季节的清冷腾出许多可以畅快呼吸的空间。冷风重新凝聚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换挡提速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自由鼓荡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在人们身边进行新一轮穿梭。冷风里的阳光十分柔和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暖暖灿灿的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宛如尼采的纤细之手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移动着抚摸着地上那些还没有撤走的物品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当然还有我的感觉。那些醒目的枣红色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宛如一群被冷落被流浪的红鹤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倔强在那个杂乱的地摊上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无奈而又高贵。</a:t>
            </a:r>
            <a:endParaRPr lang="zh-CN" altLang="zh-CN" sz="2200">
              <a:solidFill>
                <a:srgbClr val="00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蹲下。捡起。端看。眼睛一碰触精装书面上的烫金书名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周身像被灌了一瓶六十二度二锅头似的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顿时热乎起来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——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原来是一群诺贝尔文学奖书籍悄无声息地集结在这冬季里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!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封面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《诺贝尔文学奖全集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·41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》。主编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陈映真。获奖年度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:1966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年。获得者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以色列作家约瑟夫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·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阿格农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瑞典作家、诗人奈丽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·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沙克丝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……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我呆了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瞬间把自己雕塑在冷风里。</a:t>
            </a:r>
            <a:endParaRPr lang="zh-CN" altLang="zh-CN" sz="2200">
              <a:solidFill>
                <a:srgbClr val="00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书籍之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书龄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已经超越而立之年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开始在不惑之路上行走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可书们为什么会来到这里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?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789940" y="241935"/>
            <a:ext cx="505968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真题演练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词句含意理解</a:t>
            </a:r>
            <a:endParaRPr lang="zh-CN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流程图: 对照 3"/>
          <p:cNvSpPr/>
          <p:nvPr>
            <p:custDataLst>
              <p:tags r:id="rId4"/>
            </p:custDataLst>
          </p:nvPr>
        </p:nvSpPr>
        <p:spPr>
          <a:xfrm>
            <a:off x="275590" y="241935"/>
            <a:ext cx="296545" cy="513080"/>
          </a:xfrm>
          <a:prstGeom prst="flowChartCollate">
            <a:avLst/>
          </a:prstGeom>
          <a:solidFill>
            <a:srgbClr val="C0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矩形 5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275590" y="1555115"/>
            <a:ext cx="11328400" cy="45561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我蹲在为阳光抚摸、为冷风扫射的地摊边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迅速将散放的枣红色书一本一本收集到跟前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一共十五本。从书的编码看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十五本只是这套诺贝尔文学全集的一部分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后边有无不敢断定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前面应该还有确凿的四十部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——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因为摆在面前的最小截止书目号是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“41”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那些书呢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?”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我抬头问那人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直言不讳。</a:t>
            </a:r>
            <a:endParaRPr lang="zh-CN" altLang="zh-CN" sz="2200">
              <a:solidFill>
                <a:srgbClr val="00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NEU-BZ-S92" panose="02020503000000020003" pitchFamily="18" charset="-122"/>
                <a:ea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哪些书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?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没有了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就这些。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黑瘦矮的摊主似乎有些不耐烦。地上那些落满一层尘土的书已被收集在无序的纸箱里。摊主准备走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把空间让给清冷的风。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摊主见我还在翻看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便跺着脚催问买不买。他急着要走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因为冷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因为要吃饭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因为到了散摊的正午时光。于是询价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掏钱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打包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在柔和清冷的阳光抚摸中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我把那摞枣红色书籍带回了家。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用白菜价格买来的那排枣红色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宛如钱塘江涌出的一线潮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整齐醒目地摆在书橱中央。然而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望着捡漏得来的书籍和由它们簇成的风景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我却怎么也高兴不起来。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789940" y="241935"/>
            <a:ext cx="5059680" cy="583565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真题演练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词句含意理解</a:t>
            </a:r>
            <a:endParaRPr lang="zh-CN" altLang="zh-CN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https://d.book118.com/596123231133010050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059"/>
</p:tagLst>
</file>

<file path=ppt/tags/tag2.xml><?xml version="1.0" encoding="utf-8"?>
<p:tagLst xmlns:p="http://schemas.openxmlformats.org/presentationml/2006/main">
  <p:tag name="AS_UNIQUEID" val="3060"/>
</p:tagLst>
</file>

<file path=ppt/tags/tag3.xml><?xml version="1.0" encoding="utf-8"?>
<p:tagLst xmlns:p="http://schemas.openxmlformats.org/presentationml/2006/main">
  <p:tag name="AS_UNIQUEID" val="3061"/>
</p:tagLst>
</file>

<file path=ppt/tags/tag4.xml><?xml version="1.0" encoding="utf-8"?>
<p:tagLst xmlns:p="http://schemas.openxmlformats.org/presentationml/2006/main">
  <p:tag name="AS_UNIQUEID" val="3062"/>
</p:tagLst>
</file>

<file path=ppt/tags/tag5.xml><?xml version="1.0" encoding="utf-8"?>
<p:tagLst xmlns:p="http://schemas.openxmlformats.org/presentationml/2006/main">
  <p:tag name="AS_UNIQUEID" val="3063"/>
</p:tagLst>
</file>

<file path=ppt/tags/tag6.xml><?xml version="1.0" encoding="utf-8"?>
<p:tagLst xmlns:p="http://schemas.openxmlformats.org/presentationml/2006/main">
  <p:tag name="AS_UNIQUEID" val="3064"/>
</p:tagLst>
</file>

<file path=ppt/tags/tag7.xml><?xml version="1.0" encoding="utf-8"?>
<p:tagLst xmlns:p="http://schemas.openxmlformats.org/presentationml/2006/main">
  <p:tag name="AS_UNIQUEID" val="3065"/>
</p:tagLst>
</file>

<file path=ppt/tags/tag8.xml><?xml version="1.0" encoding="utf-8"?>
<p:tagLst xmlns:p="http://schemas.openxmlformats.org/presentationml/2006/main">
  <p:tag name="AS_UNIQUEID" val="3066"/>
</p:tagLst>
</file>

<file path=ppt/tags/tag9.xml><?xml version="1.0" encoding="utf-8"?>
<p:tagLst xmlns:p="http://schemas.openxmlformats.org/presentationml/2006/main">
  <p:tag name="AS_UNIQUEID" val="3067"/>
</p:tagLst>
</file>

<file path=ppt/tags/tag10.xml><?xml version="1.0" encoding="utf-8"?>
<p:tagLst xmlns:p="http://schemas.openxmlformats.org/presentationml/2006/main">
  <p:tag name="AS_UNIQUEID" val="3068"/>
</p:tagLst>
</file>

<file path=ppt/tags/tag11.xml><?xml version="1.0" encoding="utf-8"?>
<p:tagLst xmlns:p="http://schemas.openxmlformats.org/presentationml/2006/main">
  <p:tag name="AS_UNIQUEID" val="3069"/>
</p:tagLst>
</file>

<file path=ppt/tags/tag12.xml><?xml version="1.0" encoding="utf-8"?>
<p:tagLst xmlns:p="http://schemas.openxmlformats.org/presentationml/2006/main">
  <p:tag name="AS_UNIQUEID" val="3070"/>
</p:tagLst>
</file>

<file path=ppt/tags/tag13.xml><?xml version="1.0" encoding="utf-8"?>
<p:tagLst xmlns:p="http://schemas.openxmlformats.org/presentationml/2006/main">
  <p:tag name="AS_UNIQUEID" val="3071"/>
</p:tagLst>
</file>

<file path=ppt/tags/tag14.xml><?xml version="1.0" encoding="utf-8"?>
<p:tagLst xmlns:p="http://schemas.openxmlformats.org/presentationml/2006/main">
  <p:tag name="AS_UNIQUEID" val="3072"/>
</p:tagLst>
</file>

<file path=ppt/tags/tag15.xml><?xml version="1.0" encoding="utf-8"?>
<p:tagLst xmlns:p="http://schemas.openxmlformats.org/presentationml/2006/main">
  <p:tag name="AS_UNIQUEID" val="3073"/>
</p:tagLst>
</file>

<file path=ppt/tags/tag16.xml><?xml version="1.0" encoding="utf-8"?>
<p:tagLst xmlns:p="http://schemas.openxmlformats.org/presentationml/2006/main">
  <p:tag name="AS_UNIQUEID" val="3074"/>
</p:tagLst>
</file>

<file path=ppt/tags/tag17.xml><?xml version="1.0" encoding="utf-8"?>
<p:tagLst xmlns:p="http://schemas.openxmlformats.org/presentationml/2006/main">
  <p:tag name="AS_UNIQUEID" val="3075"/>
</p:tagLst>
</file>

<file path=ppt/tags/tag18.xml><?xml version="1.0" encoding="utf-8"?>
<p:tagLst xmlns:p="http://schemas.openxmlformats.org/presentationml/2006/main">
  <p:tag name="AS_UNIQUEID" val="3076"/>
</p:tagLst>
</file>

<file path=ppt/tags/tag19.xml><?xml version="1.0" encoding="utf-8"?>
<p:tagLst xmlns:p="http://schemas.openxmlformats.org/presentationml/2006/main">
  <p:tag name="AS_UNIQUEID" val="3077"/>
</p:tagLst>
</file>

<file path=ppt/tags/tag20.xml><?xml version="1.0" encoding="utf-8"?>
<p:tagLst xmlns:p="http://schemas.openxmlformats.org/presentationml/2006/main">
  <p:tag name="AS_UNIQUEID" val="3078"/>
</p:tagLst>
</file>

<file path=ppt/tags/tag21.xml><?xml version="1.0" encoding="utf-8"?>
<p:tagLst xmlns:p="http://schemas.openxmlformats.org/presentationml/2006/main">
  <p:tag name="AS_UNIQUEID" val="3079"/>
</p:tagLst>
</file>

<file path=ppt/tags/tag22.xml><?xml version="1.0" encoding="utf-8"?>
<p:tagLst xmlns:p="http://schemas.openxmlformats.org/presentationml/2006/main">
  <p:tag name="AS_UNIQUEID" val="3080"/>
</p:tagLst>
</file>

<file path=ppt/tags/tag23.xml><?xml version="1.0" encoding="utf-8"?>
<p:tagLst xmlns:p="http://schemas.openxmlformats.org/presentationml/2006/main">
  <p:tag name="AS_UNIQUEID" val="3081"/>
</p:tagLst>
</file>

<file path=ppt/tags/tag24.xml><?xml version="1.0" encoding="utf-8"?>
<p:tagLst xmlns:p="http://schemas.openxmlformats.org/presentationml/2006/main">
  <p:tag name="AS_UNIQUEID" val="3082"/>
</p:tagLst>
</file>

<file path=ppt/tags/tag25.xml><?xml version="1.0" encoding="utf-8"?>
<p:tagLst xmlns:p="http://schemas.openxmlformats.org/presentationml/2006/main">
  <p:tag name="AS_UNIQUEID" val="3083"/>
</p:tagLst>
</file>

<file path=ppt/tags/tag26.xml><?xml version="1.0" encoding="utf-8"?>
<p:tagLst xmlns:p="http://schemas.openxmlformats.org/presentationml/2006/main">
  <p:tag name="AS_UNIQUEID" val="3084"/>
</p:tagLst>
</file>

<file path=ppt/tags/tag27.xml><?xml version="1.0" encoding="utf-8"?>
<p:tagLst xmlns:p="http://schemas.openxmlformats.org/presentationml/2006/main">
  <p:tag name="AS_UNIQUEID" val="3085"/>
</p:tagLst>
</file>

<file path=ppt/tags/tag28.xml><?xml version="1.0" encoding="utf-8"?>
<p:tagLst xmlns:p="http://schemas.openxmlformats.org/presentationml/2006/main">
  <p:tag name="AS_UNIQUEID" val="3086"/>
</p:tagLst>
</file>

<file path=ppt/tags/tag29.xml><?xml version="1.0" encoding="utf-8"?>
<p:tagLst xmlns:p="http://schemas.openxmlformats.org/presentationml/2006/main">
  <p:tag name="AS_UNIQUEID" val="3087"/>
</p:tagLst>
</file>

<file path=ppt/tags/tag30.xml><?xml version="1.0" encoding="utf-8"?>
<p:tagLst xmlns:p="http://schemas.openxmlformats.org/presentationml/2006/main">
  <p:tag name="AS_UNIQUEID" val="3088"/>
</p:tagLst>
</file>

<file path=ppt/tags/tag31.xml><?xml version="1.0" encoding="utf-8"?>
<p:tagLst xmlns:p="http://schemas.openxmlformats.org/presentationml/2006/main">
  <p:tag name="AS_UNIQUEID" val="3089"/>
</p:tagLst>
</file>

<file path=ppt/tags/tag32.xml><?xml version="1.0" encoding="utf-8"?>
<p:tagLst xmlns:p="http://schemas.openxmlformats.org/presentationml/2006/main">
  <p:tag name="AS_UNIQUEID" val="3090"/>
</p:tagLst>
</file>

<file path=ppt/tags/tag33.xml><?xml version="1.0" encoding="utf-8"?>
<p:tagLst xmlns:p="http://schemas.openxmlformats.org/presentationml/2006/main">
  <p:tag name="AS_UNIQUEID" val="3091"/>
</p:tagLst>
</file>

<file path=ppt/tags/tag34.xml><?xml version="1.0" encoding="utf-8"?>
<p:tagLst xmlns:p="http://schemas.openxmlformats.org/presentationml/2006/main">
  <p:tag name="AS_UNIQUEID" val="3092"/>
</p:tagLst>
</file>

<file path=ppt/tags/tag35.xml><?xml version="1.0" encoding="utf-8"?>
<p:tagLst xmlns:p="http://schemas.openxmlformats.org/presentationml/2006/main">
  <p:tag name="AS_UNIQUEID" val="3093"/>
</p:tagLst>
</file>

<file path=ppt/tags/tag36.xml><?xml version="1.0" encoding="utf-8"?>
<p:tagLst xmlns:p="http://schemas.openxmlformats.org/presentationml/2006/main">
  <p:tag name="AS_UNIQUEID" val="3094"/>
</p:tagLst>
</file>

<file path=ppt/tags/tag37.xml><?xml version="1.0" encoding="utf-8"?>
<p:tagLst xmlns:p="http://schemas.openxmlformats.org/presentationml/2006/main">
  <p:tag name="AS_UNIQUEID" val="3095"/>
</p:tagLst>
</file>

<file path=ppt/tags/tag38.xml><?xml version="1.0" encoding="utf-8"?>
<p:tagLst xmlns:p="http://schemas.openxmlformats.org/presentationml/2006/main">
  <p:tag name="AS_UNIQUEID" val="3096"/>
</p:tagLst>
</file>

<file path=ppt/tags/tag39.xml><?xml version="1.0" encoding="utf-8"?>
<p:tagLst xmlns:p="http://schemas.openxmlformats.org/presentationml/2006/main">
  <p:tag name="AS_UNIQUEID" val="3097"/>
</p:tagLst>
</file>

<file path=ppt/tags/tag40.xml><?xml version="1.0" encoding="utf-8"?>
<p:tagLst xmlns:p="http://schemas.openxmlformats.org/presentationml/2006/main">
  <p:tag name="AS_UNIQUEID" val="3098"/>
</p:tagLst>
</file>

<file path=ppt/tags/tag41.xml><?xml version="1.0" encoding="utf-8"?>
<p:tagLst xmlns:p="http://schemas.openxmlformats.org/presentationml/2006/main">
  <p:tag name="AS_UNIQUEID" val="3099"/>
</p:tagLst>
</file>

<file path=ppt/tags/tag42.xml><?xml version="1.0" encoding="utf-8"?>
<p:tagLst xmlns:p="http://schemas.openxmlformats.org/presentationml/2006/main">
  <p:tag name="AS_UNIQUEID" val="3100"/>
</p:tagLst>
</file>

<file path=ppt/tags/tag43.xml><?xml version="1.0" encoding="utf-8"?>
<p:tagLst xmlns:p="http://schemas.openxmlformats.org/presentationml/2006/main">
  <p:tag name="AS_UNIQUEID" val="3101"/>
</p:tagLst>
</file>

<file path=ppt/tags/tag44.xml><?xml version="1.0" encoding="utf-8"?>
<p:tagLst xmlns:p="http://schemas.openxmlformats.org/presentationml/2006/main">
  <p:tag name="AS_UNIQUEID" val="3102"/>
</p:tagLst>
</file>

<file path=ppt/tags/tag45.xml><?xml version="1.0" encoding="utf-8"?>
<p:tagLst xmlns:p="http://schemas.openxmlformats.org/presentationml/2006/main">
  <p:tag name="AS_UNIQUEID" val="3103"/>
</p:tagLst>
</file>

<file path=ppt/tags/tag46.xml><?xml version="1.0" encoding="utf-8"?>
<p:tagLst xmlns:p="http://schemas.openxmlformats.org/presentationml/2006/main">
  <p:tag name="AS_UNIQUEID" val="3104"/>
</p:tagLst>
</file>

<file path=ppt/tags/tag47.xml><?xml version="1.0" encoding="utf-8"?>
<p:tagLst xmlns:p="http://schemas.openxmlformats.org/presentationml/2006/main">
  <p:tag name="AS_UNIQUEID" val="3105"/>
</p:tagLst>
</file>

<file path=ppt/tags/tag48.xml><?xml version="1.0" encoding="utf-8"?>
<p:tagLst xmlns:p="http://schemas.openxmlformats.org/presentationml/2006/main">
  <p:tag name="AS_UNIQUEID" val="3106"/>
</p:tagLst>
</file>

<file path=ppt/tags/tag49.xml><?xml version="1.0" encoding="utf-8"?>
<p:tagLst xmlns:p="http://schemas.openxmlformats.org/presentationml/2006/main">
  <p:tag name="AS_UNIQUEID" val="3107"/>
</p:tagLst>
</file>

<file path=ppt/tags/tag50.xml><?xml version="1.0" encoding="utf-8"?>
<p:tagLst xmlns:p="http://schemas.openxmlformats.org/presentationml/2006/main">
  <p:tag name="AS_UNIQUEID" val="3108"/>
</p:tagLst>
</file>

<file path=ppt/tags/tag51.xml><?xml version="1.0" encoding="utf-8"?>
<p:tagLst xmlns:p="http://schemas.openxmlformats.org/presentationml/2006/main">
  <p:tag name="AS_UNIQUEID" val="3109"/>
</p:tagLst>
</file>

<file path=ppt/tags/tag52.xml><?xml version="1.0" encoding="utf-8"?>
<p:tagLst xmlns:p="http://schemas.openxmlformats.org/presentationml/2006/main">
  <p:tag name="AS_UNIQUEID" val="3110"/>
</p:tagLst>
</file>

<file path=ppt/tags/tag53.xml><?xml version="1.0" encoding="utf-8"?>
<p:tagLst xmlns:p="http://schemas.openxmlformats.org/presentationml/2006/main">
  <p:tag name="AS_UNIQUEID" val="3111"/>
</p:tagLst>
</file>

<file path=ppt/tags/tag54.xml><?xml version="1.0" encoding="utf-8"?>
<p:tagLst xmlns:p="http://schemas.openxmlformats.org/presentationml/2006/main">
  <p:tag name="AS_UNIQUEID" val="3112"/>
</p:tagLst>
</file>

<file path=ppt/tags/tag55.xml><?xml version="1.0" encoding="utf-8"?>
<p:tagLst xmlns:p="http://schemas.openxmlformats.org/presentationml/2006/main">
  <p:tag name="AS_UNIQUEID" val="3113"/>
</p:tagLst>
</file>

<file path=ppt/tags/tag56.xml><?xml version="1.0" encoding="utf-8"?>
<p:tagLst xmlns:p="http://schemas.openxmlformats.org/presentationml/2006/main">
  <p:tag name="AS_UNIQUEID" val="3114"/>
</p:tagLst>
</file>

<file path=ppt/tags/tag57.xml><?xml version="1.0" encoding="utf-8"?>
<p:tagLst xmlns:p="http://schemas.openxmlformats.org/presentationml/2006/main">
  <p:tag name="AS_UNIQUEID" val="3115"/>
</p:tagLst>
</file>

<file path=ppt/tags/tag58.xml><?xml version="1.0" encoding="utf-8"?>
<p:tagLst xmlns:p="http://schemas.openxmlformats.org/presentationml/2006/main">
  <p:tag name="AS_UNIQUEID" val="3116"/>
</p:tagLst>
</file>

<file path=ppt/tags/tag59.xml><?xml version="1.0" encoding="utf-8"?>
<p:tagLst xmlns:p="http://schemas.openxmlformats.org/presentationml/2006/main">
  <p:tag name="AS_UNIQUEID" val="3117"/>
</p:tagLst>
</file>

<file path=ppt/tags/tag60.xml><?xml version="1.0" encoding="utf-8"?>
<p:tagLst xmlns:p="http://schemas.openxmlformats.org/presentationml/2006/main">
  <p:tag name="AS_UNIQUEID" val="3118"/>
</p:tagLst>
</file>

<file path=ppt/tags/tag61.xml><?xml version="1.0" encoding="utf-8"?>
<p:tagLst xmlns:p="http://schemas.openxmlformats.org/presentationml/2006/main">
  <p:tag name="AS_UNIQUEID" val="3119"/>
</p:tagLst>
</file>

<file path=ppt/tags/tag62.xml><?xml version="1.0" encoding="utf-8"?>
<p:tagLst xmlns:p="http://schemas.openxmlformats.org/presentationml/2006/main">
  <p:tag name="AS_UNIQUEID" val="3120"/>
</p:tagLst>
</file>

<file path=ppt/tags/tag63.xml><?xml version="1.0" encoding="utf-8"?>
<p:tagLst xmlns:p="http://schemas.openxmlformats.org/presentationml/2006/main">
  <p:tag name="AS_UNIQUEID" val="3121"/>
</p:tagLst>
</file>

<file path=ppt/tags/tag64.xml><?xml version="1.0" encoding="utf-8"?>
<p:tagLst xmlns:p="http://schemas.openxmlformats.org/presentationml/2006/main">
  <p:tag name="AS_UNIQUEID" val="3122"/>
</p:tagLst>
</file>

<file path=ppt/tags/tag65.xml><?xml version="1.0" encoding="utf-8"?>
<p:tagLst xmlns:p="http://schemas.openxmlformats.org/presentationml/2006/main">
  <p:tag name="AS_UNIQUEID" val="3123"/>
</p:tagLst>
</file>

<file path=ppt/tags/tag66.xml><?xml version="1.0" encoding="utf-8"?>
<p:tagLst xmlns:p="http://schemas.openxmlformats.org/presentationml/2006/main">
  <p:tag name="AS_UNIQUEID" val="3124"/>
</p:tagLst>
</file>

<file path=ppt/tags/tag67.xml><?xml version="1.0" encoding="utf-8"?>
<p:tagLst xmlns:p="http://schemas.openxmlformats.org/presentationml/2006/main">
  <p:tag name="AS_UNIQUEID" val="3125"/>
</p:tagLst>
</file>

<file path=ppt/tags/tag68.xml><?xml version="1.0" encoding="utf-8"?>
<p:tagLst xmlns:p="http://schemas.openxmlformats.org/presentationml/2006/main">
  <p:tag name="AS_UNIQUEID" val="3126"/>
</p:tagLst>
</file>

<file path=ppt/tags/tag69.xml><?xml version="1.0" encoding="utf-8"?>
<p:tagLst xmlns:p="http://schemas.openxmlformats.org/presentationml/2006/main">
  <p:tag name="AS_UNIQUEID" val="3127"/>
</p:tagLst>
</file>

<file path=ppt/tags/tag70.xml><?xml version="1.0" encoding="utf-8"?>
<p:tagLst xmlns:p="http://schemas.openxmlformats.org/presentationml/2006/main">
  <p:tag name="AS_UNIQUEID" val="3128"/>
</p:tagLst>
</file>

<file path=ppt/tags/tag71.xml><?xml version="1.0" encoding="utf-8"?>
<p:tagLst xmlns:p="http://schemas.openxmlformats.org/presentationml/2006/main">
  <p:tag name="AS_UNIQUEID" val="3129"/>
</p:tagLst>
</file>

<file path=ppt/tags/tag72.xml><?xml version="1.0" encoding="utf-8"?>
<p:tagLst xmlns:p="http://schemas.openxmlformats.org/presentationml/2006/main">
  <p:tag name="AS_UNIQUEID" val="3130"/>
</p:tagLst>
</file>

<file path=ppt/tags/tag73.xml><?xml version="1.0" encoding="utf-8"?>
<p:tagLst xmlns:p="http://schemas.openxmlformats.org/presentationml/2006/main">
  <p:tag name="AS_UNIQUEID" val="3131"/>
</p:tagLst>
</file>

<file path=ppt/tags/tag74.xml><?xml version="1.0" encoding="utf-8"?>
<p:tagLst xmlns:p="http://schemas.openxmlformats.org/presentationml/2006/main">
  <p:tag name="AS_UNIQUEID" val="3132"/>
</p:tagLst>
</file>

<file path=ppt/tags/tag75.xml><?xml version="1.0" encoding="utf-8"?>
<p:tagLst xmlns:p="http://schemas.openxmlformats.org/presentationml/2006/main">
  <p:tag name="AS_UNIQUEID" val="3133"/>
</p:tagLst>
</file>

<file path=ppt/tags/tag76.xml><?xml version="1.0" encoding="utf-8"?>
<p:tagLst xmlns:p="http://schemas.openxmlformats.org/presentationml/2006/main">
  <p:tag name="AS_UNIQUEID" val="2815"/>
</p:tagLst>
</file>

<file path=ppt/tags/tag77.xml><?xml version="1.0" encoding="utf-8"?>
<p:tagLst xmlns:p="http://schemas.openxmlformats.org/presentationml/2006/main">
  <p:tag name="AS_UNIQUEID" val="2816"/>
</p:tagLst>
</file>

<file path=ppt/tags/tag78.xml><?xml version="1.0" encoding="utf-8"?>
<p:tagLst xmlns:p="http://schemas.openxmlformats.org/presentationml/2006/main">
  <p:tag name="AS_UNIQUEID" val="2817"/>
</p:tagLst>
</file>

<file path=ppt/tags/tag79.xml><?xml version="1.0" encoding="utf-8"?>
<p:tagLst xmlns:p="http://schemas.openxmlformats.org/presentationml/2006/main">
  <p:tag name="AS_UNIQUEID" val="2818"/>
</p:tagLst>
</file>

<file path=ppt/tags/tag80.xml><?xml version="1.0" encoding="utf-8"?>
<p:tagLst xmlns:p="http://schemas.openxmlformats.org/presentationml/2006/main">
  <p:tag name="AS_UNIQUEID" val="2819"/>
</p:tagLst>
</file>

<file path=ppt/tags/tag81.xml><?xml version="1.0" encoding="utf-8"?>
<p:tagLst xmlns:p="http://schemas.openxmlformats.org/presentationml/2006/main">
  <p:tag name="AS_UNIQUEID" val="2831"/>
</p:tagLst>
</file>

<file path=ppt/tags/tag82.xml><?xml version="1.0" encoding="utf-8"?>
<p:tagLst xmlns:p="http://schemas.openxmlformats.org/presentationml/2006/main">
  <p:tag name="AS_UNIQUEID" val="2832"/>
</p:tagLst>
</file>

<file path=ppt/tags/tag83.xml><?xml version="1.0" encoding="utf-8"?>
<p:tagLst xmlns:p="http://schemas.openxmlformats.org/presentationml/2006/main">
  <p:tag name="AS_UNIQUEID" val="2833"/>
</p:tagLst>
</file>

<file path=ppt/tags/tag84.xml><?xml version="1.0" encoding="utf-8"?>
<p:tagLst xmlns:p="http://schemas.openxmlformats.org/presentationml/2006/main">
  <p:tag name="AS_UNIQUEID" val="2834"/>
</p:tagLst>
</file>

<file path=ppt/tags/tag85.xml><?xml version="1.0" encoding="utf-8"?>
<p:tagLst xmlns:p="http://schemas.openxmlformats.org/presentationml/2006/main">
  <p:tag name="AS_UNIQUEID" val="2835"/>
</p:tagLst>
</file>

<file path=ppt/tags/tag86.xml><?xml version="1.0" encoding="utf-8"?>
<p:tagLst xmlns:p="http://schemas.openxmlformats.org/presentationml/2006/main">
  <p:tag name="AS_UNIQUEID" val="2836"/>
</p:tagLst>
</file>

<file path=ppt/tags/tag87.xml><?xml version="1.0" encoding="utf-8"?>
<p:tagLst xmlns:p="http://schemas.openxmlformats.org/presentationml/2006/main">
  <p:tag name="AS_UNIQUEID" val="2837"/>
</p:tagLst>
</file>

<file path=ppt/tags/tag88.xml><?xml version="1.0" encoding="utf-8"?>
<p:tagLst xmlns:p="http://schemas.openxmlformats.org/presentationml/2006/main">
  <p:tag name="AS_UNIQUEID" val="2820"/>
</p:tagLst>
</file>

<file path=ppt/tags/tag89.xml><?xml version="1.0" encoding="utf-8"?>
<p:tagLst xmlns:p="http://schemas.openxmlformats.org/presentationml/2006/main">
  <p:tag name="AS_UNIQUEID" val="2814"/>
  <p:tag name="KSO_WM_BEAUTIFY_FLAG" val=""/>
  <p:tag name="KSO_WM_TAG_VERSION" val="1.0"/>
  <p:tag name="KSO_WM_TEMPLATE_CATEGORY" val="custom"/>
  <p:tag name="KSO_WM_TEMPLATE_INDEX" val="20204136"/>
  <p:tag name="KSO_WM_UNIT_COMPATIBLE" val="0"/>
  <p:tag name="KSO_WM_UNIT_DIAGRAM_ISNUMVISUAL" val="0"/>
  <p:tag name="KSO_WM_UNIT_DIAGRAM_ISREFERUNIT" val="0"/>
  <p:tag name="KSO_WM_UNIT_HIGHLIGHT" val="0"/>
  <p:tag name="KSO_WM_UNIT_ID" val="custom2020413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中国风通用模板"/>
  <p:tag name="KSO_WM_UNIT_TYPE" val="a"/>
  <p:tag name="KSO_WM_UNIT_VALUE" val="10"/>
</p:tagLst>
</file>

<file path=ppt/tags/tag90.xml><?xml version="1.0" encoding="utf-8"?>
<p:tagLst xmlns:p="http://schemas.openxmlformats.org/presentationml/2006/main">
  <p:tag name="AS_UNIQUEID" val="2821"/>
  <p:tag name="KSO_WM_BEAUTIFY_FLAG" val=""/>
</p:tagLst>
</file>

<file path=ppt/tags/tag9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AS_UNIQUEID" val="2822"/>
</p:tagLst>
</file>

<file path=ppt/tags/tag93.xml><?xml version="1.0" encoding="utf-8"?>
<p:tagLst xmlns:p="http://schemas.openxmlformats.org/presentationml/2006/main">
  <p:tag name="AS_UNIQUEID" val="2823"/>
</p:tagLst>
</file>

<file path=ppt/tags/tag94.xml><?xml version="1.0" encoding="utf-8"?>
<p:tagLst xmlns:p="http://schemas.openxmlformats.org/presentationml/2006/main">
  <p:tag name="AS_UNIQUEID" val="2824"/>
</p:tagLst>
</file>

<file path=ppt/tags/tag95.xml><?xml version="1.0" encoding="utf-8"?>
<p:tagLst xmlns:p="http://schemas.openxmlformats.org/presentationml/2006/main">
  <p:tag name="AS_UNIQUEID" val="2825"/>
</p:tagLst>
</file>

<file path=ppt/tags/tag96.xml><?xml version="1.0" encoding="utf-8"?>
<p:tagLst xmlns:p="http://schemas.openxmlformats.org/presentationml/2006/main">
  <p:tag name="AS_UNIQUEID" val="2826"/>
</p:tagLst>
</file>

<file path=ppt/tags/tag97.xml><?xml version="1.0" encoding="utf-8"?>
<p:tagLst xmlns:p="http://schemas.openxmlformats.org/presentationml/2006/main">
  <p:tag name="AS_UNIQUEID" val="2827"/>
</p:tagLst>
</file>

<file path=ppt/tags/tag98.xml><?xml version="1.0" encoding="utf-8"?>
<p:tagLst xmlns:p="http://schemas.openxmlformats.org/presentationml/2006/main">
  <p:tag name="AS_UNIQUEID" val="2828"/>
</p:tagLst>
</file>

<file path=ppt/tags/tag99.xml><?xml version="1.0" encoding="utf-8"?>
<p:tagLst xmlns:p="http://schemas.openxmlformats.org/presentationml/2006/main">
  <p:tag name="AS_UNIQUEID" val="2829"/>
</p:tagLst>
</file>

<file path=ppt/tags/tag100.xml><?xml version="1.0" encoding="utf-8"?>
<p:tagLst xmlns:p="http://schemas.openxmlformats.org/presentationml/2006/main">
  <p:tag name="AS_UNIQUEID" val="2830"/>
</p:tagLst>
</file>

<file path=ppt/tags/tag101.xml><?xml version="1.0" encoding="utf-8"?>
<p:tagLst xmlns:p="http://schemas.openxmlformats.org/presentationml/2006/main">
  <p:tag name="AS_UNIQUEID" val="2838"/>
</p:tagLst>
</file>

<file path=ppt/tags/tag102.xml><?xml version="1.0" encoding="utf-8"?>
<p:tagLst xmlns:p="http://schemas.openxmlformats.org/presentationml/2006/main">
  <p:tag name="AS_UNIQUEID" val="2839"/>
</p:tagLst>
</file>

<file path=ppt/tags/tag103.xml><?xml version="1.0" encoding="utf-8"?>
<p:tagLst xmlns:p="http://schemas.openxmlformats.org/presentationml/2006/main">
  <p:tag name="AS_UNIQUEID" val="2840"/>
</p:tagLst>
</file>

<file path=ppt/tags/tag104.xml><?xml version="1.0" encoding="utf-8"?>
<p:tagLst xmlns:p="http://schemas.openxmlformats.org/presentationml/2006/main">
  <p:tag name="AS_UNIQUEID" val="2841"/>
</p:tagLst>
</file>

<file path=ppt/tags/tag105.xml><?xml version="1.0" encoding="utf-8"?>
<p:tagLst xmlns:p="http://schemas.openxmlformats.org/presentationml/2006/main">
  <p:tag name="AS_UNIQUEID" val="2842"/>
</p:tagLst>
</file>

<file path=ppt/tags/tag106.xml><?xml version="1.0" encoding="utf-8"?>
<p:tagLst xmlns:p="http://schemas.openxmlformats.org/presentationml/2006/main">
  <p:tag name="AS_UNIQUEID" val="2843"/>
</p:tagLst>
</file>

<file path=ppt/tags/tag107.xml><?xml version="1.0" encoding="utf-8"?>
<p:tagLst xmlns:p="http://schemas.openxmlformats.org/presentationml/2006/main">
  <p:tag name="AS_UNIQUEID" val="2844"/>
</p:tagLst>
</file>

<file path=ppt/tags/tag108.xml><?xml version="1.0" encoding="utf-8"?>
<p:tagLst xmlns:p="http://schemas.openxmlformats.org/presentationml/2006/main">
  <p:tag name="AS_UNIQUEID" val="2845"/>
</p:tagLst>
</file>

<file path=ppt/tags/tag109.xml><?xml version="1.0" encoding="utf-8"?>
<p:tagLst xmlns:p="http://schemas.openxmlformats.org/presentationml/2006/main">
  <p:tag name="AS_UNIQUEID" val="2846"/>
</p:tagLst>
</file>

<file path=ppt/tags/tag110.xml><?xml version="1.0" encoding="utf-8"?>
<p:tagLst xmlns:p="http://schemas.openxmlformats.org/presentationml/2006/main">
  <p:tag name="AS_UNIQUEID" val="2847"/>
</p:tagLst>
</file>

<file path=ppt/tags/tag111.xml><?xml version="1.0" encoding="utf-8"?>
<p:tagLst xmlns:p="http://schemas.openxmlformats.org/presentationml/2006/main">
  <p:tag name="AS_UNIQUEID" val="2848"/>
</p:tagLst>
</file>

<file path=ppt/tags/tag112.xml><?xml version="1.0" encoding="utf-8"?>
<p:tagLst xmlns:p="http://schemas.openxmlformats.org/presentationml/2006/main">
  <p:tag name="AS_UNIQUEID" val="2849"/>
</p:tagLst>
</file>

<file path=ppt/tags/tag113.xml><?xml version="1.0" encoding="utf-8"?>
<p:tagLst xmlns:p="http://schemas.openxmlformats.org/presentationml/2006/main">
  <p:tag name="AS_UNIQUEID" val="2850"/>
</p:tagLst>
</file>

<file path=ppt/tags/tag114.xml><?xml version="1.0" encoding="utf-8"?>
<p:tagLst xmlns:p="http://schemas.openxmlformats.org/presentationml/2006/main">
  <p:tag name="AS_UNIQUEID" val="2851"/>
</p:tagLst>
</file>

<file path=ppt/tags/tag115.xml><?xml version="1.0" encoding="utf-8"?>
<p:tagLst xmlns:p="http://schemas.openxmlformats.org/presentationml/2006/main">
  <p:tag name="AS_UNIQUEID" val="2852"/>
</p:tagLst>
</file>

<file path=ppt/tags/tag116.xml><?xml version="1.0" encoding="utf-8"?>
<p:tagLst xmlns:p="http://schemas.openxmlformats.org/presentationml/2006/main">
  <p:tag name="AS_UNIQUEID" val="2853"/>
</p:tagLst>
</file>

<file path=ppt/tags/tag117.xml><?xml version="1.0" encoding="utf-8"?>
<p:tagLst xmlns:p="http://schemas.openxmlformats.org/presentationml/2006/main">
  <p:tag name="AS_UNIQUEID" val="2854"/>
</p:tagLst>
</file>

<file path=ppt/tags/tag118.xml><?xml version="1.0" encoding="utf-8"?>
<p:tagLst xmlns:p="http://schemas.openxmlformats.org/presentationml/2006/main">
  <p:tag name="AS_UNIQUEID" val="2855"/>
</p:tagLst>
</file>

<file path=ppt/tags/tag119.xml><?xml version="1.0" encoding="utf-8"?>
<p:tagLst xmlns:p="http://schemas.openxmlformats.org/presentationml/2006/main">
  <p:tag name="AS_UNIQUEID" val="2856"/>
</p:tagLst>
</file>

<file path=ppt/tags/tag120.xml><?xml version="1.0" encoding="utf-8"?>
<p:tagLst xmlns:p="http://schemas.openxmlformats.org/presentationml/2006/main">
  <p:tag name="AS_UNIQUEID" val="2857"/>
</p:tagLst>
</file>

<file path=ppt/tags/tag121.xml><?xml version="1.0" encoding="utf-8"?>
<p:tagLst xmlns:p="http://schemas.openxmlformats.org/presentationml/2006/main">
  <p:tag name="AS_UNIQUEID" val="2858"/>
</p:tagLst>
</file>

<file path=ppt/tags/tag122.xml><?xml version="1.0" encoding="utf-8"?>
<p:tagLst xmlns:p="http://schemas.openxmlformats.org/presentationml/2006/main">
  <p:tag name="AS_UNIQUEID" val="2859"/>
</p:tagLst>
</file>

<file path=ppt/tags/tag123.xml><?xml version="1.0" encoding="utf-8"?>
<p:tagLst xmlns:p="http://schemas.openxmlformats.org/presentationml/2006/main">
  <p:tag name="AS_UNIQUEID" val="2860"/>
</p:tagLst>
</file>

<file path=ppt/tags/tag124.xml><?xml version="1.0" encoding="utf-8"?>
<p:tagLst xmlns:p="http://schemas.openxmlformats.org/presentationml/2006/main">
  <p:tag name="AS_UNIQUEID" val="2861"/>
</p:tagLst>
</file>

<file path=ppt/tags/tag125.xml><?xml version="1.0" encoding="utf-8"?>
<p:tagLst xmlns:p="http://schemas.openxmlformats.org/presentationml/2006/main">
  <p:tag name="AS_UNIQUEID" val="2862"/>
</p:tagLst>
</file>

<file path=ppt/tags/tag126.xml><?xml version="1.0" encoding="utf-8"?>
<p:tagLst xmlns:p="http://schemas.openxmlformats.org/presentationml/2006/main">
  <p:tag name="AS_UNIQUEID" val="2863"/>
</p:tagLst>
</file>

<file path=ppt/tags/tag127.xml><?xml version="1.0" encoding="utf-8"?>
<p:tagLst xmlns:p="http://schemas.openxmlformats.org/presentationml/2006/main">
  <p:tag name="AS_UNIQUEID" val="2864"/>
</p:tagLst>
</file>

<file path=ppt/tags/tag128.xml><?xml version="1.0" encoding="utf-8"?>
<p:tagLst xmlns:p="http://schemas.openxmlformats.org/presentationml/2006/main">
  <p:tag name="AS_UNIQUEID" val="2865"/>
</p:tagLst>
</file>

<file path=ppt/tags/tag129.xml><?xml version="1.0" encoding="utf-8"?>
<p:tagLst xmlns:p="http://schemas.openxmlformats.org/presentationml/2006/main">
  <p:tag name="AS_UNIQUEID" val="2866"/>
</p:tagLst>
</file>

<file path=ppt/tags/tag130.xml><?xml version="1.0" encoding="utf-8"?>
<p:tagLst xmlns:p="http://schemas.openxmlformats.org/presentationml/2006/main">
  <p:tag name="AS_UNIQUEID" val="2867"/>
</p:tagLst>
</file>

<file path=ppt/tags/tag131.xml><?xml version="1.0" encoding="utf-8"?>
<p:tagLst xmlns:p="http://schemas.openxmlformats.org/presentationml/2006/main">
  <p:tag name="AS_UNIQUEID" val="2868"/>
</p:tagLst>
</file>

<file path=ppt/tags/tag132.xml><?xml version="1.0" encoding="utf-8"?>
<p:tagLst xmlns:p="http://schemas.openxmlformats.org/presentationml/2006/main">
  <p:tag name="AS_UNIQUEID" val="2869"/>
</p:tagLst>
</file>

<file path=ppt/tags/tag133.xml><?xml version="1.0" encoding="utf-8"?>
<p:tagLst xmlns:p="http://schemas.openxmlformats.org/presentationml/2006/main">
  <p:tag name="AS_UNIQUEID" val="2870"/>
</p:tagLst>
</file>

<file path=ppt/tags/tag134.xml><?xml version="1.0" encoding="utf-8"?>
<p:tagLst xmlns:p="http://schemas.openxmlformats.org/presentationml/2006/main">
  <p:tag name="AS_UNIQUEID" val="2871"/>
</p:tagLst>
</file>

<file path=ppt/tags/tag135.xml><?xml version="1.0" encoding="utf-8"?>
<p:tagLst xmlns:p="http://schemas.openxmlformats.org/presentationml/2006/main">
  <p:tag name="AS_UNIQUEID" val="2872"/>
</p:tagLst>
</file>

<file path=ppt/tags/tag136.xml><?xml version="1.0" encoding="utf-8"?>
<p:tagLst xmlns:p="http://schemas.openxmlformats.org/presentationml/2006/main">
  <p:tag name="AS_UNIQUEID" val="2873"/>
</p:tagLst>
</file>

<file path=ppt/tags/tag137.xml><?xml version="1.0" encoding="utf-8"?>
<p:tagLst xmlns:p="http://schemas.openxmlformats.org/presentationml/2006/main">
  <p:tag name="AS_UNIQUEID" val="2874"/>
</p:tagLst>
</file>

<file path=ppt/tags/tag138.xml><?xml version="1.0" encoding="utf-8"?>
<p:tagLst xmlns:p="http://schemas.openxmlformats.org/presentationml/2006/main">
  <p:tag name="AS_UNIQUEID" val="2875"/>
</p:tagLst>
</file>

<file path=ppt/tags/tag139.xml><?xml version="1.0" encoding="utf-8"?>
<p:tagLst xmlns:p="http://schemas.openxmlformats.org/presentationml/2006/main">
  <p:tag name="AS_UNIQUEID" val="2876"/>
</p:tagLst>
</file>

<file path=ppt/tags/tag140.xml><?xml version="1.0" encoding="utf-8"?>
<p:tagLst xmlns:p="http://schemas.openxmlformats.org/presentationml/2006/main">
  <p:tag name="AS_UNIQUEID" val="2877"/>
</p:tagLst>
</file>

<file path=ppt/tags/tag141.xml><?xml version="1.0" encoding="utf-8"?>
<p:tagLst xmlns:p="http://schemas.openxmlformats.org/presentationml/2006/main">
  <p:tag name="AS_UNIQUEID" val="2878"/>
</p:tagLst>
</file>

<file path=ppt/tags/tag142.xml><?xml version="1.0" encoding="utf-8"?>
<p:tagLst xmlns:p="http://schemas.openxmlformats.org/presentationml/2006/main">
  <p:tag name="AS_UNIQUEID" val="2879"/>
</p:tagLst>
</file>

<file path=ppt/tags/tag143.xml><?xml version="1.0" encoding="utf-8"?>
<p:tagLst xmlns:p="http://schemas.openxmlformats.org/presentationml/2006/main">
  <p:tag name="AS_UNIQUEID" val="2880"/>
</p:tagLst>
</file>

<file path=ppt/tags/tag144.xml><?xml version="1.0" encoding="utf-8"?>
<p:tagLst xmlns:p="http://schemas.openxmlformats.org/presentationml/2006/main">
  <p:tag name="AS_UNIQUEID" val="2881"/>
</p:tagLst>
</file>

<file path=ppt/tags/tag145.xml><?xml version="1.0" encoding="utf-8"?>
<p:tagLst xmlns:p="http://schemas.openxmlformats.org/presentationml/2006/main">
  <p:tag name="AS_UNIQUEID" val="2882"/>
</p:tagLst>
</file>

<file path=ppt/tags/tag146.xml><?xml version="1.0" encoding="utf-8"?>
<p:tagLst xmlns:p="http://schemas.openxmlformats.org/presentationml/2006/main">
  <p:tag name="AS_UNIQUEID" val="2883"/>
</p:tagLst>
</file>

<file path=ppt/tags/tag147.xml><?xml version="1.0" encoding="utf-8"?>
<p:tagLst xmlns:p="http://schemas.openxmlformats.org/presentationml/2006/main">
  <p:tag name="AS_UNIQUEID" val="2884"/>
</p:tagLst>
</file>

<file path=ppt/tags/tag148.xml><?xml version="1.0" encoding="utf-8"?>
<p:tagLst xmlns:p="http://schemas.openxmlformats.org/presentationml/2006/main">
  <p:tag name="AS_UNIQUEID" val="2885"/>
</p:tagLst>
</file>

<file path=ppt/tags/tag149.xml><?xml version="1.0" encoding="utf-8"?>
<p:tagLst xmlns:p="http://schemas.openxmlformats.org/presentationml/2006/main">
  <p:tag name="AS_UNIQUEID" val="2886"/>
</p:tagLst>
</file>

<file path=ppt/tags/tag150.xml><?xml version="1.0" encoding="utf-8"?>
<p:tagLst xmlns:p="http://schemas.openxmlformats.org/presentationml/2006/main">
  <p:tag name="AS_UNIQUEID" val="2887"/>
</p:tagLst>
</file>

<file path=ppt/tags/tag151.xml><?xml version="1.0" encoding="utf-8"?>
<p:tagLst xmlns:p="http://schemas.openxmlformats.org/presentationml/2006/main">
  <p:tag name="AS_UNIQUEID" val="2888"/>
</p:tagLst>
</file>

<file path=ppt/tags/tag152.xml><?xml version="1.0" encoding="utf-8"?>
<p:tagLst xmlns:p="http://schemas.openxmlformats.org/presentationml/2006/main">
  <p:tag name="AS_UNIQUEID" val="2889"/>
</p:tagLst>
</file>

<file path=ppt/tags/tag153.xml><?xml version="1.0" encoding="utf-8"?>
<p:tagLst xmlns:p="http://schemas.openxmlformats.org/presentationml/2006/main">
  <p:tag name="AS_UNIQUEID" val="2890"/>
</p:tagLst>
</file>

<file path=ppt/tags/tag154.xml><?xml version="1.0" encoding="utf-8"?>
<p:tagLst xmlns:p="http://schemas.openxmlformats.org/presentationml/2006/main">
  <p:tag name="AS_UNIQUEID" val="2891"/>
</p:tagLst>
</file>

<file path=ppt/tags/tag155.xml><?xml version="1.0" encoding="utf-8"?>
<p:tagLst xmlns:p="http://schemas.openxmlformats.org/presentationml/2006/main">
  <p:tag name="AS_UNIQUEID" val="2892"/>
</p:tagLst>
</file>

<file path=ppt/tags/tag156.xml><?xml version="1.0" encoding="utf-8"?>
<p:tagLst xmlns:p="http://schemas.openxmlformats.org/presentationml/2006/main">
  <p:tag name="AS_UNIQUEID" val="2893"/>
</p:tagLst>
</file>

<file path=ppt/tags/tag157.xml><?xml version="1.0" encoding="utf-8"?>
<p:tagLst xmlns:p="http://schemas.openxmlformats.org/presentationml/2006/main">
  <p:tag name="AS_UNIQUEID" val="2894"/>
</p:tagLst>
</file>

<file path=ppt/tags/tag158.xml><?xml version="1.0" encoding="utf-8"?>
<p:tagLst xmlns:p="http://schemas.openxmlformats.org/presentationml/2006/main">
  <p:tag name="AS_UNIQUEID" val="2895"/>
</p:tagLst>
</file>

<file path=ppt/tags/tag159.xml><?xml version="1.0" encoding="utf-8"?>
<p:tagLst xmlns:p="http://schemas.openxmlformats.org/presentationml/2006/main">
  <p:tag name="AS_UNIQUEID" val="2896"/>
</p:tagLst>
</file>

<file path=ppt/tags/tag160.xml><?xml version="1.0" encoding="utf-8"?>
<p:tagLst xmlns:p="http://schemas.openxmlformats.org/presentationml/2006/main">
  <p:tag name="AS_UNIQUEID" val="2897"/>
</p:tagLst>
</file>

<file path=ppt/tags/tag161.xml><?xml version="1.0" encoding="utf-8"?>
<p:tagLst xmlns:p="http://schemas.openxmlformats.org/presentationml/2006/main">
  <p:tag name="AS_UNIQUEID" val="2898"/>
</p:tagLst>
</file>

<file path=ppt/tags/tag162.xml><?xml version="1.0" encoding="utf-8"?>
<p:tagLst xmlns:p="http://schemas.openxmlformats.org/presentationml/2006/main">
  <p:tag name="AS_UNIQUEID" val="2899"/>
</p:tagLst>
</file>

<file path=ppt/tags/tag163.xml><?xml version="1.0" encoding="utf-8"?>
<p:tagLst xmlns:p="http://schemas.openxmlformats.org/presentationml/2006/main">
  <p:tag name="AS_UNIQUEID" val="2900"/>
</p:tagLst>
</file>

<file path=ppt/tags/tag164.xml><?xml version="1.0" encoding="utf-8"?>
<p:tagLst xmlns:p="http://schemas.openxmlformats.org/presentationml/2006/main">
  <p:tag name="AS_UNIQUEID" val="2901"/>
</p:tagLst>
</file>

<file path=ppt/tags/tag165.xml><?xml version="1.0" encoding="utf-8"?>
<p:tagLst xmlns:p="http://schemas.openxmlformats.org/presentationml/2006/main">
  <p:tag name="AS_UNIQUEID" val="2902"/>
</p:tagLst>
</file>

<file path=ppt/tags/tag166.xml><?xml version="1.0" encoding="utf-8"?>
<p:tagLst xmlns:p="http://schemas.openxmlformats.org/presentationml/2006/main">
  <p:tag name="AS_UNIQUEID" val="2903"/>
</p:tagLst>
</file>

<file path=ppt/tags/tag167.xml><?xml version="1.0" encoding="utf-8"?>
<p:tagLst xmlns:p="http://schemas.openxmlformats.org/presentationml/2006/main">
  <p:tag name="AS_UNIQUEID" val="2904"/>
</p:tagLst>
</file>

<file path=ppt/tags/tag168.xml><?xml version="1.0" encoding="utf-8"?>
<p:tagLst xmlns:p="http://schemas.openxmlformats.org/presentationml/2006/main">
  <p:tag name="AS_UNIQUEID" val="2905"/>
</p:tagLst>
</file>

<file path=ppt/tags/tag169.xml><?xml version="1.0" encoding="utf-8"?>
<p:tagLst xmlns:p="http://schemas.openxmlformats.org/presentationml/2006/main">
  <p:tag name="AS_UNIQUEID" val="2906"/>
</p:tagLst>
</file>

<file path=ppt/tags/tag170.xml><?xml version="1.0" encoding="utf-8"?>
<p:tagLst xmlns:p="http://schemas.openxmlformats.org/presentationml/2006/main">
  <p:tag name="AS_UNIQUEID" val="2907"/>
</p:tagLst>
</file>

<file path=ppt/tags/tag171.xml><?xml version="1.0" encoding="utf-8"?>
<p:tagLst xmlns:p="http://schemas.openxmlformats.org/presentationml/2006/main">
  <p:tag name="AS_UNIQUEID" val="2908"/>
</p:tagLst>
</file>

<file path=ppt/tags/tag172.xml><?xml version="1.0" encoding="utf-8"?>
<p:tagLst xmlns:p="http://schemas.openxmlformats.org/presentationml/2006/main">
  <p:tag name="AS_UNIQUEID" val="2909"/>
</p:tagLst>
</file>

<file path=ppt/tags/tag173.xml><?xml version="1.0" encoding="utf-8"?>
<p:tagLst xmlns:p="http://schemas.openxmlformats.org/presentationml/2006/main">
  <p:tag name="AS_UNIQUEID" val="2910"/>
</p:tagLst>
</file>

<file path=ppt/tags/tag174.xml><?xml version="1.0" encoding="utf-8"?>
<p:tagLst xmlns:p="http://schemas.openxmlformats.org/presentationml/2006/main">
  <p:tag name="AS_UNIQUEID" val="2911"/>
</p:tagLst>
</file>

<file path=ppt/tags/tag175.xml><?xml version="1.0" encoding="utf-8"?>
<p:tagLst xmlns:p="http://schemas.openxmlformats.org/presentationml/2006/main">
  <p:tag name="AS_UNIQUEID" val="2912"/>
</p:tagLst>
</file>

<file path=ppt/tags/tag176.xml><?xml version="1.0" encoding="utf-8"?>
<p:tagLst xmlns:p="http://schemas.openxmlformats.org/presentationml/2006/main">
  <p:tag name="AS_UNIQUEID" val="2913"/>
</p:tagLst>
</file>

<file path=ppt/tags/tag177.xml><?xml version="1.0" encoding="utf-8"?>
<p:tagLst xmlns:p="http://schemas.openxmlformats.org/presentationml/2006/main">
  <p:tag name="AS_UNIQUEID" val="2914"/>
</p:tagLst>
</file>

<file path=ppt/tags/tag178.xml><?xml version="1.0" encoding="utf-8"?>
<p:tagLst xmlns:p="http://schemas.openxmlformats.org/presentationml/2006/main">
  <p:tag name="AS_UNIQUEID" val="2915"/>
</p:tagLst>
</file>

<file path=ppt/tags/tag179.xml><?xml version="1.0" encoding="utf-8"?>
<p:tagLst xmlns:p="http://schemas.openxmlformats.org/presentationml/2006/main">
  <p:tag name="AS_UNIQUEID" val="2916"/>
</p:tagLst>
</file>

<file path=ppt/tags/tag180.xml><?xml version="1.0" encoding="utf-8"?>
<p:tagLst xmlns:p="http://schemas.openxmlformats.org/presentationml/2006/main">
  <p:tag name="AS_UNIQUEID" val="2917"/>
</p:tagLst>
</file>

<file path=ppt/tags/tag181.xml><?xml version="1.0" encoding="utf-8"?>
<p:tagLst xmlns:p="http://schemas.openxmlformats.org/presentationml/2006/main">
  <p:tag name="AS_UNIQUEID" val="2918"/>
</p:tagLst>
</file>

<file path=ppt/tags/tag182.xml><?xml version="1.0" encoding="utf-8"?>
<p:tagLst xmlns:p="http://schemas.openxmlformats.org/presentationml/2006/main">
  <p:tag name="AS_UNIQUEID" val="2919"/>
</p:tagLst>
</file>

<file path=ppt/tags/tag183.xml><?xml version="1.0" encoding="utf-8"?>
<p:tagLst xmlns:p="http://schemas.openxmlformats.org/presentationml/2006/main">
  <p:tag name="AS_UNIQUEID" val="2920"/>
</p:tagLst>
</file>

<file path=ppt/tags/tag184.xml><?xml version="1.0" encoding="utf-8"?>
<p:tagLst xmlns:p="http://schemas.openxmlformats.org/presentationml/2006/main">
  <p:tag name="AS_UNIQUEID" val="2921"/>
</p:tagLst>
</file>

<file path=ppt/tags/tag185.xml><?xml version="1.0" encoding="utf-8"?>
<p:tagLst xmlns:p="http://schemas.openxmlformats.org/presentationml/2006/main">
  <p:tag name="AS_UNIQUEID" val="2922"/>
</p:tagLst>
</file>

<file path=ppt/tags/tag186.xml><?xml version="1.0" encoding="utf-8"?>
<p:tagLst xmlns:p="http://schemas.openxmlformats.org/presentationml/2006/main">
  <p:tag name="AS_UNIQUEID" val="2923"/>
</p:tagLst>
</file>

<file path=ppt/tags/tag187.xml><?xml version="1.0" encoding="utf-8"?>
<p:tagLst xmlns:p="http://schemas.openxmlformats.org/presentationml/2006/main">
  <p:tag name="AS_UNIQUEID" val="2924"/>
</p:tagLst>
</file>

<file path=ppt/tags/tag188.xml><?xml version="1.0" encoding="utf-8"?>
<p:tagLst xmlns:p="http://schemas.openxmlformats.org/presentationml/2006/main">
  <p:tag name="AS_UNIQUEID" val="2925"/>
</p:tagLst>
</file>

<file path=ppt/tags/tag189.xml><?xml version="1.0" encoding="utf-8"?>
<p:tagLst xmlns:p="http://schemas.openxmlformats.org/presentationml/2006/main">
  <p:tag name="AS_UNIQUEID" val="2926"/>
</p:tagLst>
</file>

<file path=ppt/tags/tag190.xml><?xml version="1.0" encoding="utf-8"?>
<p:tagLst xmlns:p="http://schemas.openxmlformats.org/presentationml/2006/main">
  <p:tag name="AS_UNIQUEID" val="2927"/>
</p:tagLst>
</file>

<file path=ppt/tags/tag191.xml><?xml version="1.0" encoding="utf-8"?>
<p:tagLst xmlns:p="http://schemas.openxmlformats.org/presentationml/2006/main">
  <p:tag name="AS_UNIQUEID" val="2928"/>
</p:tagLst>
</file>

<file path=ppt/tags/tag192.xml><?xml version="1.0" encoding="utf-8"?>
<p:tagLst xmlns:p="http://schemas.openxmlformats.org/presentationml/2006/main">
  <p:tag name="AS_UNIQUEID" val="2929"/>
</p:tagLst>
</file>

<file path=ppt/tags/tag193.xml><?xml version="1.0" encoding="utf-8"?>
<p:tagLst xmlns:p="http://schemas.openxmlformats.org/presentationml/2006/main">
  <p:tag name="AS_UNIQUEID" val="2930"/>
</p:tagLst>
</file>

<file path=ppt/tags/tag194.xml><?xml version="1.0" encoding="utf-8"?>
<p:tagLst xmlns:p="http://schemas.openxmlformats.org/presentationml/2006/main">
  <p:tag name="AS_UNIQUEID" val="2931"/>
</p:tagLst>
</file>

<file path=ppt/tags/tag195.xml><?xml version="1.0" encoding="utf-8"?>
<p:tagLst xmlns:p="http://schemas.openxmlformats.org/presentationml/2006/main">
  <p:tag name="AS_UNIQUEID" val="2932"/>
</p:tagLst>
</file>

<file path=ppt/tags/tag196.xml><?xml version="1.0" encoding="utf-8"?>
<p:tagLst xmlns:p="http://schemas.openxmlformats.org/presentationml/2006/main">
  <p:tag name="AS_UNIQUEID" val="2933"/>
</p:tagLst>
</file>

<file path=ppt/tags/tag197.xml><?xml version="1.0" encoding="utf-8"?>
<p:tagLst xmlns:p="http://schemas.openxmlformats.org/presentationml/2006/main">
  <p:tag name="AS_UNIQUEID" val="2934"/>
</p:tagLst>
</file>

<file path=ppt/tags/tag198.xml><?xml version="1.0" encoding="utf-8"?>
<p:tagLst xmlns:p="http://schemas.openxmlformats.org/presentationml/2006/main">
  <p:tag name="AS_UNIQUEID" val="2935"/>
</p:tagLst>
</file>

<file path=ppt/tags/tag199.xml><?xml version="1.0" encoding="utf-8"?>
<p:tagLst xmlns:p="http://schemas.openxmlformats.org/presentationml/2006/main">
  <p:tag name="AS_UNIQUEID" val="2936"/>
</p:tagLst>
</file>

<file path=ppt/tags/tag200.xml><?xml version="1.0" encoding="utf-8"?>
<p:tagLst xmlns:p="http://schemas.openxmlformats.org/presentationml/2006/main">
  <p:tag name="AS_UNIQUEID" val="2937"/>
</p:tagLst>
</file>

<file path=ppt/tags/tag201.xml><?xml version="1.0" encoding="utf-8"?>
<p:tagLst xmlns:p="http://schemas.openxmlformats.org/presentationml/2006/main">
  <p:tag name="AS_UNIQUEID" val="2938"/>
</p:tagLst>
</file>

<file path=ppt/tags/tag202.xml><?xml version="1.0" encoding="utf-8"?>
<p:tagLst xmlns:p="http://schemas.openxmlformats.org/presentationml/2006/main">
  <p:tag name="AS_UNIQUEID" val="2939"/>
</p:tagLst>
</file>

<file path=ppt/tags/tag203.xml><?xml version="1.0" encoding="utf-8"?>
<p:tagLst xmlns:p="http://schemas.openxmlformats.org/presentationml/2006/main">
  <p:tag name="AS_UNIQUEID" val="2940"/>
</p:tagLst>
</file>

<file path=ppt/tags/tag204.xml><?xml version="1.0" encoding="utf-8"?>
<p:tagLst xmlns:p="http://schemas.openxmlformats.org/presentationml/2006/main">
  <p:tag name="AS_UNIQUEID" val="2941"/>
</p:tagLst>
</file>

<file path=ppt/tags/tag205.xml><?xml version="1.0" encoding="utf-8"?>
<p:tagLst xmlns:p="http://schemas.openxmlformats.org/presentationml/2006/main">
  <p:tag name="AS_UNIQUEID" val="2942"/>
</p:tagLst>
</file>

<file path=ppt/tags/tag206.xml><?xml version="1.0" encoding="utf-8"?>
<p:tagLst xmlns:p="http://schemas.openxmlformats.org/presentationml/2006/main">
  <p:tag name="AS_UNIQUEID" val="2943"/>
</p:tagLst>
</file>

<file path=ppt/tags/tag207.xml><?xml version="1.0" encoding="utf-8"?>
<p:tagLst xmlns:p="http://schemas.openxmlformats.org/presentationml/2006/main">
  <p:tag name="AS_UNIQUEID" val="2944"/>
</p:tagLst>
</file>

<file path=ppt/tags/tag208.xml><?xml version="1.0" encoding="utf-8"?>
<p:tagLst xmlns:p="http://schemas.openxmlformats.org/presentationml/2006/main">
  <p:tag name="AS_UNIQUEID" val="2945"/>
</p:tagLst>
</file>

<file path=ppt/tags/tag209.xml><?xml version="1.0" encoding="utf-8"?>
<p:tagLst xmlns:p="http://schemas.openxmlformats.org/presentationml/2006/main">
  <p:tag name="AS_UNIQUEID" val="2946"/>
</p:tagLst>
</file>

<file path=ppt/tags/tag210.xml><?xml version="1.0" encoding="utf-8"?>
<p:tagLst xmlns:p="http://schemas.openxmlformats.org/presentationml/2006/main">
  <p:tag name="AS_UNIQUEID" val="2947"/>
</p:tagLst>
</file>

<file path=ppt/tags/tag211.xml><?xml version="1.0" encoding="utf-8"?>
<p:tagLst xmlns:p="http://schemas.openxmlformats.org/presentationml/2006/main">
  <p:tag name="AS_UNIQUEID" val="2948"/>
</p:tagLst>
</file>

<file path=ppt/tags/tag212.xml><?xml version="1.0" encoding="utf-8"?>
<p:tagLst xmlns:p="http://schemas.openxmlformats.org/presentationml/2006/main">
  <p:tag name="AS_UNIQUEID" val="2949"/>
</p:tagLst>
</file>

<file path=ppt/tags/tag213.xml><?xml version="1.0" encoding="utf-8"?>
<p:tagLst xmlns:p="http://schemas.openxmlformats.org/presentationml/2006/main">
  <p:tag name="AS_UNIQUEID" val="2950"/>
</p:tagLst>
</file>

<file path=ppt/tags/tag214.xml><?xml version="1.0" encoding="utf-8"?>
<p:tagLst xmlns:p="http://schemas.openxmlformats.org/presentationml/2006/main">
  <p:tag name="AS_UNIQUEID" val="2951"/>
</p:tagLst>
</file>

<file path=ppt/tags/tag215.xml><?xml version="1.0" encoding="utf-8"?>
<p:tagLst xmlns:p="http://schemas.openxmlformats.org/presentationml/2006/main">
  <p:tag name="AS_UNIQUEID" val="2952"/>
</p:tagLst>
</file>

<file path=ppt/tags/tag216.xml><?xml version="1.0" encoding="utf-8"?>
<p:tagLst xmlns:p="http://schemas.openxmlformats.org/presentationml/2006/main">
  <p:tag name="AS_UNIQUEID" val="2953"/>
</p:tagLst>
</file>

<file path=ppt/tags/tag217.xml><?xml version="1.0" encoding="utf-8"?>
<p:tagLst xmlns:p="http://schemas.openxmlformats.org/presentationml/2006/main">
  <p:tag name="AS_UNIQUEID" val="2954"/>
</p:tagLst>
</file>

<file path=ppt/tags/tag218.xml><?xml version="1.0" encoding="utf-8"?>
<p:tagLst xmlns:p="http://schemas.openxmlformats.org/presentationml/2006/main">
  <p:tag name="AS_UNIQUEID" val="2955"/>
</p:tagLst>
</file>

<file path=ppt/tags/tag219.xml><?xml version="1.0" encoding="utf-8"?>
<p:tagLst xmlns:p="http://schemas.openxmlformats.org/presentationml/2006/main">
  <p:tag name="AS_UNIQUEID" val="2956"/>
</p:tagLst>
</file>

<file path=ppt/tags/tag220.xml><?xml version="1.0" encoding="utf-8"?>
<p:tagLst xmlns:p="http://schemas.openxmlformats.org/presentationml/2006/main">
  <p:tag name="AS_UNIQUEID" val="2957"/>
</p:tagLst>
</file>

<file path=ppt/tags/tag221.xml><?xml version="1.0" encoding="utf-8"?>
<p:tagLst xmlns:p="http://schemas.openxmlformats.org/presentationml/2006/main">
  <p:tag name="AS_UNIQUEID" val="2958"/>
</p:tagLst>
</file>

<file path=ppt/tags/tag222.xml><?xml version="1.0" encoding="utf-8"?>
<p:tagLst xmlns:p="http://schemas.openxmlformats.org/presentationml/2006/main">
  <p:tag name="AS_UNIQUEID" val="2959"/>
</p:tagLst>
</file>

<file path=ppt/tags/tag223.xml><?xml version="1.0" encoding="utf-8"?>
<p:tagLst xmlns:p="http://schemas.openxmlformats.org/presentationml/2006/main">
  <p:tag name="AS_UNIQUEID" val="2960"/>
</p:tagLst>
</file>

<file path=ppt/tags/tag224.xml><?xml version="1.0" encoding="utf-8"?>
<p:tagLst xmlns:p="http://schemas.openxmlformats.org/presentationml/2006/main">
  <p:tag name="AS_UNIQUEID" val="2961"/>
</p:tagLst>
</file>

<file path=ppt/tags/tag225.xml><?xml version="1.0" encoding="utf-8"?>
<p:tagLst xmlns:p="http://schemas.openxmlformats.org/presentationml/2006/main">
  <p:tag name="AS_UNIQUEID" val="2962"/>
</p:tagLst>
</file>

<file path=ppt/tags/tag226.xml><?xml version="1.0" encoding="utf-8"?>
<p:tagLst xmlns:p="http://schemas.openxmlformats.org/presentationml/2006/main">
  <p:tag name="AS_UNIQUEID" val="2963"/>
</p:tagLst>
</file>

<file path=ppt/tags/tag227.xml><?xml version="1.0" encoding="utf-8"?>
<p:tagLst xmlns:p="http://schemas.openxmlformats.org/presentationml/2006/main">
  <p:tag name="AS_UNIQUEID" val="2964"/>
</p:tagLst>
</file>

<file path=ppt/tags/tag228.xml><?xml version="1.0" encoding="utf-8"?>
<p:tagLst xmlns:p="http://schemas.openxmlformats.org/presentationml/2006/main">
  <p:tag name="AS_UNIQUEID" val="2965"/>
</p:tagLst>
</file>

<file path=ppt/tags/tag229.xml><?xml version="1.0" encoding="utf-8"?>
<p:tagLst xmlns:p="http://schemas.openxmlformats.org/presentationml/2006/main">
  <p:tag name="AS_UNIQUEID" val="2966"/>
</p:tagLst>
</file>

<file path=ppt/tags/tag230.xml><?xml version="1.0" encoding="utf-8"?>
<p:tagLst xmlns:p="http://schemas.openxmlformats.org/presentationml/2006/main">
  <p:tag name="AS_UNIQUEID" val="2967"/>
</p:tagLst>
</file>

<file path=ppt/tags/tag231.xml><?xml version="1.0" encoding="utf-8"?>
<p:tagLst xmlns:p="http://schemas.openxmlformats.org/presentationml/2006/main">
  <p:tag name="AS_UNIQUEID" val="2968"/>
</p:tagLst>
</file>

<file path=ppt/tags/tag232.xml><?xml version="1.0" encoding="utf-8"?>
<p:tagLst xmlns:p="http://schemas.openxmlformats.org/presentationml/2006/main">
  <p:tag name="AS_UNIQUEID" val="2969"/>
</p:tagLst>
</file>

<file path=ppt/tags/tag233.xml><?xml version="1.0" encoding="utf-8"?>
<p:tagLst xmlns:p="http://schemas.openxmlformats.org/presentationml/2006/main">
  <p:tag name="AS_UNIQUEID" val="2970"/>
</p:tagLst>
</file>

<file path=ppt/tags/tag234.xml><?xml version="1.0" encoding="utf-8"?>
<p:tagLst xmlns:p="http://schemas.openxmlformats.org/presentationml/2006/main">
  <p:tag name="AS_UNIQUEID" val="2971"/>
</p:tagLst>
</file>

<file path=ppt/tags/tag235.xml><?xml version="1.0" encoding="utf-8"?>
<p:tagLst xmlns:p="http://schemas.openxmlformats.org/presentationml/2006/main">
  <p:tag name="AS_UNIQUEID" val="2972"/>
</p:tagLst>
</file>

<file path=ppt/tags/tag236.xml><?xml version="1.0" encoding="utf-8"?>
<p:tagLst xmlns:p="http://schemas.openxmlformats.org/presentationml/2006/main">
  <p:tag name="AS_UNIQUEID" val="2973"/>
</p:tagLst>
</file>

<file path=ppt/tags/tag237.xml><?xml version="1.0" encoding="utf-8"?>
<p:tagLst xmlns:p="http://schemas.openxmlformats.org/presentationml/2006/main">
  <p:tag name="AS_UNIQUEID" val="2974"/>
</p:tagLst>
</file>

<file path=ppt/tags/tag238.xml><?xml version="1.0" encoding="utf-8"?>
<p:tagLst xmlns:p="http://schemas.openxmlformats.org/presentationml/2006/main">
  <p:tag name="AS_UNIQUEID" val="2975"/>
</p:tagLst>
</file>

<file path=ppt/tags/tag239.xml><?xml version="1.0" encoding="utf-8"?>
<p:tagLst xmlns:p="http://schemas.openxmlformats.org/presentationml/2006/main">
  <p:tag name="AS_UNIQUEID" val="2976"/>
</p:tagLst>
</file>

<file path=ppt/tags/tag240.xml><?xml version="1.0" encoding="utf-8"?>
<p:tagLst xmlns:p="http://schemas.openxmlformats.org/presentationml/2006/main">
  <p:tag name="AS_UNIQUEID" val="2977"/>
</p:tagLst>
</file>

<file path=ppt/tags/tag241.xml><?xml version="1.0" encoding="utf-8"?>
<p:tagLst xmlns:p="http://schemas.openxmlformats.org/presentationml/2006/main">
  <p:tag name="AS_UNIQUEID" val="2978"/>
</p:tagLst>
</file>

<file path=ppt/tags/tag242.xml><?xml version="1.0" encoding="utf-8"?>
<p:tagLst xmlns:p="http://schemas.openxmlformats.org/presentationml/2006/main">
  <p:tag name="AS_UNIQUEID" val="2979"/>
</p:tagLst>
</file>

<file path=ppt/tags/tag243.xml><?xml version="1.0" encoding="utf-8"?>
<p:tagLst xmlns:p="http://schemas.openxmlformats.org/presentationml/2006/main">
  <p:tag name="AS_UNIQUEID" val="2980"/>
</p:tagLst>
</file>

<file path=ppt/tags/tag244.xml><?xml version="1.0" encoding="utf-8"?>
<p:tagLst xmlns:p="http://schemas.openxmlformats.org/presentationml/2006/main">
  <p:tag name="AS_UNIQUEID" val="2981"/>
</p:tagLst>
</file>

<file path=ppt/tags/tag245.xml><?xml version="1.0" encoding="utf-8"?>
<p:tagLst xmlns:p="http://schemas.openxmlformats.org/presentationml/2006/main">
  <p:tag name="AS_UNIQUEID" val="2982"/>
</p:tagLst>
</file>

<file path=ppt/tags/tag246.xml><?xml version="1.0" encoding="utf-8"?>
<p:tagLst xmlns:p="http://schemas.openxmlformats.org/presentationml/2006/main">
  <p:tag name="AS_UNIQUEID" val="2983"/>
</p:tagLst>
</file>

<file path=ppt/tags/tag247.xml><?xml version="1.0" encoding="utf-8"?>
<p:tagLst xmlns:p="http://schemas.openxmlformats.org/presentationml/2006/main">
  <p:tag name="AS_UNIQUEID" val="2984"/>
</p:tagLst>
</file>

<file path=ppt/tags/tag248.xml><?xml version="1.0" encoding="utf-8"?>
<p:tagLst xmlns:p="http://schemas.openxmlformats.org/presentationml/2006/main">
  <p:tag name="AS_UNIQUEID" val="2985"/>
</p:tagLst>
</file>

<file path=ppt/tags/tag249.xml><?xml version="1.0" encoding="utf-8"?>
<p:tagLst xmlns:p="http://schemas.openxmlformats.org/presentationml/2006/main">
  <p:tag name="AS_UNIQUEID" val="2986"/>
</p:tagLst>
</file>

<file path=ppt/tags/tag250.xml><?xml version="1.0" encoding="utf-8"?>
<p:tagLst xmlns:p="http://schemas.openxmlformats.org/presentationml/2006/main">
  <p:tag name="AS_UNIQUEID" val="2987"/>
</p:tagLst>
</file>

<file path=ppt/tags/tag251.xml><?xml version="1.0" encoding="utf-8"?>
<p:tagLst xmlns:p="http://schemas.openxmlformats.org/presentationml/2006/main">
  <p:tag name="AS_UNIQUEID" val="2988"/>
</p:tagLst>
</file>

<file path=ppt/tags/tag252.xml><?xml version="1.0" encoding="utf-8"?>
<p:tagLst xmlns:p="http://schemas.openxmlformats.org/presentationml/2006/main">
  <p:tag name="AS_UNIQUEID" val="2989"/>
</p:tagLst>
</file>

<file path=ppt/tags/tag253.xml><?xml version="1.0" encoding="utf-8"?>
<p:tagLst xmlns:p="http://schemas.openxmlformats.org/presentationml/2006/main">
  <p:tag name="AS_UNIQUEID" val="2990"/>
</p:tagLst>
</file>

<file path=ppt/tags/tag254.xml><?xml version="1.0" encoding="utf-8"?>
<p:tagLst xmlns:p="http://schemas.openxmlformats.org/presentationml/2006/main">
  <p:tag name="AS_UNIQUEID" val="2991"/>
</p:tagLst>
</file>

<file path=ppt/tags/tag255.xml><?xml version="1.0" encoding="utf-8"?>
<p:tagLst xmlns:p="http://schemas.openxmlformats.org/presentationml/2006/main">
  <p:tag name="AS_UNIQUEID" val="2992"/>
</p:tagLst>
</file>

<file path=ppt/tags/tag256.xml><?xml version="1.0" encoding="utf-8"?>
<p:tagLst xmlns:p="http://schemas.openxmlformats.org/presentationml/2006/main">
  <p:tag name="AS_UNIQUEID" val="2993"/>
</p:tagLst>
</file>

<file path=ppt/tags/tag257.xml><?xml version="1.0" encoding="utf-8"?>
<p:tagLst xmlns:p="http://schemas.openxmlformats.org/presentationml/2006/main">
  <p:tag name="AS_UNIQUEID" val="2994"/>
</p:tagLst>
</file>

<file path=ppt/tags/tag258.xml><?xml version="1.0" encoding="utf-8"?>
<p:tagLst xmlns:p="http://schemas.openxmlformats.org/presentationml/2006/main">
  <p:tag name="AS_UNIQUEID" val="2995"/>
</p:tagLst>
</file>

<file path=ppt/tags/tag259.xml><?xml version="1.0" encoding="utf-8"?>
<p:tagLst xmlns:p="http://schemas.openxmlformats.org/presentationml/2006/main">
  <p:tag name="AS_UNIQUEID" val="2996"/>
</p:tagLst>
</file>

<file path=ppt/tags/tag260.xml><?xml version="1.0" encoding="utf-8"?>
<p:tagLst xmlns:p="http://schemas.openxmlformats.org/presentationml/2006/main">
  <p:tag name="AS_UNIQUEID" val="2997"/>
</p:tagLst>
</file>

<file path=ppt/tags/tag261.xml><?xml version="1.0" encoding="utf-8"?>
<p:tagLst xmlns:p="http://schemas.openxmlformats.org/presentationml/2006/main">
  <p:tag name="AS_UNIQUEID" val="2998"/>
</p:tagLst>
</file>

<file path=ppt/tags/tag262.xml><?xml version="1.0" encoding="utf-8"?>
<p:tagLst xmlns:p="http://schemas.openxmlformats.org/presentationml/2006/main">
  <p:tag name="AS_UNIQUEID" val="2999"/>
</p:tagLst>
</file>

<file path=ppt/tags/tag263.xml><?xml version="1.0" encoding="utf-8"?>
<p:tagLst xmlns:p="http://schemas.openxmlformats.org/presentationml/2006/main">
  <p:tag name="AS_UNIQUEID" val="3000"/>
</p:tagLst>
</file>

<file path=ppt/tags/tag264.xml><?xml version="1.0" encoding="utf-8"?>
<p:tagLst xmlns:p="http://schemas.openxmlformats.org/presentationml/2006/main">
  <p:tag name="AS_UNIQUEID" val="3001"/>
</p:tagLst>
</file>

<file path=ppt/tags/tag265.xml><?xml version="1.0" encoding="utf-8"?>
<p:tagLst xmlns:p="http://schemas.openxmlformats.org/presentationml/2006/main">
  <p:tag name="AS_UNIQUEID" val="3002"/>
</p:tagLst>
</file>

<file path=ppt/tags/tag266.xml><?xml version="1.0" encoding="utf-8"?>
<p:tagLst xmlns:p="http://schemas.openxmlformats.org/presentationml/2006/main">
  <p:tag name="AS_UNIQUEID" val="3003"/>
</p:tagLst>
</file>

<file path=ppt/tags/tag267.xml><?xml version="1.0" encoding="utf-8"?>
<p:tagLst xmlns:p="http://schemas.openxmlformats.org/presentationml/2006/main">
  <p:tag name="AS_UNIQUEID" val="3004"/>
</p:tagLst>
</file>

<file path=ppt/tags/tag268.xml><?xml version="1.0" encoding="utf-8"?>
<p:tagLst xmlns:p="http://schemas.openxmlformats.org/presentationml/2006/main">
  <p:tag name="AS_UNIQUEID" val="3005"/>
</p:tagLst>
</file>

<file path=ppt/tags/tag269.xml><?xml version="1.0" encoding="utf-8"?>
<p:tagLst xmlns:p="http://schemas.openxmlformats.org/presentationml/2006/main">
  <p:tag name="AS_UNIQUEID" val="3006"/>
</p:tagLst>
</file>

<file path=ppt/tags/tag270.xml><?xml version="1.0" encoding="utf-8"?>
<p:tagLst xmlns:p="http://schemas.openxmlformats.org/presentationml/2006/main">
  <p:tag name="AS_UNIQUEID" val="3007"/>
</p:tagLst>
</file>

<file path=ppt/tags/tag271.xml><?xml version="1.0" encoding="utf-8"?>
<p:tagLst xmlns:p="http://schemas.openxmlformats.org/presentationml/2006/main">
  <p:tag name="AS_UNIQUEID" val="3008"/>
</p:tagLst>
</file>

<file path=ppt/tags/tag272.xml><?xml version="1.0" encoding="utf-8"?>
<p:tagLst xmlns:p="http://schemas.openxmlformats.org/presentationml/2006/main">
  <p:tag name="AS_UNIQUEID" val="3009"/>
</p:tagLst>
</file>

<file path=ppt/tags/tag273.xml><?xml version="1.0" encoding="utf-8"?>
<p:tagLst xmlns:p="http://schemas.openxmlformats.org/presentationml/2006/main">
  <p:tag name="AS_UNIQUEID" val="3010"/>
</p:tagLst>
</file>

<file path=ppt/tags/tag274.xml><?xml version="1.0" encoding="utf-8"?>
<p:tagLst xmlns:p="http://schemas.openxmlformats.org/presentationml/2006/main">
  <p:tag name="AS_UNIQUEID" val="3011"/>
</p:tagLst>
</file>

<file path=ppt/tags/tag275.xml><?xml version="1.0" encoding="utf-8"?>
<p:tagLst xmlns:p="http://schemas.openxmlformats.org/presentationml/2006/main">
  <p:tag name="AS_UNIQUEID" val="3012"/>
</p:tagLst>
</file>

<file path=ppt/tags/tag276.xml><?xml version="1.0" encoding="utf-8"?>
<p:tagLst xmlns:p="http://schemas.openxmlformats.org/presentationml/2006/main">
  <p:tag name="AS_UNIQUEID" val="3013"/>
</p:tagLst>
</file>

<file path=ppt/tags/tag277.xml><?xml version="1.0" encoding="utf-8"?>
<p:tagLst xmlns:p="http://schemas.openxmlformats.org/presentationml/2006/main">
  <p:tag name="AS_UNIQUEID" val="3014"/>
</p:tagLst>
</file>

<file path=ppt/tags/tag278.xml><?xml version="1.0" encoding="utf-8"?>
<p:tagLst xmlns:p="http://schemas.openxmlformats.org/presentationml/2006/main">
  <p:tag name="AS_UNIQUEID" val="3015"/>
</p:tagLst>
</file>

<file path=ppt/tags/tag279.xml><?xml version="1.0" encoding="utf-8"?>
<p:tagLst xmlns:p="http://schemas.openxmlformats.org/presentationml/2006/main">
  <p:tag name="AS_UNIQUEID" val="3016"/>
</p:tagLst>
</file>

<file path=ppt/tags/tag280.xml><?xml version="1.0" encoding="utf-8"?>
<p:tagLst xmlns:p="http://schemas.openxmlformats.org/presentationml/2006/main">
  <p:tag name="AS_UNIQUEID" val="3017"/>
</p:tagLst>
</file>

<file path=ppt/tags/tag281.xml><?xml version="1.0" encoding="utf-8"?>
<p:tagLst xmlns:p="http://schemas.openxmlformats.org/presentationml/2006/main">
  <p:tag name="AS_UNIQUEID" val="3018"/>
</p:tagLst>
</file>

<file path=ppt/tags/tag282.xml><?xml version="1.0" encoding="utf-8"?>
<p:tagLst xmlns:p="http://schemas.openxmlformats.org/presentationml/2006/main">
  <p:tag name="AS_UNIQUEID" val="3019"/>
</p:tagLst>
</file>

<file path=ppt/tags/tag283.xml><?xml version="1.0" encoding="utf-8"?>
<p:tagLst xmlns:p="http://schemas.openxmlformats.org/presentationml/2006/main">
  <p:tag name="AS_UNIQUEID" val="3020"/>
</p:tagLst>
</file>

<file path=ppt/tags/tag284.xml><?xml version="1.0" encoding="utf-8"?>
<p:tagLst xmlns:p="http://schemas.openxmlformats.org/presentationml/2006/main">
  <p:tag name="AS_UNIQUEID" val="3021"/>
</p:tagLst>
</file>

<file path=ppt/tags/tag285.xml><?xml version="1.0" encoding="utf-8"?>
<p:tagLst xmlns:p="http://schemas.openxmlformats.org/presentationml/2006/main">
  <p:tag name="AS_UNIQUEID" val="3022"/>
</p:tagLst>
</file>

<file path=ppt/tags/tag286.xml><?xml version="1.0" encoding="utf-8"?>
<p:tagLst xmlns:p="http://schemas.openxmlformats.org/presentationml/2006/main">
  <p:tag name="AS_UNIQUEID" val="3023"/>
</p:tagLst>
</file>

<file path=ppt/tags/tag287.xml><?xml version="1.0" encoding="utf-8"?>
<p:tagLst xmlns:p="http://schemas.openxmlformats.org/presentationml/2006/main">
  <p:tag name="AS_UNIQUEID" val="3024"/>
</p:tagLst>
</file>

<file path=ppt/tags/tag288.xml><?xml version="1.0" encoding="utf-8"?>
<p:tagLst xmlns:p="http://schemas.openxmlformats.org/presentationml/2006/main">
  <p:tag name="AS_UNIQUEID" val="3025"/>
</p:tagLst>
</file>

<file path=ppt/tags/tag289.xml><?xml version="1.0" encoding="utf-8"?>
<p:tagLst xmlns:p="http://schemas.openxmlformats.org/presentationml/2006/main">
  <p:tag name="AS_UNIQUEID" val="3026"/>
</p:tagLst>
</file>

<file path=ppt/tags/tag290.xml><?xml version="1.0" encoding="utf-8"?>
<p:tagLst xmlns:p="http://schemas.openxmlformats.org/presentationml/2006/main">
  <p:tag name="AS_UNIQUEID" val="3027"/>
</p:tagLst>
</file>

<file path=ppt/tags/tag291.xml><?xml version="1.0" encoding="utf-8"?>
<p:tagLst xmlns:p="http://schemas.openxmlformats.org/presentationml/2006/main">
  <p:tag name="AS_UNIQUEID" val="3028"/>
</p:tagLst>
</file>

<file path=ppt/tags/tag292.xml><?xml version="1.0" encoding="utf-8"?>
<p:tagLst xmlns:p="http://schemas.openxmlformats.org/presentationml/2006/main">
  <p:tag name="AS_UNIQUEID" val="3029"/>
</p:tagLst>
</file>

<file path=ppt/tags/tag293.xml><?xml version="1.0" encoding="utf-8"?>
<p:tagLst xmlns:p="http://schemas.openxmlformats.org/presentationml/2006/main">
  <p:tag name="AS_UNIQUEID" val="3030"/>
</p:tagLst>
</file>

<file path=ppt/tags/tag294.xml><?xml version="1.0" encoding="utf-8"?>
<p:tagLst xmlns:p="http://schemas.openxmlformats.org/presentationml/2006/main">
  <p:tag name="AS_UNIQUEID" val="3031"/>
</p:tagLst>
</file>

<file path=ppt/tags/tag295.xml><?xml version="1.0" encoding="utf-8"?>
<p:tagLst xmlns:p="http://schemas.openxmlformats.org/presentationml/2006/main">
  <p:tag name="AS_UNIQUEID" val="3032"/>
</p:tagLst>
</file>

<file path=ppt/tags/tag296.xml><?xml version="1.0" encoding="utf-8"?>
<p:tagLst xmlns:p="http://schemas.openxmlformats.org/presentationml/2006/main">
  <p:tag name="AS_UNIQUEID" val="3033"/>
</p:tagLst>
</file>

<file path=ppt/tags/tag297.xml><?xml version="1.0" encoding="utf-8"?>
<p:tagLst xmlns:p="http://schemas.openxmlformats.org/presentationml/2006/main">
  <p:tag name="AS_UNIQUEID" val="3034"/>
</p:tagLst>
</file>

<file path=ppt/tags/tag298.xml><?xml version="1.0" encoding="utf-8"?>
<p:tagLst xmlns:p="http://schemas.openxmlformats.org/presentationml/2006/main">
  <p:tag name="AS_UNIQUEID" val="3035"/>
</p:tagLst>
</file>

<file path=ppt/tags/tag299.xml><?xml version="1.0" encoding="utf-8"?>
<p:tagLst xmlns:p="http://schemas.openxmlformats.org/presentationml/2006/main">
  <p:tag name="AS_UNIQUEID" val="3036"/>
</p:tagLst>
</file>

<file path=ppt/tags/tag300.xml><?xml version="1.0" encoding="utf-8"?>
<p:tagLst xmlns:p="http://schemas.openxmlformats.org/presentationml/2006/main">
  <p:tag name="AS_UNIQUEID" val="3037"/>
</p:tagLst>
</file>

<file path=ppt/tags/tag301.xml><?xml version="1.0" encoding="utf-8"?>
<p:tagLst xmlns:p="http://schemas.openxmlformats.org/presentationml/2006/main">
  <p:tag name="AS_UNIQUEID" val="3038"/>
</p:tagLst>
</file>

<file path=ppt/tags/tag302.xml><?xml version="1.0" encoding="utf-8"?>
<p:tagLst xmlns:p="http://schemas.openxmlformats.org/presentationml/2006/main">
  <p:tag name="AS_UNIQUEID" val="3039"/>
</p:tagLst>
</file>

<file path=ppt/tags/tag303.xml><?xml version="1.0" encoding="utf-8"?>
<p:tagLst xmlns:p="http://schemas.openxmlformats.org/presentationml/2006/main">
  <p:tag name="AS_UNIQUEID" val="3040"/>
</p:tagLst>
</file>

<file path=ppt/tags/tag304.xml><?xml version="1.0" encoding="utf-8"?>
<p:tagLst xmlns:p="http://schemas.openxmlformats.org/presentationml/2006/main">
  <p:tag name="AS_UNIQUEID" val="3041"/>
</p:tagLst>
</file>

<file path=ppt/tags/tag305.xml><?xml version="1.0" encoding="utf-8"?>
<p:tagLst xmlns:p="http://schemas.openxmlformats.org/presentationml/2006/main">
  <p:tag name="AS_UNIQUEID" val="3042"/>
</p:tagLst>
</file>

<file path=ppt/tags/tag306.xml><?xml version="1.0" encoding="utf-8"?>
<p:tagLst xmlns:p="http://schemas.openxmlformats.org/presentationml/2006/main">
  <p:tag name="AS_UNIQUEID" val="3043"/>
</p:tagLst>
</file>

<file path=ppt/tags/tag307.xml><?xml version="1.0" encoding="utf-8"?>
<p:tagLst xmlns:p="http://schemas.openxmlformats.org/presentationml/2006/main">
  <p:tag name="AS_UNIQUEID" val="3044"/>
</p:tagLst>
</file>

<file path=ppt/tags/tag308.xml><?xml version="1.0" encoding="utf-8"?>
<p:tagLst xmlns:p="http://schemas.openxmlformats.org/presentationml/2006/main">
  <p:tag name="AS_UNIQUEID" val="3045"/>
</p:tagLst>
</file>

<file path=ppt/tags/tag309.xml><?xml version="1.0" encoding="utf-8"?>
<p:tagLst xmlns:p="http://schemas.openxmlformats.org/presentationml/2006/main">
  <p:tag name="AS_UNIQUEID" val="3046"/>
</p:tagLst>
</file>

<file path=ppt/tags/tag310.xml><?xml version="1.0" encoding="utf-8"?>
<p:tagLst xmlns:p="http://schemas.openxmlformats.org/presentationml/2006/main">
  <p:tag name="AS_UNIQUEID" val="3047"/>
</p:tagLst>
</file>

<file path=ppt/tags/tag311.xml><?xml version="1.0" encoding="utf-8"?>
<p:tagLst xmlns:p="http://schemas.openxmlformats.org/presentationml/2006/main">
  <p:tag name="AS_UNIQUEID" val="3048"/>
</p:tagLst>
</file>

<file path=ppt/tags/tag312.xml><?xml version="1.0" encoding="utf-8"?>
<p:tagLst xmlns:p="http://schemas.openxmlformats.org/presentationml/2006/main">
  <p:tag name="AS_UNIQUEID" val="3049"/>
</p:tagLst>
</file>

<file path=ppt/tags/tag313.xml><?xml version="1.0" encoding="utf-8"?>
<p:tagLst xmlns:p="http://schemas.openxmlformats.org/presentationml/2006/main">
  <p:tag name="AS_UNIQUEID" val="3050"/>
</p:tagLst>
</file>

<file path=ppt/tags/tag314.xml><?xml version="1.0" encoding="utf-8"?>
<p:tagLst xmlns:p="http://schemas.openxmlformats.org/presentationml/2006/main">
  <p:tag name="AS_UNIQUEID" val="3051"/>
</p:tagLst>
</file>

<file path=ppt/tags/tag315.xml><?xml version="1.0" encoding="utf-8"?>
<p:tagLst xmlns:p="http://schemas.openxmlformats.org/presentationml/2006/main">
  <p:tag name="AS_UNIQUEID" val="3052"/>
</p:tagLst>
</file>

<file path=ppt/tags/tag316.xml><?xml version="1.0" encoding="utf-8"?>
<p:tagLst xmlns:p="http://schemas.openxmlformats.org/presentationml/2006/main">
  <p:tag name="AS_UNIQUEID" val="3053"/>
</p:tagLst>
</file>

<file path=ppt/tags/tag317.xml><?xml version="1.0" encoding="utf-8"?>
<p:tagLst xmlns:p="http://schemas.openxmlformats.org/presentationml/2006/main">
  <p:tag name="AS_UNIQUEID" val="3054"/>
</p:tagLst>
</file>

<file path=ppt/tags/tag318.xml><?xml version="1.0" encoding="utf-8"?>
<p:tagLst xmlns:p="http://schemas.openxmlformats.org/presentationml/2006/main">
  <p:tag name="AS_UNIQUEID" val="3055"/>
</p:tagLst>
</file>

<file path=ppt/tags/tag319.xml><?xml version="1.0" encoding="utf-8"?>
<p:tagLst xmlns:p="http://schemas.openxmlformats.org/presentationml/2006/main">
  <p:tag name="AS_UNIQUEID" val="3056"/>
</p:tagLst>
</file>

<file path=ppt/tags/tag320.xml><?xml version="1.0" encoding="utf-8"?>
<p:tagLst xmlns:p="http://schemas.openxmlformats.org/presentationml/2006/main">
  <p:tag name="AS_UNIQUEID" val="3057"/>
</p:tagLst>
</file>

<file path=ppt/tags/tag321.xml><?xml version="1.0" encoding="utf-8"?>
<p:tagLst xmlns:p="http://schemas.openxmlformats.org/presentationml/2006/main">
  <p:tag name="AS_UNIQUEID" val="3058"/>
</p:tagLst>
</file>

<file path=ppt/tags/tag322.xml><?xml version="1.0" encoding="utf-8"?>
<p:tagLst xmlns:p="http://schemas.openxmlformats.org/presentationml/2006/main">
  <p:tag name="AS_UNIQUEID" val="3134"/>
</p:tagLst>
</file>

<file path=ppt/tags/tag323.xml><?xml version="1.0" encoding="utf-8"?>
<p:tagLst xmlns:p="http://schemas.openxmlformats.org/presentationml/2006/main">
  <p:tag name="AS_UNIQUEID" val="3135"/>
</p:tagLst>
</file>

<file path=ppt/tags/tag3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语文课件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197</Paragraphs>
  <Slides>31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44">
      <vt:lpstr>Arial</vt:lpstr>
      <vt:lpstr>Calibri</vt:lpstr>
      <vt:lpstr>微软雅黑</vt:lpstr>
      <vt:lpstr>Wingdings</vt:lpstr>
      <vt:lpstr>华文新魏</vt:lpstr>
      <vt:lpstr>宋体</vt:lpstr>
      <vt:lpstr>等线 Light</vt:lpstr>
      <vt:lpstr>等线</vt:lpstr>
      <vt:lpstr>黑体</vt:lpstr>
      <vt:lpstr>Times New Roman</vt:lpstr>
      <vt:lpstr>NEU-BZ-S92</vt:lpstr>
      <vt:lpstr>方正宋黑_GBK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主旨、创作意图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2024-09-15T21:33:43.080</cp:lastPrinted>
  <dcterms:created xsi:type="dcterms:W3CDTF">2024-09-15T13:33:43Z</dcterms:created>
  <dcterms:modified xsi:type="dcterms:W3CDTF">2024-09-15T13:33:45Z</dcterms:modified>
</cp:coreProperties>
</file>