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76066-0AF8-45F1-88E3-49E96F5A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82EBD-EF0E-4BD7-BA1E-D6F07D44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49038-371F-43BC-BC0E-BF70AA56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77C81-71E4-46CC-9535-B62F3B79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BEB80-05AA-4F29-930A-2133D7C7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C834B-6CBA-423F-8575-E3D34FE2C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414F0-C9F0-4088-88A2-D98781C2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19010-C405-4A6E-B059-199C141D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1DAAC-6DBE-41F8-AA2D-694E6702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5CBE9-723A-4664-9D0C-80BE7695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ACC3C-542A-40D3-AC76-ADB8BC34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emistry#pid=65894e7a8670777726d6a894#tid=658bf8c382b24d00097ac5ce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7">
            <a:lum/>
          </a:blip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9.png" /><Relationship Id="rId4" Type="http://schemas.openxmlformats.org/officeDocument/2006/relationships/image" Target="../media/image20.jpe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image" Target="../media/image2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5.jpeg" /><Relationship Id="rId4" Type="http://schemas.openxmlformats.org/officeDocument/2006/relationships/image" Target="../media/image2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3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240042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e62a2942c.fixed?vbadefaultcenterpage=1&amp;parentnodeid=712554efa&amp;vbahtmlprocessed=1" title=""/>
          <p:cNvSpPr/>
          <p:nvPr/>
        </p:nvSpPr>
        <p:spPr>
          <a:xfrm>
            <a:off x="0" y="1792224"/>
            <a:ext cx="12188952" cy="11612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第一部分</a:t>
            </a:r>
            <a:r>
              <a:rPr lang="en-US" altLang="zh-CN" sz="4800" b="1" i="0">
                <a:solidFill>
                  <a:srgbClr val="F4792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单元整合</a:t>
            </a:r>
            <a:endParaRPr lang="en-US" altLang="zh-CN" sz="4800"/>
          </a:p>
        </p:txBody>
      </p:sp>
      <p:sp>
        <p:nvSpPr>
          <p:cNvPr id="3" name="C_2#e62a2942c.fixed?vbadefaultcenterpage=1&amp;parentnodeid=712554efa&amp;vbahtmlprocessed=1" title=""/>
          <p:cNvSpPr/>
          <p:nvPr/>
        </p:nvSpPr>
        <p:spPr>
          <a:xfrm>
            <a:off x="0" y="3029839"/>
            <a:ext cx="12188952" cy="97205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第三单元</a:t>
            </a:r>
            <a:r>
              <a:rPr lang="en-US" altLang="zh-CN" sz="4800" b="1" i="0">
                <a:solidFill>
                  <a:srgbClr val="F4792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物质构成的奥秘</a:t>
            </a:r>
            <a:endParaRPr lang="en-US" altLang="zh-CN" sz="48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P_4_BD#80c70daf5?colgroup=5,22,6&amp;vbadefaultcenterpage=1&amp;parentnodeid=bfd1ac2bd&amp;vbahtmlprocessed=1&amp;bbb=1&amp;hasbroken=1" title=""/>
          <p:cNvGraphicFramePr>
            <a:graphicFrameLocks noGrp="1"/>
          </p:cNvGraphicFramePr>
          <p:nvPr/>
        </p:nvGraphicFramePr>
        <p:xfrm>
          <a:off x="548640" y="1306300"/>
          <a:ext cx="11055096" cy="5230368"/>
        </p:xfrm>
        <a:graphic>
          <a:graphicData uri="http://schemas.openxmlformats.org/drawingml/2006/table">
            <a:tbl>
              <a:tblPr/>
              <a:tblGrid>
                <a:gridCol w="1975104"/>
                <a:gridCol w="6466205"/>
                <a:gridCol w="2613787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0864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分子和原子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填空与说明题中，主要考查分子和原子的定义及两者的区别与联系；用微粒的基本性质解释日常生活中的现象；根据化学反应的微观示意图，用分子、原子的观点解释化学变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311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原子结构和</a:t>
                      </a:r>
                    </a:p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相对原子质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本命题点常出现在单项选择题、选择填充题或填空与说明题中，主要考查判断构成原子的粒子种类和带电情况，根据原子中相对原子质量、质子数、中子数及核外电子数中任意两个数据来推测其他数据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_4_BD#80c70daf5.table_image?tableimageindex=1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99835" y="2661136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5" name="P_4_BD#80c70daf5.table_image?tableimageindex=2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076720" y="2661771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6" name="P_4_BD#80c70daf5.table_image?tableimageindex=3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33920" y="2661771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7" name="P_4_BD#80c70daf5.table_image?tableimageindex=4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991120" y="2661771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8" name="P_4_BD#80c70daf5.table_image?tableimageindex=5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03995" y="2661920"/>
            <a:ext cx="412115" cy="53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9" name="P_4_BD#80c70daf5.table_image?tableimageindex=6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19520" y="4980347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0" name="P_4_BD#80c70daf5.table_image?tableimageindex=7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076720" y="4980347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1" name="P_4_BD#80c70daf5.table_image?tableimageindex=8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33920" y="4980347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2" name="P_4_BD#80c70daf5.table_image?tableimageindex=9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991120" y="4980347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3" name="P_4_BD#80c70daf5.table_image?tableimageindex=10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62287" y="498060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P_4_BD#80c70daf5?colgroup=5,22,6&amp;vbadefaultcenterpage=1&amp;parentnodeid=bfd1ac2bd&amp;vbahtmlprocessed=1&amp;bbb=1&amp;hasbroken=1" title=""/>
          <p:cNvGraphicFramePr>
            <a:graphicFrameLocks noGrp="1"/>
          </p:cNvGraphicFramePr>
          <p:nvPr/>
        </p:nvGraphicFramePr>
        <p:xfrm>
          <a:off x="548640" y="1460833"/>
          <a:ext cx="11055096" cy="4754880"/>
        </p:xfrm>
        <a:graphic>
          <a:graphicData uri="http://schemas.openxmlformats.org/drawingml/2006/table">
            <a:tbl>
              <a:tblPr/>
              <a:tblGrid>
                <a:gridCol w="1975104"/>
                <a:gridCol w="6876288"/>
                <a:gridCol w="2203704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0864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原子（离</a:t>
                      </a:r>
                    </a:p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子）结构示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意图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本命题点常出现在单项选择题、选择填充题或填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空与说明题中，主要考查根据结构示意图判断粒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子是原子还是离子，判断原子化学性质的主要决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定因素；通过最外层电子数判断原子在化学反应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中得失电子情况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4520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元素及元素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符号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本命题点常出现在单项选择题、选择填充题或填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空与说明题中，主要考查书写指定元素的符号，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判断元素之最，判断元素符号的意义，判断元素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种类的决定因素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4_BD#80c70daf5.table_image?tableimageindex=11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076720" y="2770711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2" name="P_4_BD#80c70daf5.table_image?tableimageindex=12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33920" y="2770711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5" name="P_4_BD#80c70daf5.table_image?tableimageindex=13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848120" y="4878403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6" name="P_4_BD#80c70daf5.table_image?tableimageindex=14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305320" y="4878403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7" name="P_4_BD#80c70daf5.table_image?tableimageindex=15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62520" y="4878403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8" name="P_4_BD#80c70daf5?colgroup=5,22,6&amp;vbadefaultcenterpage=1&amp;parentnodeid=bfd1ac2bd&amp;vbahtmlprocessed=1&amp;bbb=1" title=""/>
          <p:cNvSpPr txBox="1"/>
          <p:nvPr/>
        </p:nvSpPr>
        <p:spPr>
          <a:xfrm>
            <a:off x="9063736" y="838533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P_4_BD#80c70daf5?colgroup=5,22,6&amp;vbadefaultcenterpage=1&amp;parentnodeid=bfd1ac2bd&amp;vbahtmlprocessed=1&amp;bbb=1&amp;hasbroken=1" title=""/>
          <p:cNvGraphicFramePr>
            <a:graphicFrameLocks noGrp="1"/>
          </p:cNvGraphicFramePr>
          <p:nvPr/>
        </p:nvGraphicFramePr>
        <p:xfrm>
          <a:off x="548640" y="1926478"/>
          <a:ext cx="11055096" cy="3803904"/>
        </p:xfrm>
        <a:graphic>
          <a:graphicData uri="http://schemas.openxmlformats.org/drawingml/2006/table">
            <a:tbl>
              <a:tblPr/>
              <a:tblGrid>
                <a:gridCol w="1975104"/>
                <a:gridCol w="6876288"/>
                <a:gridCol w="2203704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4093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元素周期表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本命题点常出现在单项选择题、选择填充题或填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空与说明题中，主要考查根据某元素在元素周期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表中的相关信息判断原子的质子数、核外电子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数、相对原子质量、中子数、元素分类等；根据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∼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𝟏𝟖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号元素在元素周期表的位置及其原子结构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示意图，分析横行和纵列间存在的规律并预测未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知元素的位置及性质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4_BD#80c70daf5.table_image?tableimageindex=16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19520" y="370797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4" name="P_4_BD#80c70daf5.table_image?tableimageindex=17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076720" y="370797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2" name="P_4_BD#80c70daf5.table_image?tableimageindex=18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33920" y="370797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6" name="P_4_BD#80c70daf5.table_image?tableimageindex=19&amp;vbadefaultcenterpage=1&amp;parentnodeid=bfd1ac2b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991120" y="370797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7" name="P_4_BD#80c70daf5?colgroup=5,22,6&amp;vbadefaultcenterpage=1&amp;parentnodeid=bfd1ac2bd&amp;vbahtmlprocessed=1&amp;bbb=1" title=""/>
          <p:cNvSpPr txBox="1"/>
          <p:nvPr/>
        </p:nvSpPr>
        <p:spPr>
          <a:xfrm>
            <a:off x="9063736" y="1304178"/>
            <a:ext cx="2540000" cy="492697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4_BD#80c70daf5?colgroup=5,22,6&amp;vbadefaultcenterpage=1&amp;parentnodeid=bfd1ac2bd&amp;vbahtmlprocessed=1&amp;bbb=1&amp;hasbroken=1" title=""/>
          <p:cNvGraphicFramePr>
            <a:graphicFrameLocks noGrp="1"/>
          </p:cNvGraphicFramePr>
          <p:nvPr/>
        </p:nvGraphicFramePr>
        <p:xfrm>
          <a:off x="548640" y="2165122"/>
          <a:ext cx="11055096" cy="3284093"/>
        </p:xfrm>
        <a:graphic>
          <a:graphicData uri="http://schemas.openxmlformats.org/drawingml/2006/table">
            <a:tbl>
              <a:tblPr/>
              <a:tblGrid>
                <a:gridCol w="1975104"/>
                <a:gridCol w="6876288"/>
                <a:gridCol w="2203704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605">
                <a:tc gridSpan="3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   </a:t>
                      </a:r>
                      <a:r>
                        <a:rPr lang="en-US" altLang="zh-CN" sz="2400" b="1" i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本单元内容在2024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年学考中预计保持6分左右，主要以单项选择题、选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择填充题或填空与说明题等形式考查分子、原子的定义及基本性质，原子或离子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的结构，元素符号及其意义，元素周期表及其应用等。在复习过程中,同学们应注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意宏观辨识与微观探析，能从微粒的角度去解释一些宏观的现象及化学变化的成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因，注意“宏观—微观—符号”三重表征，能主动将宏观现象与微观实际结合起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来，并用符号表达相应的事实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P_4_BD#80c70daf5?colgroup=5,22,6&amp;vbadefaultcenterpage=1&amp;parentnodeid=bfd1ac2bd&amp;vbahtmlprocessed=1&amp;bbb=1&amp;hasbroken=1" title=""/>
          <p:cNvSpPr txBox="1"/>
          <p:nvPr/>
        </p:nvSpPr>
        <p:spPr>
          <a:xfrm>
            <a:off x="9063736" y="1541022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301aad038?vbadefaultcenterpage=1&amp;parentnodeid=e62a2942c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684000"/>
            <a:ext cx="9162288" cy="493776"/>
          </a:xfrm>
          <a:prstGeom prst="rect">
            <a:avLst/>
          </a:prstGeom>
        </p:spPr>
      </p:pic>
      <p:sp>
        <p:nvSpPr>
          <p:cNvPr id="3" name="C_4_BD#ee22de9a2?vbadefaultcenterpage=1&amp;parentnodeid=301aad038&amp;vbahtmlprocessed=1" title=""/>
          <p:cNvSpPr/>
          <p:nvPr/>
        </p:nvSpPr>
        <p:spPr>
          <a:xfrm>
            <a:off x="548640" y="13063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一、分子和原子</a:t>
            </a:r>
            <a:endParaRPr lang="en-US" altLang="zh-CN" sz="2800"/>
          </a:p>
        </p:txBody>
      </p:sp>
      <p:graphicFrame>
        <p:nvGraphicFramePr>
          <p:cNvPr id="6" name="P_5_BD#848aba4e2?colgroup=5,16,12&amp;vbadefaultcenterpage=1&amp;parentnodeid=ee22de9a2&amp;vbahtmlprocessed=1&amp;bbb=1&amp;hasbroken=1" title=""/>
          <p:cNvGraphicFramePr>
            <a:graphicFrameLocks noGrp="1"/>
          </p:cNvGraphicFramePr>
          <p:nvPr/>
        </p:nvGraphicFramePr>
        <p:xfrm>
          <a:off x="548640" y="2017500"/>
          <a:ext cx="11055096" cy="4317492"/>
        </p:xfrm>
        <a:graphic>
          <a:graphicData uri="http://schemas.openxmlformats.org/drawingml/2006/table">
            <a:tbl>
              <a:tblPr/>
              <a:tblGrid>
                <a:gridCol w="1755648"/>
                <a:gridCol w="5202936"/>
                <a:gridCol w="4096512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50000"/>
                        </a:lnSpc>
                      </a:pP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分子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原子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16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概念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保持物质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的最小粒子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化学变化中的最小粒子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16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举例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水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𝐇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</m:d>
                          </m:oMath>
                        </m:oMathPara>
                      </a14:m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、氢气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𝐇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铁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𝐅𝐞</m:t>
                                </m:r>
                              </m:e>
                            </m:d>
                          </m:oMath>
                        </m:oMathPara>
                      </a14:m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、硅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𝐒𝐢</m:t>
                                </m:r>
                              </m:e>
                            </m:d>
                          </m:oMath>
                        </m:oMathPara>
                      </a14:m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、汞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𝐇𝐠</m:t>
                                </m:r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1217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特性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①很小且真实存在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②不停地运动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③分子间有一定间隔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④同种分子化学性质相同，不同种分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子化学性质不同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①很小且真实存在</a:t>
                      </a:r>
                      <a:endParaRPr lang="en-US" altLang="zh-CN" sz="1200"/>
                    </a:p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②不停地运动</a:t>
                      </a:r>
                      <a:endParaRPr lang="en-US" altLang="zh-CN" sz="1200"/>
                    </a:p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③原子间有一定间隔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16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主要区别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在化学变化中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可以再分，而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不能再分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5" name="P_5_AN.1_1#848aba4e2.blank?vbadefaultcenterpage=1&amp;parentnodeid=ee22de9a2&amp;vbapositionanswer=1&amp;vbahtmlprocessed=1&amp;bbb=1" title=""/>
          <p:cNvSpPr/>
          <p:nvPr/>
        </p:nvSpPr>
        <p:spPr>
          <a:xfrm>
            <a:off x="3652638" y="2475374"/>
            <a:ext cx="1446213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化学性质</a:t>
            </a:r>
            <a:endParaRPr lang="en-US" altLang="zh-CN" sz="2400"/>
          </a:p>
        </p:txBody>
      </p:sp>
      <p:sp>
        <p:nvSpPr>
          <p:cNvPr id="4" name="P_5_AN.2_1#848aba4e2.blank?vbadefaultcenterpage=1&amp;parentnodeid=ee22de9a2&amp;vbapositionanswer=2&amp;vbahtmlprocessed=1&amp;bbb=1" title=""/>
          <p:cNvSpPr/>
          <p:nvPr/>
        </p:nvSpPr>
        <p:spPr>
          <a:xfrm>
            <a:off x="5477637" y="5840805"/>
            <a:ext cx="833438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分子</a:t>
            </a:r>
            <a:endParaRPr lang="en-US" altLang="zh-CN" sz="2400"/>
          </a:p>
        </p:txBody>
      </p:sp>
      <p:sp>
        <p:nvSpPr>
          <p:cNvPr id="7" name="P_5_AN.3_1#848aba4e2.blank?vbadefaultcenterpage=1&amp;parentnodeid=ee22de9a2&amp;vbapositionanswer=3&amp;vbahtmlprocessed=1&amp;bbb=1" title=""/>
          <p:cNvSpPr/>
          <p:nvPr/>
        </p:nvSpPr>
        <p:spPr>
          <a:xfrm>
            <a:off x="8230362" y="5840805"/>
            <a:ext cx="833438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原子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4" grpId="0" uiExpand="1" build="p" animBg="1"/>
      <p:bldP spid="7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P_5_BD#848aba4e2?colgroup=5,16,12&amp;vbadefaultcenterpage=1&amp;parentnodeid=ee22de9a2&amp;vbahtmlprocessed=1" title=""/>
          <p:cNvGraphicFramePr>
            <a:graphicFrameLocks noGrp="1"/>
          </p:cNvGraphicFramePr>
          <p:nvPr/>
        </p:nvGraphicFramePr>
        <p:xfrm>
          <a:off x="548640" y="2553540"/>
          <a:ext cx="11055096" cy="2505456"/>
        </p:xfrm>
        <a:graphic>
          <a:graphicData uri="http://schemas.openxmlformats.org/drawingml/2006/table">
            <a:tbl>
              <a:tblPr/>
              <a:tblGrid>
                <a:gridCol w="1755648"/>
                <a:gridCol w="5202936"/>
                <a:gridCol w="4096512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50000"/>
                        </a:lnSpc>
                      </a:pP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分子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原子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29968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相互联系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5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_5_BD#848aba4e2.table_image?tableimageindex=20&amp;vbadefaultcenterpage=1&amp;parentnodeid=ee22de9a2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34356" y="3048459"/>
            <a:ext cx="3639312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2" name="P_5_BD#848aba4e2?colgroup=5,16,12&amp;vbadefaultcenterpage=1&amp;parentnodeid=ee22de9a2&amp;vbahtmlprocessed=1" title=""/>
          <p:cNvSpPr txBox="1"/>
          <p:nvPr/>
        </p:nvSpPr>
        <p:spPr>
          <a:xfrm>
            <a:off x="9063736" y="1931240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3ac8e063a?vbadefaultcenterpage=1&amp;parentnodeid=301aad038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二、原子的构成</a:t>
            </a:r>
            <a:endParaRPr lang="en-US" altLang="zh-CN" sz="2800"/>
          </a:p>
        </p:txBody>
      </p:sp>
      <p:sp>
        <p:nvSpPr>
          <p:cNvPr id="3" name="P_5_BD#13dd3bb85?segpoint=1&amp;vbadefaultcenterpage=1&amp;parentnodeid=3ac8e063a&amp;vbahtmlprocessed=1&amp;bbb=1&amp;hasbroken=1" title=""/>
          <p:cNvSpPr/>
          <p:nvPr/>
        </p:nvSpPr>
        <p:spPr>
          <a:xfrm>
            <a:off x="548640" y="1307454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1.原子的构成：原子是由原子核和核外电子构成的（或者说原子一般由质子、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中子和核外电子构成）。</a:t>
            </a:r>
            <a:endParaRPr lang="en-US" altLang="zh-CN" sz="2400"/>
          </a:p>
        </p:txBody>
      </p:sp>
      <mc:AlternateContent>
        <mc:Choice Requires="a14">
          <p:sp>
            <p:nvSpPr>
              <p:cNvPr id="4" name="P_5_BD#13dd3bb85?segpoint=1&amp;vbadefaultcenterpage=1&amp;parentnodeid=3ac8e063a&amp;vbahtmlprocessed=1" title=""/>
              <p:cNvSpPr/>
              <p:nvPr/>
            </p:nvSpPr>
            <p:spPr>
              <a:xfrm>
                <a:off x="548640" y="2385355"/>
                <a:ext cx="11091672" cy="48602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（1）在原子中，核电荷数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____________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。</a:t>
                </a:r>
                <a:endParaRPr lang="en-US" altLang="zh-CN" sz="2400"/>
              </a:p>
            </p:txBody>
          </p:sp>
        </mc:Choice>
        <mc:Fallback>
          <p:sp>
            <p:nvSpPr>
              <p:cNvPr id="4" name="P_5_BD#13dd3bb85?segpoint=1&amp;vbadefaultcenterpage=1&amp;parentnodeid=3ac8e063a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385355"/>
                <a:ext cx="11091672" cy="486029"/>
              </a:xfrm>
              <a:prstGeom prst="rect">
                <a:avLst/>
              </a:prstGeom>
              <a:blipFill rotWithShape="1">
                <a:blip r:embed="rId3"/>
                <a:stretch>
                  <a:fillRect t="-61" r="1" b="-1282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_5_BD#13dd3bb85?segpoint=1&amp;vbadefaultcenterpage=1&amp;parentnodeid=3ac8e063a&amp;vbahtmlprocessed=1&amp;bbb=1&amp;hasbroken=1" title=""/>
          <p:cNvSpPr/>
          <p:nvPr/>
        </p:nvSpPr>
        <p:spPr>
          <a:xfrm>
            <a:off x="548640" y="2881100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（2）因为原子核所带的正电荷总数与核外电子所带的负电荷总数相等，所以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整个原子不显电性。</a:t>
            </a:r>
            <a:endParaRPr lang="en-US" altLang="zh-CN" sz="2400"/>
          </a:p>
        </p:txBody>
      </p:sp>
      <p:sp>
        <p:nvSpPr>
          <p:cNvPr id="6" name="P_5_AN.4_1#13dd3bb85.blank?vbadefaultcenterpage=1&amp;parentnodeid=3ac8e063a&amp;vbapositionanswer=4&amp;vbahtmlprocessed=1&amp;bbb=1" title=""/>
          <p:cNvSpPr/>
          <p:nvPr/>
        </p:nvSpPr>
        <p:spPr>
          <a:xfrm>
            <a:off x="4966653" y="234725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质子数</a:t>
            </a:r>
            <a:endParaRPr lang="en-US" altLang="zh-CN" sz="2400"/>
          </a:p>
        </p:txBody>
      </p:sp>
      <p:sp>
        <p:nvSpPr>
          <p:cNvPr id="7" name="P_5_AN.5_1#13dd3bb85.blank?vbadefaultcenterpage=1&amp;parentnodeid=3ac8e063a&amp;vbapositionanswer=5&amp;vbahtmlprocessed=1&amp;bbb=1" title=""/>
          <p:cNvSpPr/>
          <p:nvPr/>
        </p:nvSpPr>
        <p:spPr>
          <a:xfrm>
            <a:off x="6412865" y="2347255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核外电子数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13dd3bb85?segpoint=1&amp;vbadefaultcenterpage=1&amp;parentnodeid=3ac8e063a&amp;vbahtmlprocessed=1" title=""/>
          <p:cNvSpPr/>
          <p:nvPr/>
        </p:nvSpPr>
        <p:spPr>
          <a:xfrm>
            <a:off x="548640" y="174163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2.相对原子质量</a:t>
            </a:r>
            <a:endParaRPr lang="en-US" altLang="zh-CN" sz="2400"/>
          </a:p>
        </p:txBody>
      </p:sp>
      <mc:AlternateContent>
        <mc:Choice Requires="a14">
          <p:sp>
            <p:nvSpPr>
              <p:cNvPr id="3" name="P_5_BD#13dd3bb85?segpoint=1&amp;vbadefaultcenterpage=1&amp;parentnodeid=3ac8e063a&amp;vbahtmlprocessed=1&amp;bbb=1&amp;hasbroken=1" title=""/>
              <p:cNvSpPr/>
              <p:nvPr/>
            </p:nvSpPr>
            <p:spPr>
              <a:xfrm>
                <a:off x="548640" y="2228802"/>
                <a:ext cx="11091672" cy="103466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（1）概念：以一种碳原子（碳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−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𝟏𝟐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原子）质量的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𝟏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/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𝟏𝟐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为标准，其他原子的质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量与它相比较所得到的比，作为这种原子的相对原子质量。</a:t>
                </a:r>
                <a:endParaRPr lang="en-US" altLang="zh-CN" sz="2400"/>
              </a:p>
            </p:txBody>
          </p:sp>
        </mc:Choice>
        <mc:Fallback>
          <p:sp>
            <p:nvSpPr>
              <p:cNvPr id="3" name="P_5_BD#13dd3bb85?segpoint=1&amp;vbadefaultcenterpage=1&amp;parentnodeid=3ac8e063a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228802"/>
                <a:ext cx="11091672" cy="1034669"/>
              </a:xfrm>
              <a:prstGeom prst="rect">
                <a:avLst/>
              </a:prstGeom>
              <a:blipFill rotWithShape="1">
                <a:blip r:embed="rId3"/>
                <a:stretch>
                  <a:fillRect t="-57" r="1" b="-599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4" name="P_5_BD#13dd3bb85?segpoint=1&amp;vbadefaultcenterpage=1&amp;parentnodeid=3ac8e063a&amp;vbahtmlprocessed=1" title=""/>
              <p:cNvSpPr/>
              <p:nvPr/>
            </p:nvSpPr>
            <p:spPr>
              <a:xfrm>
                <a:off x="548640" y="3270202"/>
                <a:ext cx="11091672" cy="869823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1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（2）计算式：某原子的相对原子质量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  <m:f>
                        <m:fPr>
                          <m:type m:val="bar"/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libri" pitchFamily="34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一个该原子的实际质量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libri" pitchFamily="34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一个碳原子</m:t>
                          </m:r>
                          <m:d>
                            <m:dPr>
                              <m:begChr m:val="("/>
                              <m:sepChr m:val="|"/>
                              <m:endChr m:val=")"/>
                              <m:grow m:val="on"/>
                              <m:shp m:val="centered"/>
                              <m:ctrlPr>
                                <a:rPr lang="en-US" altLang="zh-CN" sz="2400" b="1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000000"/>
                                  </a:solidFill>
                                  <a:latin typeface="Calibri" pitchFamily="34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碳</m:t>
                              </m:r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−</m:t>
                              </m:r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𝟏𝟐</m:t>
                              </m:r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000000"/>
                                  </a:solidFill>
                                  <a:latin typeface="Calibri" pitchFamily="34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原子</m:t>
                              </m:r>
                            </m:e>
                          </m:d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libri" pitchFamily="34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质量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×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𝟏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/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2400"/>
              </a:p>
            </p:txBody>
          </p:sp>
        </mc:Choice>
        <mc:Fallback>
          <p:sp>
            <p:nvSpPr>
              <p:cNvPr id="4" name="P_5_BD#13dd3bb85?segpoint=1&amp;vbadefaultcenterpage=1&amp;parentnodeid=3ac8e063a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3270202"/>
                <a:ext cx="11091672" cy="869823"/>
              </a:xfrm>
              <a:prstGeom prst="rect">
                <a:avLst/>
              </a:prstGeom>
              <a:blipFill rotWithShape="1">
                <a:blip r:embed="rId4"/>
                <a:stretch>
                  <a:fillRect t="-67" r="1" b="5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5" name="P_5_BD#13dd3bb85?segpoint=1&amp;vbadefaultcenterpage=1&amp;parentnodeid=3ac8e063a&amp;vbahtmlprocessed=1&amp;bbb=1&amp;hasbroken=1" title=""/>
              <p:cNvSpPr/>
              <p:nvPr/>
            </p:nvSpPr>
            <p:spPr>
              <a:xfrm>
                <a:off x="548640" y="4146502"/>
                <a:ext cx="11091672" cy="103466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（3）数值：原子的相对原子质量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≈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，由此说明原子的质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量主要集中在原子核上，原子的质量主要由质子和中子的质量决定。</a:t>
                </a:r>
                <a:endParaRPr lang="en-US" altLang="zh-CN" sz="2400"/>
              </a:p>
            </p:txBody>
          </p:sp>
        </mc:Choice>
        <mc:Fallback>
          <p:sp>
            <p:nvSpPr>
              <p:cNvPr id="5" name="P_5_BD#13dd3bb85?segpoint=1&amp;vbadefaultcenterpage=1&amp;parentnodeid=3ac8e063a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4146502"/>
                <a:ext cx="11091672" cy="1034669"/>
              </a:xfrm>
              <a:prstGeom prst="rect">
                <a:avLst/>
              </a:prstGeom>
              <a:blipFill rotWithShape="1">
                <a:blip r:embed="rId5"/>
                <a:stretch>
                  <a:fillRect t="-57" r="1" b="-599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_5_AN.6_1#13dd3bb85.blank?vbadefaultcenterpage=1&amp;parentnodeid=3ac8e063a&amp;vbapositionanswer=6&amp;vbahtmlprocessed=1&amp;bbb=1" title=""/>
          <p:cNvSpPr/>
          <p:nvPr/>
        </p:nvSpPr>
        <p:spPr>
          <a:xfrm>
            <a:off x="6036628" y="4189681"/>
            <a:ext cx="1139825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质子数</a:t>
            </a:r>
            <a:endParaRPr lang="en-US" altLang="zh-CN" sz="2400"/>
          </a:p>
        </p:txBody>
      </p:sp>
      <p:sp>
        <p:nvSpPr>
          <p:cNvPr id="7" name="P_5_AN.7_1#13dd3bb85.blank?vbadefaultcenterpage=1&amp;parentnodeid=3ac8e063a&amp;vbapositionanswer=7&amp;vbahtmlprocessed=1&amp;bbb=1" title=""/>
          <p:cNvSpPr/>
          <p:nvPr/>
        </p:nvSpPr>
        <p:spPr>
          <a:xfrm>
            <a:off x="7482840" y="4189681"/>
            <a:ext cx="1139825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中子数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8cdafe823?vbadefaultcenterpage=1&amp;parentnodeid=301aad038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三、元素</a:t>
            </a:r>
            <a:endParaRPr lang="en-US" altLang="zh-CN" sz="2800"/>
          </a:p>
        </p:txBody>
      </p:sp>
      <p:sp>
        <p:nvSpPr>
          <p:cNvPr id="3" name="P_5_BD#4463afd5b?segpoint=1&amp;vbadefaultcenterpage=1&amp;parentnodeid=8cdafe823&amp;vbahtmlprocessed=1" title=""/>
          <p:cNvSpPr/>
          <p:nvPr/>
        </p:nvSpPr>
        <p:spPr>
          <a:xfrm>
            <a:off x="548640" y="1307454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1.概念：具有相同质子数（核电荷数）的一类原子的总称。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（1）一种元素与另一种元素最根本的不同是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（核电荷数）不同。</a:t>
            </a:r>
            <a:endParaRPr lang="en-US" altLang="zh-CN" sz="2400"/>
          </a:p>
        </p:txBody>
      </p:sp>
      <p:sp>
        <p:nvSpPr>
          <p:cNvPr id="5" name="P_5_BD#4463afd5b?segpoint=1&amp;vbadefaultcenterpage=1&amp;parentnodeid=8cdafe823&amp;vbahtmlprocessed=1&amp;bbb=1&amp;hasbroken=1" title=""/>
          <p:cNvSpPr/>
          <p:nvPr/>
        </p:nvSpPr>
        <p:spPr>
          <a:xfrm>
            <a:off x="548640" y="2405254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（2）各种元素在地壳中的含量不同，排在前四位（由多到少）的元素依次是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。（均填写元素符号）</a:t>
            </a:r>
            <a:endParaRPr lang="en-US" altLang="zh-CN" sz="2400"/>
          </a:p>
        </p:txBody>
      </p:sp>
      <p:sp>
        <p:nvSpPr>
          <p:cNvPr id="6" name="P_5_AN.8_1#4463afd5b.blank?vbadefaultcenterpage=1&amp;parentnodeid=8cdafe823&amp;vbapositionanswer=8&amp;vbahtmlprocessed=1&amp;bbb=1" title=""/>
          <p:cNvSpPr/>
          <p:nvPr/>
        </p:nvSpPr>
        <p:spPr>
          <a:xfrm>
            <a:off x="7190740" y="1817994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质子数</a:t>
            </a:r>
            <a:endParaRPr lang="en-US" altLang="zh-CN" sz="2400"/>
          </a:p>
        </p:txBody>
      </p:sp>
      <mc:AlternateContent>
        <mc:Choice Requires="a14">
          <p:sp>
            <p:nvSpPr>
              <p:cNvPr id="7" name="P_5_AN.9_1#4463afd5b.blank?vbadefaultcenterpage=1&amp;parentnodeid=8cdafe823&amp;vbapositionanswer=9&amp;vbahtmlprocessed=1&amp;rh=27" title=""/>
              <p:cNvSpPr/>
              <p:nvPr/>
            </p:nvSpPr>
            <p:spPr>
              <a:xfrm>
                <a:off x="599440" y="3041015"/>
                <a:ext cx="371475" cy="333375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𝐎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7" name="P_5_AN.9_1#4463afd5b.blank?vbadefaultcenterpage=1&amp;parentnodeid=8cdafe823&amp;vbapositionanswer=9&amp;vbahtmlprocessed=1&amp;rh=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40" y="3041015"/>
                <a:ext cx="371475" cy="333375"/>
              </a:xfrm>
              <a:prstGeom prst="rect">
                <a:avLst/>
              </a:prstGeom>
              <a:blipFill rotWithShape="1">
                <a:blip r:embed="rId3"/>
                <a:stretch>
                  <a:fillRect b="-1428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8" name="P_5_AN.10_1#4463afd5b.blank?vbadefaultcenterpage=1&amp;parentnodeid=8cdafe823&amp;vbapositionanswer=10&amp;vbahtmlprocessed=1&amp;bbb=1&amp;rh=27" title=""/>
              <p:cNvSpPr/>
              <p:nvPr/>
            </p:nvSpPr>
            <p:spPr>
              <a:xfrm>
                <a:off x="1337945" y="3041015"/>
                <a:ext cx="415925" cy="333375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𝐒𝐢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P_5_AN.10_1#4463afd5b.blank?vbadefaultcenterpage=1&amp;parentnodeid=8cdafe823&amp;vbapositionanswer=10&amp;vbahtmlprocessed=1&amp;bbb=1&amp;rh=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7945" y="3041015"/>
                <a:ext cx="415925" cy="333375"/>
              </a:xfrm>
              <a:prstGeom prst="rect">
                <a:avLst/>
              </a:prstGeom>
              <a:blipFill rotWithShape="1">
                <a:blip r:embed="rId4"/>
                <a:stretch>
                  <a:fillRect b="-1428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9" name="P_5_AN.11_1#4463afd5b.blank?vbadefaultcenterpage=1&amp;parentnodeid=8cdafe823&amp;vbapositionanswer=11&amp;vbahtmlprocessed=1&amp;rh=27" title=""/>
              <p:cNvSpPr/>
              <p:nvPr/>
            </p:nvSpPr>
            <p:spPr>
              <a:xfrm>
                <a:off x="2152015" y="3058795"/>
                <a:ext cx="460375" cy="315595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𝐀𝐥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9" name="P_5_AN.11_1#4463afd5b.blank?vbadefaultcenterpage=1&amp;parentnodeid=8cdafe823&amp;vbapositionanswer=11&amp;vbahtmlprocessed=1&amp;rh=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2015" y="3058795"/>
                <a:ext cx="460375" cy="315595"/>
              </a:xfrm>
              <a:prstGeom prst="rect">
                <a:avLst/>
              </a:prstGeom>
              <a:blipFill rotWithShape="1">
                <a:blip r:embed="rId5"/>
                <a:stretch>
                  <a:fillRect b="-2072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10" name="P_5_AN.12_1#4463afd5b.blank?vbadefaultcenterpage=1&amp;parentnodeid=8cdafe823&amp;vbapositionanswer=12&amp;vbahtmlprocessed=1&amp;bbb=1&amp;rh=27" title=""/>
              <p:cNvSpPr/>
              <p:nvPr/>
            </p:nvSpPr>
            <p:spPr>
              <a:xfrm>
                <a:off x="3055620" y="3050540"/>
                <a:ext cx="495300" cy="32385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𝐅𝐞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10" name="P_5_AN.12_1#4463afd5b.blank?vbadefaultcenterpage=1&amp;parentnodeid=8cdafe823&amp;vbapositionanswer=12&amp;vbahtmlprocessed=1&amp;bbb=1&amp;rh=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5620" y="3050540"/>
                <a:ext cx="495300" cy="323850"/>
              </a:xfrm>
              <a:prstGeom prst="rect">
                <a:avLst/>
              </a:prstGeom>
              <a:blipFill rotWithShape="1">
                <a:blip r:embed="rId6"/>
                <a:stretch>
                  <a:fillRect b="-1764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build="p"/>
      <p:bldP spid="8" grpId="0" build="p"/>
      <p:bldP spid="9" grpId="0" build="p"/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4463afd5b?segpoint=1&amp;vbadefaultcenterpage=1&amp;parentnodeid=8cdafe823&amp;vbahtmlprocessed=1" title=""/>
          <p:cNvSpPr/>
          <p:nvPr/>
        </p:nvSpPr>
        <p:spPr>
          <a:xfrm>
            <a:off x="548640" y="1021984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2.表示方法（元素符号）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（1）概念：每种元素都可以用一个国际通用的符号来表示。</a:t>
            </a:r>
            <a:endParaRPr lang="en-US" altLang="zh-CN" sz="2400"/>
          </a:p>
        </p:txBody>
      </p:sp>
      <p:sp>
        <p:nvSpPr>
          <p:cNvPr id="4" name="P_5_BD#4463afd5b?segpoint=1&amp;vbadefaultcenterpage=1&amp;parentnodeid=8cdafe823&amp;vbahtmlprocessed=1&amp;bbb=1&amp;hasbroken=1" title=""/>
          <p:cNvSpPr/>
          <p:nvPr/>
        </p:nvSpPr>
        <p:spPr>
          <a:xfrm>
            <a:off x="548640" y="2130567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（2）写法：“一大二小”，即只用一个字母表示的元素字母要大写；用两个字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母表示的元素中，第一个字母要大写，第二个字母要小写。</a:t>
            </a:r>
            <a:endParaRPr lang="en-US" altLang="zh-CN" sz="2400"/>
          </a:p>
        </p:txBody>
      </p:sp>
      <p:sp>
        <p:nvSpPr>
          <p:cNvPr id="5" name="P_5_BD#4463afd5b?segpoint=1&amp;vbadefaultcenterpage=1&amp;parentnodeid=8cdafe823&amp;vbahtmlprocessed=1" title=""/>
          <p:cNvSpPr/>
          <p:nvPr/>
        </p:nvSpPr>
        <p:spPr>
          <a:xfrm>
            <a:off x="548640" y="3210511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P_5_BD#4463afd5b?braceblockid=1&amp;vbadefaultcenterpage=1&amp;parentnodeid=8cdafe823&amp;vbahtmlprocessed=1" title=""/>
              <p:cNvSpPr/>
              <p:nvPr/>
            </p:nvSpPr>
            <p:spPr>
              <a:xfrm>
                <a:off x="3130550" y="3375660"/>
                <a:ext cx="8488045" cy="256032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ts val="4400"/>
                  </a:lnSpc>
                </a:pPr>
                <a:r>
                  <a:rPr lang="en-US" altLang="zh-CN" sz="2400" b="1" i="0" err="1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宏观：①表示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；②对于由原子直接构成的物质，如</a:t>
                </a:r>
                <a:endParaRPr lang="en-US" altLang="zh-CN" sz="2400" b="1" i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algn="l" latinLnBrk="1">
                  <a:lnSpc>
                    <a:spcPts val="4400"/>
                  </a:lnSpc>
                </a:pPr>
                <a:r>
                  <a:rPr lang="en-US" altLang="zh-CN" sz="2400" b="1" i="0" err="1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          一些金属单质、固态非金属单质和稀有气体，元素符号还</a:t>
                </a:r>
                <a:endParaRPr lang="en-US" altLang="zh-CN" sz="2400" b="1" i="0" err="1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algn="l" latinLnBrk="1">
                  <a:lnSpc>
                    <a:spcPts val="4400"/>
                  </a:lnSpc>
                </a:pPr>
                <a:r>
                  <a:rPr lang="en-US" altLang="zh-CN" sz="2400" b="1" i="0" err="1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          可以表示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，如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𝐅𝐞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、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𝐒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、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𝐇𝐞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2400"/>
              </a:p>
              <a:p>
                <a:pPr algn="l" latinLnBrk="1">
                  <a:lnSpc>
                    <a:spcPts val="4200"/>
                  </a:lnSpc>
                </a:pPr>
                <a:r>
                  <a:rPr lang="en-US" altLang="zh-CN" sz="2400" b="1" i="0" err="1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微观：表示这种元素的一个原子</a:t>
                </a:r>
                <a:endParaRPr lang="en-US" altLang="zh-CN" sz="2400"/>
              </a:p>
            </p:txBody>
          </p:sp>
        </mc:Choice>
        <mc:Fallback>
          <p:sp>
            <p:nvSpPr>
              <p:cNvPr id="6" name="P_5_BD#4463afd5b?braceblockid=1&amp;vbadefaultcenterpage=1&amp;parentnodeid=8cdafe823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0550" y="3375660"/>
                <a:ext cx="8488045" cy="25603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_5_AN.13_1#4463afd5b.blank?vbadefaultcenterpage=1&amp;parentnodeid=8cdafe823&amp;vbapositionanswer=13&amp;vbahtmlprocessed=1" title=""/>
          <p:cNvSpPr/>
          <p:nvPr/>
        </p:nvSpPr>
        <p:spPr>
          <a:xfrm>
            <a:off x="5033645" y="3429000"/>
            <a:ext cx="1446530" cy="51498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一种元素</a:t>
            </a:r>
            <a:endParaRPr lang="en-US" altLang="zh-CN" sz="2400"/>
          </a:p>
        </p:txBody>
      </p:sp>
      <p:sp>
        <p:nvSpPr>
          <p:cNvPr id="8" name="P_5_AN.14_1#4463afd5b.blank?vbadefaultcenterpage=1&amp;parentnodeid=8cdafe823&amp;vbapositionanswer=14&amp;vbahtmlprocessed=1" title=""/>
          <p:cNvSpPr/>
          <p:nvPr/>
        </p:nvSpPr>
        <p:spPr>
          <a:xfrm>
            <a:off x="5125085" y="4595495"/>
            <a:ext cx="1446530" cy="3390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一种物质</a:t>
            </a:r>
            <a:endParaRPr lang="en-US" altLang="zh-CN" sz="2400"/>
          </a:p>
        </p:txBody>
      </p:sp>
      <p:sp>
        <p:nvSpPr>
          <p:cNvPr id="9" name="P_5_BD#4463afd5b?braceblockid=1&amp;vbadefaultcenterpage=1&amp;parentnodeid=8cdafe823&amp;vbahtmlprocessed=1" title=""/>
          <p:cNvSpPr/>
          <p:nvPr/>
        </p:nvSpPr>
        <p:spPr>
          <a:xfrm>
            <a:off x="1176020" y="4185285"/>
            <a:ext cx="1635125" cy="115887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  <a:sym typeface="+mn-ea"/>
              </a:rPr>
              <a:t> （3）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意义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endParaRPr lang="en-US" altLang="zh-CN" sz="2400"/>
          </a:p>
        </p:txBody>
      </p:sp>
      <p:sp>
        <p:nvSpPr>
          <p:cNvPr id="10" name="SystemAddBraceShp" title=""/>
          <p:cNvSpPr/>
          <p:nvPr/>
        </p:nvSpPr>
        <p:spPr>
          <a:xfrm>
            <a:off x="2811145" y="3696335"/>
            <a:ext cx="243205" cy="1736725"/>
          </a:xfrm>
          <a:prstGeom prst="leftBrace">
            <a:avLst>
              <a:gd name="adj1" fmla="val 90000"/>
              <a:gd name="adj2" fmla="val 50000"/>
            </a:avLst>
          </a:prstGeom>
          <a:ln w="158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P_5_BD#4463afd5b?segpoint=1&amp;vbadefaultcenterpage=1&amp;parentnodeid=8cdafe823&amp;vbahtmlprocessed=1" title=""/>
              <p:cNvSpPr/>
              <p:nvPr/>
            </p:nvSpPr>
            <p:spPr>
              <a:xfrm>
                <a:off x="548640" y="1564274"/>
                <a:ext cx="11091672" cy="268058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3.元素周期表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algn="l" latinLnBrk="1">
                  <a:lnSpc>
                    <a:spcPct val="150000"/>
                  </a:lnSpc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（1）元素周期表共有7个横行（7个周期）、18个纵列（16个族）。</a:t>
                </a:r>
                <a:endPara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（2）原子序数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核电荷数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质子数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kumimoji="0" lang="en-US" altLang="zh-CN" sz="100" b="1" i="0" u="none" strike="noStrike" kern="0" cap="none" spc="-9990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核外电子数（对原子而言）。</a:t>
                </a:r>
                <a:endPara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等线"/>
                  <a:cs typeface="+mn-cs"/>
                </a:endParaRPr>
              </a:p>
              <a:p>
                <a:pPr marL="0" marR="0" lvl="0" indent="0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Calibri" panose="020f0502020204030204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【注意】1869年，俄国化学家门捷列夫发现了元素周期律，并编制出元素周期表。</a:t>
                </a:r>
                <a:endParaRPr kumimoji="0" lang="en-US" altLang="zh-CN" sz="2400" b="1" i="0" u="none" strike="noStrike" kern="1200" cap="none" spc="-5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-10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（3）①同一横行元素的原子核外电子层数相同，最外层电子数从左到右依次增大。</a:t>
                </a:r>
                <a:endParaRPr lang="en-US" altLang="zh-CN" sz="2400"/>
              </a:p>
            </p:txBody>
          </p:sp>
        </mc:Choice>
        <mc:Fallback>
          <p:sp>
            <p:nvSpPr>
              <p:cNvPr id="2" name="P_5_BD#4463afd5b?segpoint=1&amp;vbadefaultcenterpage=1&amp;parentnodeid=8cdafe823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1564274"/>
                <a:ext cx="11091672" cy="2680589"/>
              </a:xfrm>
              <a:prstGeom prst="rect">
                <a:avLst/>
              </a:prstGeom>
              <a:blipFill rotWithShape="1">
                <a:blip r:embed="rId3"/>
                <a:stretch>
                  <a:fillRect l="-630" t="-10" r="-1894" b="-232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_5_BD#4463afd5b?segpoint=1&amp;vbadefaultcenterpage=1&amp;parentnodeid=8cdafe823&amp;vbahtmlprocessed=1&amp;bbb=1&amp;hasbroken=1" title=""/>
          <p:cNvSpPr/>
          <p:nvPr/>
        </p:nvSpPr>
        <p:spPr>
          <a:xfrm>
            <a:off x="548640" y="4311157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②同一纵列元素的原子最外层电子数相等（一般情况），电子层数从上到下逐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渐递增。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a7516c42a?vbadefaultcenterpage=1&amp;parentnodeid=301aad038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四、离子</a:t>
            </a:r>
            <a:endParaRPr lang="en-US" altLang="zh-CN" sz="2800"/>
          </a:p>
        </p:txBody>
      </p:sp>
      <p:sp>
        <p:nvSpPr>
          <p:cNvPr id="3" name="P_5_BD#6f1613796?segpoint=1&amp;vbadefaultcenterpage=1&amp;parentnodeid=a7516c42a&amp;vbahtmlprocessed=1" title=""/>
          <p:cNvSpPr/>
          <p:nvPr/>
        </p:nvSpPr>
        <p:spPr>
          <a:xfrm>
            <a:off x="548640" y="1307454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1.原子结构示意图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（1）原子结构示意图中各符号、数字的含义：（以钠原子的结构示意图为例）</a:t>
            </a:r>
            <a:endParaRPr lang="en-US" altLang="zh-CN" sz="2400"/>
          </a:p>
        </p:txBody>
      </p:sp>
      <p:pic>
        <p:nvPicPr>
          <p:cNvPr id="5" name="P_5_BD#6f1613796?vbadefaultcenterpage=1&amp;parentnodeid=a7516c42a&amp;vbaimageposition=15#16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19656" y="2469644"/>
            <a:ext cx="8558784" cy="145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7" name="P_5_WB.15_1#6f1613796.white_block?vbadefaultcenterpage=1&amp;parentnodeid=a7516c42a&amp;vbapositionanswer=15&amp;vbahtmlprocessed=1" title=""/>
          <p:cNvSpPr/>
          <p:nvPr/>
        </p:nvSpPr>
        <p:spPr>
          <a:xfrm>
            <a:off x="2752344" y="3484628"/>
            <a:ext cx="1289304" cy="35661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 wrap="squar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P_5_WB.16_1#6f1613796.white_block?vbadefaultcenterpage=1&amp;parentnodeid=a7516c42a&amp;vbapositionanswer=16&amp;vbahtmlprocessed=1" title=""/>
          <p:cNvSpPr/>
          <p:nvPr/>
        </p:nvSpPr>
        <p:spPr>
          <a:xfrm>
            <a:off x="9052561" y="3283460"/>
            <a:ext cx="1243584" cy="35661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 wrap="square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6f1613796?segpoint=1&amp;vbadefaultcenterpage=1&amp;parentnodeid=a7516c42a&amp;vbahtmlprocessed=1&amp;bbb=1&amp;hasbroken=1" title=""/>
          <p:cNvSpPr/>
          <p:nvPr/>
        </p:nvSpPr>
        <p:spPr>
          <a:xfrm>
            <a:off x="548640" y="1902665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（2）原子结构与元素性质的关系：元素的化学性质主要由原子的最外层电子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数决定。</a:t>
            </a:r>
            <a:endParaRPr lang="en-US" altLang="zh-CN" sz="2400"/>
          </a:p>
        </p:txBody>
      </p:sp>
      <mc:AlternateContent>
        <mc:Choice Requires="a14">
          <p:sp>
            <p:nvSpPr>
              <p:cNvPr id="3" name="P_5_BD#6f1613796?segpoint=1&amp;vbadefaultcenterpage=1&amp;parentnodeid=a7516c42a&amp;vbahtmlprocessed=1&amp;bbb=1" title=""/>
              <p:cNvSpPr/>
              <p:nvPr/>
            </p:nvSpPr>
            <p:spPr>
              <a:xfrm>
                <a:off x="548640" y="2944065"/>
                <a:ext cx="11541125" cy="103466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①当原子最外层电子数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&lt;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𝟒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时，一般为金属元素，在化学反应中易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电子。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algn="l" latinLnBrk="1">
                  <a:lnSpc>
                    <a:spcPct val="150000"/>
                  </a:lnSpc>
                </a:pPr>
                <a:r>
                  <a:rPr kumimoji="0" lang="en-US" altLang="zh-CN" sz="2400" b="1" i="0" u="none" strike="noStrike" kern="1200" cap="none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②当原子最外层电子数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-5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&gt;</m:t>
                      </m:r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-5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𝟒</m:t>
                      </m:r>
                    </m:oMath>
                  </m:oMathPara>
                </a14:m>
                <a:r>
                  <a:rPr kumimoji="0" lang="en-US" altLang="zh-CN" sz="100" b="1" i="0" u="none" strike="noStrike" kern="0" cap="none" spc="-9990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kumimoji="0" lang="en-US" altLang="zh-CN" sz="2400" b="1" i="0" u="none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时，一般为非金属元素，在化学反应中易</a:t>
                </a:r>
                <a:r>
                  <a:rPr kumimoji="0" lang="en-US" altLang="zh-CN" sz="2400" b="0" i="0" u="none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</a:t>
                </a:r>
                <a:r>
                  <a:rPr kumimoji="0" lang="en-US" altLang="zh-CN" sz="2400" b="1" i="0" u="none" strike="noStrike" kern="1200" cap="none" spc="-5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电子。</a:t>
                </a:r>
                <a:endParaRPr lang="en-US" altLang="zh-CN" sz="2400"/>
              </a:p>
            </p:txBody>
          </p:sp>
        </mc:Choice>
        <mc:Fallback>
          <p:sp>
            <p:nvSpPr>
              <p:cNvPr id="3" name="P_5_BD#6f1613796?segpoint=1&amp;vbadefaultcenterpage=1&amp;parentnodeid=a7516c42a&amp;vbahtmlprocessed=1&amp;bbb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944065"/>
                <a:ext cx="11541125" cy="1034669"/>
              </a:xfrm>
              <a:prstGeom prst="rect">
                <a:avLst/>
              </a:prstGeom>
              <a:blipFill rotWithShape="1">
                <a:blip r:embed="rId3"/>
                <a:stretch>
                  <a:fillRect t="-20" b="-603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5" name="P_5_BD#6f1613796?segpoint=1&amp;vbadefaultcenterpage=1&amp;parentnodeid=a7516c42a&amp;vbahtmlprocessed=1&amp;bbb=1&amp;hasbroken=1" title=""/>
              <p:cNvSpPr/>
              <p:nvPr/>
            </p:nvSpPr>
            <p:spPr>
              <a:xfrm>
                <a:off x="548640" y="3985466"/>
                <a:ext cx="11091672" cy="103466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③当原子最外层电子数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𝟖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时，为稀有气体元素（氦原子最外层为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个电子）。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这种结构是一种相对稳定的结构。</a:t>
                </a:r>
                <a:endParaRPr lang="en-US" altLang="zh-CN" sz="2400"/>
              </a:p>
            </p:txBody>
          </p:sp>
        </mc:Choice>
        <mc:Fallback>
          <p:sp>
            <p:nvSpPr>
              <p:cNvPr id="5" name="P_5_BD#6f1613796?segpoint=1&amp;vbadefaultcenterpage=1&amp;parentnodeid=a7516c42a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3985466"/>
                <a:ext cx="11091672" cy="1034669"/>
              </a:xfrm>
              <a:prstGeom prst="rect">
                <a:avLst/>
              </a:prstGeom>
              <a:blipFill rotWithShape="1">
                <a:blip r:embed="rId4"/>
                <a:stretch>
                  <a:fillRect t="-20" r="-3108" b="-603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_5_AN.17_1#6f1613796.blank?vbadefaultcenterpage=1&amp;parentnodeid=a7516c42a&amp;vbapositionanswer=17&amp;vbahtmlprocessed=1&amp;bbb=1" title=""/>
          <p:cNvSpPr/>
          <p:nvPr/>
        </p:nvSpPr>
        <p:spPr>
          <a:xfrm>
            <a:off x="9983661" y="2985975"/>
            <a:ext cx="833438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失去</a:t>
            </a:r>
            <a:endParaRPr lang="en-US" altLang="zh-CN" sz="2400"/>
          </a:p>
        </p:txBody>
      </p:sp>
      <p:sp>
        <p:nvSpPr>
          <p:cNvPr id="7" name="P_5_AN.18_1#6f1613796.blank?vbadefaultcenterpage=1&amp;parentnodeid=a7516c42a&amp;vbapositionanswer=18&amp;vbahtmlprocessed=1&amp;bbb=1" title=""/>
          <p:cNvSpPr/>
          <p:nvPr/>
        </p:nvSpPr>
        <p:spPr>
          <a:xfrm>
            <a:off x="10086848" y="3454605"/>
            <a:ext cx="8143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 spc="-5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得到</a:t>
            </a:r>
            <a:endParaRPr lang="en-US" altLang="zh-CN" sz="2400" spc="-50"/>
          </a:p>
        </p:txBody>
      </p:sp>
      <p:sp>
        <p:nvSpPr>
          <p:cNvPr id="8" name="P_5_AN.19_1#6f1613796.blank?vbadefaultcenterpage=1&amp;parentnodeid=a7516c42a&amp;vbapositionanswer=19&amp;vbahtmlprocessed=1" title=""/>
          <p:cNvSpPr/>
          <p:nvPr/>
        </p:nvSpPr>
        <p:spPr>
          <a:xfrm>
            <a:off x="9982200" y="4046855"/>
            <a:ext cx="374650" cy="43307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P_5_BD#6f1613796?segpoint=1&amp;vbadefaultcenterpage=1&amp;parentnodeid=a7516c42a&amp;vbahtmlprocessed=1" title=""/>
              <p:cNvSpPr/>
              <p:nvPr/>
            </p:nvSpPr>
            <p:spPr>
              <a:xfrm>
                <a:off x="548640" y="684000"/>
                <a:ext cx="11091672" cy="2710307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3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2.离子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algn="l" latinLnBrk="1">
                  <a:lnSpc>
                    <a:spcPct val="130000"/>
                  </a:lnSpc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（1）概念：带电的原子或原子团。</a:t>
                </a:r>
                <a:endPara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（2）形成：①原子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kumimoji="0" lang="en-US" altLang="zh-CN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000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mPr>
                        <m:mr>
                          <m:e>
                            <m:groupChr>
                              <m:groupChrPr>
                                <m:chr m:val="→"/>
                                <m:pos m:val="bot"/>
                                <m:vertJc m:val="bot"/>
                                <m:ctrlPr>
                                  <a:rPr kumimoji="0" lang="en-US" altLang="zh-CN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00000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groupChrPr>
                              <m:e>
                                <m:r>
                                  <m:rPr>
                                    <m:sty m:val="b"/>
                                  </m:rPr>
                                  <a:rPr kumimoji="0" lang="en-US" altLang="zh-CN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00000"/>
                                    </a:solidFill>
                                    <a:effectLst/>
                                    <a:uLnTx/>
                                    <a:uFillTx/>
                                    <a:latin typeface="Calibri"/>
                                    <a:ea typeface="等线" panose="02010600030101010101" charset="-122"/>
                                    <a:cs typeface="+mn-cs"/>
                                  </a:rPr>
                                  <m:t>失去电子</m:t>
                                </m:r>
                              </m:e>
                            </m:groupCh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kumimoji="0" lang="en-US" altLang="zh-CN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000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</m:oMath>
                  </m:oMathPara>
                </a14:m>
                <a:r>
                  <a:rPr kumimoji="0" lang="en-US" altLang="zh-CN" sz="100" b="1" i="0" u="none" strike="noStrike" kern="0" cap="none" spc="-9990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阳离子，核内质子数</a:t>
                </a:r>
                <a:r>
                  <a:rPr kumimoji="0" lang="en-US" altLang="zh-CN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核外电子数；</a:t>
                </a:r>
                <a:endPara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等线"/>
                  <a:cs typeface="+mn-cs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②原子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kumimoji="0" lang="en-US" altLang="zh-CN" sz="2400" b="1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srgbClr val="000000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mPr>
                        <m:mr>
                          <m:e>
                            <m:groupChr>
                              <m:groupChrPr>
                                <m:chr m:val="→"/>
                                <m:pos m:val="bot"/>
                                <m:vertJc m:val="bot"/>
                                <m:ctrlPr>
                                  <a:rPr kumimoji="0" lang="en-US" altLang="zh-CN" sz="2400" b="1" i="1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00000"/>
                                    </a:solidFill>
                                    <a:effectLst/>
                                    <a:uLnTx/>
                                    <a:uFillTx/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groupChrPr>
                              <m:e>
                                <m:r>
                                  <m:rPr>
                                    <m:sty m:val="b"/>
                                  </m:rPr>
                                  <a:rPr kumimoji="0" lang="en-US" altLang="zh-CN" sz="2400" b="1" i="0" u="none" strike="noStrike" kern="1200" cap="none" spc="0" normalizeH="0" baseline="0" noProof="0">
                                    <a:ln>
                                      <a:noFill/>
                                    </a:ln>
                                    <a:solidFill>
                                      <a:srgbClr val="000000"/>
                                    </a:solidFill>
                                    <a:effectLst/>
                                    <a:uLnTx/>
                                    <a:uFillTx/>
                                    <a:latin typeface="Calibri"/>
                                    <a:ea typeface="等线" panose="02010600030101010101" charset="-122"/>
                                    <a:cs typeface="+mn-cs"/>
                                  </a:rPr>
                                  <m:t>得到电子</m:t>
                                </m:r>
                              </m:e>
                            </m:groupCh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kumimoji="0" lang="en-US" altLang="zh-CN" sz="2400" b="1" i="0" u="none" strike="noStrike" kern="1200" cap="none" spc="0" normalizeH="0" baseline="0" noProof="0">
                                <a:ln>
                                  <a:noFill/>
                                </a:ln>
                                <a:solidFill>
                                  <a:srgbClr val="000000"/>
                                </a:solidFill>
                                <a:effectLst/>
                                <a:uLnTx/>
                                <a:uFillTx/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</m:oMath>
                  </m:oMathPara>
                </a14:m>
                <a:r>
                  <a:rPr kumimoji="0" lang="en-US" altLang="zh-CN" sz="100" b="1" i="0" u="none" strike="noStrike" kern="0" cap="none" spc="-9990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阴离子，核内质子数</a:t>
                </a:r>
                <a:r>
                  <a:rPr kumimoji="0" lang="en-US" altLang="zh-CN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核外电子数。</a:t>
                </a:r>
                <a:endParaRPr lang="en-US" altLang="zh-CN" sz="2400"/>
              </a:p>
            </p:txBody>
          </p:sp>
        </mc:Choice>
        <mc:Fallback>
          <p:sp>
            <p:nvSpPr>
              <p:cNvPr id="2" name="P_5_BD#6f1613796?segpoint=1&amp;vbadefaultcenterpage=1&amp;parentnodeid=a7516c42a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684000"/>
                <a:ext cx="11091672" cy="2710307"/>
              </a:xfrm>
              <a:prstGeom prst="rect">
                <a:avLst/>
              </a:prstGeom>
              <a:blipFill rotWithShape="1">
                <a:blip r:embed="rId3"/>
                <a:stretch>
                  <a:fillRect t="-4" r="1" b="9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_5_BD#6f1613796?segpoint=1&amp;vbadefaultcenterpage=1&amp;parentnodeid=a7516c42a&amp;vbahtmlprocessed=1&amp;bbb=1&amp;hasbroken=1" title=""/>
          <p:cNvSpPr/>
          <p:nvPr/>
        </p:nvSpPr>
        <p:spPr>
          <a:xfrm>
            <a:off x="548640" y="3406372"/>
            <a:ext cx="11091672" cy="90665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（3）表示方法：在元素符号（或原子团）的右上角依次标出离子所带的电荷</a:t>
            </a:r>
          </a:p>
          <a:p>
            <a:pPr latinLnBrk="1">
              <a:lnSpc>
                <a:spcPct val="13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数及电性，数字为1时省略数字1。</a:t>
            </a:r>
            <a:endParaRPr lang="en-US" altLang="zh-CN" sz="2400"/>
          </a:p>
        </p:txBody>
      </p:sp>
      <p:sp>
        <p:nvSpPr>
          <p:cNvPr id="6" name="P_5_BD#6f1613796?segpoint=1&amp;vbadefaultcenterpage=1&amp;parentnodeid=a7516c42a&amp;vbahtmlprocessed=1&amp;bbb=1" title=""/>
          <p:cNvSpPr/>
          <p:nvPr/>
        </p:nvSpPr>
        <p:spPr>
          <a:xfrm>
            <a:off x="548640" y="4358427"/>
            <a:ext cx="11091672" cy="431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3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3.构成物质的粒子有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和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。它们的相互关系如下：</a:t>
            </a:r>
            <a:endParaRPr lang="en-US" altLang="zh-CN" sz="2400"/>
          </a:p>
        </p:txBody>
      </p:sp>
      <p:pic>
        <p:nvPicPr>
          <p:cNvPr id="7" name="P_5_BD#6f1613796?vbadefaultcenterpage=1&amp;parentnodeid=a7516c42a&amp;vbahtmlprocessed=1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14800" y="4917672"/>
            <a:ext cx="3959352" cy="155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mc:AlternateContent>
        <mc:Choice Requires="a14">
          <p:sp>
            <p:nvSpPr>
              <p:cNvPr id="8" name="P_5_AN.20_1#6f1613796.blank?vbadefaultcenterpage=1&amp;parentnodeid=a7516c42a&amp;vbapositionanswer=20&amp;vbahtmlprocessed=1" title=""/>
              <p:cNvSpPr/>
              <p:nvPr/>
            </p:nvSpPr>
            <p:spPr>
              <a:xfrm>
                <a:off x="7917815" y="1830619"/>
                <a:ext cx="384175" cy="353441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&gt;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P_5_AN.20_1#6f1613796.blank?vbadefaultcenterpage=1&amp;parentnodeid=a7516c42a&amp;vbapositionanswer=20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7815" y="1830619"/>
                <a:ext cx="384175" cy="353441"/>
              </a:xfrm>
              <a:prstGeom prst="rect">
                <a:avLst/>
              </a:prstGeom>
              <a:blipFill rotWithShape="1">
                <a:blip r:embed="rId5"/>
                <a:stretch>
                  <a:fillRect t="-155" b="-764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9" name="P_5_AN.21_1#6f1613796.blank?vbadefaultcenterpage=1&amp;parentnodeid=a7516c42a&amp;vbapositionanswer=21&amp;vbahtmlprocessed=1" title=""/>
              <p:cNvSpPr/>
              <p:nvPr/>
            </p:nvSpPr>
            <p:spPr>
              <a:xfrm>
                <a:off x="6231890" y="2708443"/>
                <a:ext cx="384175" cy="353441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&lt;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9" name="P_5_AN.21_1#6f1613796.blank?vbadefaultcenterpage=1&amp;parentnodeid=a7516c42a&amp;vbapositionanswer=21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1890" y="2708443"/>
                <a:ext cx="384175" cy="353441"/>
              </a:xfrm>
              <a:prstGeom prst="rect">
                <a:avLst/>
              </a:prstGeom>
              <a:blipFill rotWithShape="1">
                <a:blip r:embed="rId6"/>
                <a:stretch>
                  <a:fillRect t="-48" b="-775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P_5_AN.22_1#6f1613796.blank?vbadefaultcenterpage=1&amp;parentnodeid=a7516c42a&amp;vbapositionanswer=22&amp;vbahtmlprocessed=1&amp;bbb=1" title=""/>
          <p:cNvSpPr/>
          <p:nvPr/>
        </p:nvSpPr>
        <p:spPr>
          <a:xfrm>
            <a:off x="3901440" y="4320327"/>
            <a:ext cx="833438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原子</a:t>
            </a:r>
            <a:endParaRPr lang="en-US" altLang="zh-CN" sz="2400"/>
          </a:p>
        </p:txBody>
      </p:sp>
      <p:sp>
        <p:nvSpPr>
          <p:cNvPr id="11" name="P_5_AN.23_1#6f1613796.blank?vbadefaultcenterpage=1&amp;parentnodeid=a7516c42a&amp;vbapositionanswer=23&amp;vbahtmlprocessed=1&amp;bbb=1" title=""/>
          <p:cNvSpPr/>
          <p:nvPr/>
        </p:nvSpPr>
        <p:spPr>
          <a:xfrm>
            <a:off x="5122228" y="4320327"/>
            <a:ext cx="833438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分子</a:t>
            </a:r>
            <a:endParaRPr lang="en-US" altLang="zh-CN" sz="2400"/>
          </a:p>
        </p:txBody>
      </p:sp>
      <p:sp>
        <p:nvSpPr>
          <p:cNvPr id="12" name="P_5_AN.24_1#6f1613796.blank?vbadefaultcenterpage=1&amp;parentnodeid=a7516c42a&amp;vbapositionanswer=24&amp;vbahtmlprocessed=1&amp;bbb=1" title=""/>
          <p:cNvSpPr/>
          <p:nvPr/>
        </p:nvSpPr>
        <p:spPr>
          <a:xfrm>
            <a:off x="6343015" y="4320327"/>
            <a:ext cx="833438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离子</a:t>
            </a:r>
            <a:endParaRPr lang="en-US" altLang="zh-CN" sz="2400"/>
          </a:p>
        </p:txBody>
      </p:sp>
      <p:pic>
        <p:nvPicPr>
          <p:cNvPr id="1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1239500" y="10947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  <p:bldP spid="12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5_BD#dda6d4d95?vbadefaultcenterpage=1&amp;parentnodeid=a7516c42a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684000"/>
            <a:ext cx="1618488" cy="429768"/>
          </a:xfrm>
          <a:prstGeom prst="rect">
            <a:avLst/>
          </a:prstGeom>
        </p:spPr>
      </p:pic>
      <p:sp>
        <p:nvSpPr>
          <p:cNvPr id="3" name="P_6_BD#51ca331dc?segpoint=1&amp;vbadefaultcenterpage=1&amp;parentnodeid=dda6d4d95&amp;vbahtmlprocessed=1" title=""/>
          <p:cNvSpPr/>
          <p:nvPr/>
        </p:nvSpPr>
        <p:spPr>
          <a:xfrm>
            <a:off x="548640" y="124280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判断正误（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正确的画“√”，错误的画“×”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）</a:t>
            </a:r>
            <a:endParaRPr lang="en-US" altLang="zh-CN" sz="2400"/>
          </a:p>
        </p:txBody>
      </p:sp>
      <p:sp>
        <p:nvSpPr>
          <p:cNvPr id="4" name="QT_6_BD.25_1#7d6167c65?vbadefaultcenterpage=1&amp;parentnodeid=dda6d4d95&amp;vbahtmlprocessed=1" title=""/>
          <p:cNvSpPr/>
          <p:nvPr/>
        </p:nvSpPr>
        <p:spPr>
          <a:xfrm>
            <a:off x="548640" y="177575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1.分子间有间隔，而原子间没有。(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T_6_AN.26_1#7d6167c65.bracket?vbadefaultcenterpage=1&amp;parentnodeid=dda6d4d95&amp;vbapositionanswer=25&amp;vbahtmlprocessed=1" title=""/>
          <p:cNvSpPr/>
          <p:nvPr/>
        </p:nvSpPr>
        <p:spPr>
          <a:xfrm>
            <a:off x="5225415" y="1775755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6" name="QT_6_BD.27_1#9896a30be?vbadefaultcenterpage=1&amp;parentnodeid=dda6d4d95&amp;vbahtmlprocessed=1" title=""/>
          <p:cNvSpPr/>
          <p:nvPr/>
        </p:nvSpPr>
        <p:spPr>
          <a:xfrm>
            <a:off x="548640" y="230915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2.分子一定比原子大。(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T_6_AN.28_1#9896a30be.bracket?vbadefaultcenterpage=1&amp;parentnodeid=dda6d4d95&amp;vbapositionanswer=26&amp;vbahtmlprocessed=1" title=""/>
          <p:cNvSpPr/>
          <p:nvPr/>
        </p:nvSpPr>
        <p:spPr>
          <a:xfrm>
            <a:off x="3693478" y="2309155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8" name="QT_6_BD.29_1#e3b5f3899?vbadefaultcenterpage=1&amp;parentnodeid=dda6d4d95&amp;vbahtmlprocessed=1" title=""/>
          <p:cNvSpPr/>
          <p:nvPr/>
        </p:nvSpPr>
        <p:spPr>
          <a:xfrm>
            <a:off x="548640" y="284255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3.在化学变化中，分子可以再分，而原子不可以再分。( 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T_6_AN.30_1#e3b5f3899.bracket?vbadefaultcenterpage=1&amp;parentnodeid=dda6d4d95&amp;vbapositionanswer=27&amp;vbahtmlprocessed=1" title=""/>
          <p:cNvSpPr/>
          <p:nvPr/>
        </p:nvSpPr>
        <p:spPr>
          <a:xfrm>
            <a:off x="7982903" y="2842555"/>
            <a:ext cx="373063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√</a:t>
            </a:r>
          </a:p>
        </p:txBody>
      </p:sp>
      <p:sp>
        <p:nvSpPr>
          <p:cNvPr id="10" name="QT_6_BD.31_1#1233a52fb?vbadefaultcenterpage=1&amp;parentnodeid=dda6d4d95&amp;vbahtmlprocessed=1" title=""/>
          <p:cNvSpPr/>
          <p:nvPr/>
        </p:nvSpPr>
        <p:spPr>
          <a:xfrm>
            <a:off x="548640" y="337595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4.水结冰的过程中，水分子的大小发生了改变。(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1" name="QT_6_AN.32_1#1233a52fb.bracket?vbadefaultcenterpage=1&amp;parentnodeid=dda6d4d95&amp;vbapositionanswer=28&amp;vbahtmlprocessed=1" title=""/>
          <p:cNvSpPr/>
          <p:nvPr/>
        </p:nvSpPr>
        <p:spPr>
          <a:xfrm>
            <a:off x="7063740" y="3375955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T_6_BD.33_1#714bf43b9?vbadefaultcenterpage=1&amp;parentnodeid=dda6d4d95&amp;vbahtmlprocessed=1" title=""/>
          <p:cNvSpPr/>
          <p:nvPr/>
        </p:nvSpPr>
        <p:spPr>
          <a:xfrm>
            <a:off x="548640" y="188215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5.水和过氧化氢化学性质不同是因为它们的分子构成不同。( 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T_6_AN.34_1#714bf43b9.bracket?vbadefaultcenterpage=1&amp;parentnodeid=dda6d4d95&amp;vbapositionanswer=29&amp;vbahtmlprocessed=1" title=""/>
          <p:cNvSpPr/>
          <p:nvPr/>
        </p:nvSpPr>
        <p:spPr>
          <a:xfrm>
            <a:off x="8595995" y="1882140"/>
            <a:ext cx="467995" cy="48069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√</a:t>
            </a:r>
            <a:endParaRPr lang="en-US" altLang="zh-CN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QT_6_BD.35_1#e1f130cc0?vbadefaultcenterpage=1&amp;parentnodeid=dda6d4d95&amp;vbahtmlprocessed=1" title=""/>
          <p:cNvSpPr/>
          <p:nvPr/>
        </p:nvSpPr>
        <p:spPr>
          <a:xfrm>
            <a:off x="548640" y="2415109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6.所有的原子都是由质子、中子和电子构成的。(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T_6_AN.36_1#e1f130cc0.bracket?vbadefaultcenterpage=1&amp;parentnodeid=dda6d4d95&amp;vbapositionanswer=30&amp;vbahtmlprocessed=1" title=""/>
          <p:cNvSpPr/>
          <p:nvPr/>
        </p:nvSpPr>
        <p:spPr>
          <a:xfrm>
            <a:off x="7063740" y="2415109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6" name="QT_6_BD.37_1#e7a9cf8e4?vbadefaultcenterpage=1&amp;parentnodeid=dda6d4d95&amp;vbahtmlprocessed=1" title=""/>
          <p:cNvSpPr/>
          <p:nvPr/>
        </p:nvSpPr>
        <p:spPr>
          <a:xfrm>
            <a:off x="548640" y="294851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7.离子是带电荷的粒子，则带电荷的粒子一定是离子。(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T_6_AN.38_1#e7a9cf8e4.bracket?vbadefaultcenterpage=1&amp;parentnodeid=dda6d4d95&amp;vbapositionanswer=31&amp;vbahtmlprocessed=1" title=""/>
          <p:cNvSpPr/>
          <p:nvPr/>
        </p:nvSpPr>
        <p:spPr>
          <a:xfrm>
            <a:off x="7982903" y="2948510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8" name="QT_6_BD.39_1#84d1e1c8d?vbadefaultcenterpage=1&amp;parentnodeid=dda6d4d95&amp;vbahtmlprocessed=1" title=""/>
          <p:cNvSpPr/>
          <p:nvPr/>
        </p:nvSpPr>
        <p:spPr>
          <a:xfrm>
            <a:off x="548640" y="348191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8.最外层电子数相同的原子，化学性质一定相似。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T_6_AN.40_1#84d1e1c8d.bracket?vbadefaultcenterpage=1&amp;parentnodeid=dda6d4d95&amp;vbapositionanswer=32&amp;vbahtmlprocessed=1" title=""/>
          <p:cNvSpPr/>
          <p:nvPr/>
        </p:nvSpPr>
        <p:spPr>
          <a:xfrm>
            <a:off x="7524115" y="3481910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10" name="QT_6_BD.41_1#aae91ae2e?vbadefaultcenterpage=1&amp;parentnodeid=dda6d4d95&amp;vbahtmlprocessed=1&amp;bbb=1" title=""/>
          <p:cNvSpPr/>
          <p:nvPr/>
        </p:nvSpPr>
        <p:spPr>
          <a:xfrm>
            <a:off x="548640" y="401531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9.同种元素的核电荷数相同，所以核电荷数相同的粒子一定为同一种元素。(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1" name="QT_6_AN.42_1#aae91ae2e.bracket?vbadefaultcenterpage=1&amp;parentnodeid=dda6d4d95&amp;vbapositionanswer=33&amp;vbahtmlprocessed=1" title=""/>
          <p:cNvSpPr/>
          <p:nvPr/>
        </p:nvSpPr>
        <p:spPr>
          <a:xfrm>
            <a:off x="10740390" y="4015310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12" name="QT_6_BD.43_1#86d47421c?vbadefaultcenterpage=1&amp;parentnodeid=dda6d4d95&amp;vbahtmlprocessed=1" title=""/>
          <p:cNvSpPr/>
          <p:nvPr/>
        </p:nvSpPr>
        <p:spPr>
          <a:xfrm>
            <a:off x="548640" y="454871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10.钠元素和镁元素的本质区别是质子数不同。( 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3" name="QT_6_AN.44_1#86d47421c.bracket?vbadefaultcenterpage=1&amp;parentnodeid=dda6d4d95&amp;vbapositionanswer=34&amp;vbahtmlprocessed=1" title=""/>
          <p:cNvSpPr/>
          <p:nvPr/>
        </p:nvSpPr>
        <p:spPr>
          <a:xfrm>
            <a:off x="6911340" y="4548505"/>
            <a:ext cx="435610" cy="48069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√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  <p:bldP spid="1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aa4aba739?vbadefaultcenterpage=1&amp;parentnodeid=e62a2942c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684000"/>
            <a:ext cx="9162288" cy="493776"/>
          </a:xfrm>
          <a:prstGeom prst="rect">
            <a:avLst/>
          </a:prstGeom>
        </p:spPr>
      </p:pic>
      <p:sp>
        <p:nvSpPr>
          <p:cNvPr id="3" name="C_4_BD#868bf23db?vbadefaultcenterpage=1&amp;parentnodeid=aa4aba739&amp;vbahtmlprocessed=1" title=""/>
          <p:cNvSpPr/>
          <p:nvPr/>
        </p:nvSpPr>
        <p:spPr>
          <a:xfrm>
            <a:off x="548640" y="13063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命题点1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分子和原子</a:t>
            </a:r>
            <a:endParaRPr lang="en-US" altLang="zh-CN" sz="2800"/>
          </a:p>
        </p:txBody>
      </p:sp>
      <p:sp>
        <p:nvSpPr>
          <p:cNvPr id="4" name="QC_5_BD.45_1#8829cd5a5?vbadefaultcenterpage=1&amp;parentnodeid=868bf23db&amp;vbahtmlprocessed=1" title=""/>
          <p:cNvSpPr/>
          <p:nvPr/>
        </p:nvSpPr>
        <p:spPr>
          <a:xfrm>
            <a:off x="548640" y="1921728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例题1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（2022·山东临沂）从分子的角度分析，下列解释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不合理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&lt;/zzd&gt;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的是(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5_AN.46_1#8829cd5a5.bracket?vbadefaultcenterpage=1&amp;parentnodeid=868bf23db&amp;vbapositionanswer=35&amp;vbahtmlprocessed=1" title=""/>
          <p:cNvSpPr/>
          <p:nvPr/>
        </p:nvSpPr>
        <p:spPr>
          <a:xfrm>
            <a:off x="9811703" y="1921728"/>
            <a:ext cx="392113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B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QC_5_BD.47_1#8829cd5a5.choices?vbadefaultcenterpage=1&amp;parentnodeid=868bf23db&amp;vbahtmlprocessed=1" title=""/>
              <p:cNvSpPr/>
              <p:nvPr/>
            </p:nvSpPr>
            <p:spPr>
              <a:xfrm>
                <a:off x="548640" y="2473811"/>
                <a:ext cx="11091672" cy="213194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A.品红在水中扩散，说明分子在不断运动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B.水受热变为水蒸气体积变大，说明分子的大小随温度的升高而增大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C.将氧气压缩贮存于钢瓶中，说明分子之间有间隔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D.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𝐇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在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𝐂𝐥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中燃烧生成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𝐇𝐂𝐥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，说明化学变化中分子发生改变</a:t>
                </a:r>
                <a:endParaRPr lang="en-US" altLang="zh-CN" sz="2400"/>
              </a:p>
            </p:txBody>
          </p:sp>
        </mc:Choice>
        <mc:Fallback>
          <p:sp>
            <p:nvSpPr>
              <p:cNvPr id="6" name="QC_5_BD.47_1#8829cd5a5.choices?vbadefaultcenterpage=1&amp;parentnodeid=868bf23db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473811"/>
                <a:ext cx="11091672" cy="2131949"/>
              </a:xfrm>
              <a:prstGeom prst="rect">
                <a:avLst/>
              </a:prstGeom>
              <a:blipFill rotWithShape="1">
                <a:blip r:embed="rId4"/>
                <a:stretch>
                  <a:fillRect t="-23" r="1" b="-29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QC_5_BD.45_1#8829cd5a5?vbadefaultcenterpage=1&amp;parentnodeid=868bf23db&amp;vbahtmlprocessed=1&amp;zzd= 1" title=""/>
          <p:cNvSpPr/>
          <p:nvPr/>
        </p:nvSpPr>
        <p:spPr>
          <a:xfrm>
            <a:off x="8121841" y="240775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QC_5_BD.45_1#8829cd5a5?vbadefaultcenterpage=1&amp;parentnodeid=868bf23db&amp;vbahtmlprocessed=1&amp;zzd= 1" title=""/>
          <p:cNvSpPr/>
          <p:nvPr/>
        </p:nvSpPr>
        <p:spPr>
          <a:xfrm>
            <a:off x="8428228" y="240775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QC_5_BD.45_1#8829cd5a5?vbadefaultcenterpage=1&amp;parentnodeid=868bf23db&amp;vbahtmlprocessed=1&amp;zzd= 1" title=""/>
          <p:cNvSpPr/>
          <p:nvPr/>
        </p:nvSpPr>
        <p:spPr>
          <a:xfrm>
            <a:off x="8734616" y="240775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EX.48_1#8829cd5a5?vbadefaultcenterpage=1&amp;parentnodeid=868bf23db&amp;vbahtmlprocessed=1" title=""/>
          <p:cNvSpPr/>
          <p:nvPr/>
        </p:nvSpPr>
        <p:spPr>
          <a:xfrm>
            <a:off x="548640" y="2121105"/>
            <a:ext cx="11091672" cy="268058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【技巧点拨】物质的溶解过程是一个物理变化，构成溶质的微粒不断运动，以微粒的形式分散到溶剂中去，而构成物质的微粒本身没有发生变化；化学变化中分子一定发生了改变。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【方法归纳】物质的三态变化属于物理变化，因为构成物质的微粒本身没有发生变化，只是它们之间的间隔发生了改变。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582ed50d7?vbadefaultcenterpage=1&amp;parentnodeid=aa4aba739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命题点2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原子结构和相对原子质量</a:t>
            </a:r>
            <a:endParaRPr lang="en-US" altLang="zh-CN" sz="2800"/>
          </a:p>
        </p:txBody>
      </p:sp>
      <p:sp>
        <p:nvSpPr>
          <p:cNvPr id="3" name="QO_5_BD.49_1#40ff09d03?segpoint=1&amp;vbadefaultcenterpage=1&amp;parentnodeid=582ed50d7&amp;vbahtmlprocessed=1" title=""/>
          <p:cNvSpPr/>
          <p:nvPr/>
        </p:nvSpPr>
        <p:spPr>
          <a:xfrm>
            <a:off x="548640" y="1299428"/>
            <a:ext cx="1126013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例题2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（2022·山东济宁改编）下表是三种原子的基本构成，请根据表中信息回答：</a:t>
            </a:r>
            <a:endParaRPr lang="en-US" altLang="zh-CN" sz="2400"/>
          </a:p>
        </p:txBody>
      </p:sp>
      <p:graphicFrame>
        <p:nvGraphicFramePr>
          <p:cNvPr id="20" name="QO_5_BD.49_2#40ff09d03?colgroup=8,7,4,4,7&amp;vbadefaultcenterpage=1&amp;parentnodeid=582ed50d7&amp;vbahtmlprocessed=1" title=""/>
          <p:cNvGraphicFramePr>
            <a:graphicFrameLocks noGrp="1"/>
          </p:cNvGraphicFramePr>
          <p:nvPr/>
        </p:nvGraphicFramePr>
        <p:xfrm>
          <a:off x="548640" y="1915900"/>
          <a:ext cx="11036808" cy="1901952"/>
        </p:xfrm>
        <a:graphic>
          <a:graphicData uri="http://schemas.openxmlformats.org/drawingml/2006/table">
            <a:tbl>
              <a:tblPr/>
              <a:tblGrid>
                <a:gridCol w="2642616"/>
                <a:gridCol w="2542032"/>
                <a:gridCol w="1655064"/>
                <a:gridCol w="1655064"/>
                <a:gridCol w="2542032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名称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符号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质子数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中子数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最外层电子数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07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碳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𝟏𝟐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𝐂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𝟏𝟐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4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07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碳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𝟏𝟑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𝐂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𝟏𝟑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7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4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07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碳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𝟏𝟒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𝐂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𝟏𝟒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8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4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QB_6_BD.50_1#314138032?vbadefaultcenterpage=1&amp;parentnodeid=40ff09d03&amp;vbahtmlprocessed=1" title=""/>
          <p:cNvSpPr/>
          <p:nvPr/>
        </p:nvSpPr>
        <p:spPr>
          <a:xfrm>
            <a:off x="548640" y="3770100"/>
            <a:ext cx="11091672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（1）这三种原子都属于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（填名称）的原子；</a:t>
            </a: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（2）决定元素种类的是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，决定元素化学性质的是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。（均填序号）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等线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①质子数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②中子数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③质子数和中子数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④最外层电子数</a:t>
            </a:r>
            <a:endParaRPr lang="en-US" altLang="zh-CN" sz="2400"/>
          </a:p>
        </p:txBody>
      </p:sp>
      <p:sp>
        <p:nvSpPr>
          <p:cNvPr id="6" name="QB_6_AN.51_1#314138032.blank?vbadefaultcenterpage=1&amp;parentnodeid=40ff09d03&amp;vbapositionanswer=36&amp;vbahtmlprocessed=1" title=""/>
          <p:cNvSpPr/>
          <p:nvPr/>
        </p:nvSpPr>
        <p:spPr>
          <a:xfrm>
            <a:off x="3808511" y="3846162"/>
            <a:ext cx="1139825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碳元素</a:t>
            </a:r>
            <a:endParaRPr lang="en-US" altLang="zh-CN" sz="2400"/>
          </a:p>
        </p:txBody>
      </p:sp>
      <p:sp>
        <p:nvSpPr>
          <p:cNvPr id="8" name="QB_6_AN.53_1#314138032.blank?vbadefaultcenterpage=1&amp;parentnodeid=40ff09d03&amp;vbapositionanswer=37&amp;vbahtmlprocessed=1" title=""/>
          <p:cNvSpPr/>
          <p:nvPr/>
        </p:nvSpPr>
        <p:spPr>
          <a:xfrm>
            <a:off x="3817303" y="4366492"/>
            <a:ext cx="527050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①</a:t>
            </a:r>
            <a:endParaRPr lang="en-US" altLang="zh-CN" sz="2400"/>
          </a:p>
        </p:txBody>
      </p:sp>
      <p:sp>
        <p:nvSpPr>
          <p:cNvPr id="9" name="QB_6_AN.54_1#314138032.blank?vbadefaultcenterpage=1&amp;parentnodeid=40ff09d03&amp;vbapositionanswer=38&amp;vbahtmlprocessed=1" title=""/>
          <p:cNvSpPr/>
          <p:nvPr/>
        </p:nvSpPr>
        <p:spPr>
          <a:xfrm>
            <a:off x="7797165" y="4366492"/>
            <a:ext cx="527050" cy="35077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8" grpId="0" uiExpand="1" build="p" animBg="1"/>
      <p:bldP spid="9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5_EX.55_1#40ff09d03?vbadefaultcenterpage=1&amp;parentnodeid=582ed50d7&amp;vbahtmlprocessed=1" title=""/>
          <p:cNvSpPr/>
          <p:nvPr/>
        </p:nvSpPr>
        <p:spPr>
          <a:xfrm>
            <a:off x="548640" y="2395425"/>
            <a:ext cx="11091672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【技巧点拨】元素种类取决于原子的质子数，质子数相同的原子属于同种元素的原子；元素性质与原子核外电子的排布（特别是最外层上的电子数目）有密切关系，决定元素化学性质的是最外层电子数。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【方法归纳】原子的核外电子数一定等于质子数，但不一定等于中子数。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550ff2b34?vbadefaultcenterpage=1&amp;parentnodeid=aa4aba739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命题点3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原子（离子）结构示意图</a:t>
            </a:r>
            <a:endParaRPr lang="en-US" altLang="zh-CN" sz="2800"/>
          </a:p>
        </p:txBody>
      </p:sp>
      <p:pic>
        <p:nvPicPr>
          <p:cNvPr id="3" name="QC_5_BD.56_1#f2ccc3383?hastextimagelayout=1&amp;vbadefaultcenterpage=1&amp;parentnodeid=550ff2b34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68715" y="1321845"/>
            <a:ext cx="1691640" cy="165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4" name="QC_5_BD.56_2#f2ccc3383?hastextimagelayout=1&amp;segpoint=1&amp;vbadefaultcenterpage=1&amp;parentnodeid=550ff2b34&amp;vbahtmlprocessed=1&amp;bbb=1&amp;hasbroken=1" title=""/>
          <p:cNvSpPr/>
          <p:nvPr/>
        </p:nvSpPr>
        <p:spPr>
          <a:xfrm>
            <a:off x="548640" y="1294414"/>
            <a:ext cx="92628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例题3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（2023·湖南株洲）右下图为某元素原子的结构示意图。下列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有关叙述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不正确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&lt;/zzd&gt;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的是(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5_AN.57_1#f2ccc3383.bracket?vbadefaultcenterpage=1&amp;parentnodeid=550ff2b34&amp;vbapositionanswer=39&amp;vbahtmlprocessed=1" title=""/>
          <p:cNvSpPr/>
          <p:nvPr/>
        </p:nvSpPr>
        <p:spPr>
          <a:xfrm>
            <a:off x="3598228" y="1843054"/>
            <a:ext cx="392113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B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QC_5_BD.58_1#f2ccc3383.choices?hastextimagelayout=1&amp;vbadefaultcenterpage=1&amp;parentnodeid=550ff2b34&amp;vbahtmlprocessed=1" title=""/>
              <p:cNvSpPr/>
              <p:nvPr/>
            </p:nvSpPr>
            <p:spPr>
              <a:xfrm>
                <a:off x="548640" y="2335001"/>
                <a:ext cx="9262872" cy="213194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A.该原子的结构示意图中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𝐱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𝟏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B.该元素属于活泼的非金属元素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C.该元素的原子在化学反应中容易失去电子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D.该元素形成的单质容易与氧气反应</a:t>
                </a:r>
                <a:endParaRPr lang="en-US" altLang="zh-CN" sz="2400"/>
              </a:p>
            </p:txBody>
          </p:sp>
        </mc:Choice>
        <mc:Fallback>
          <p:sp>
            <p:nvSpPr>
              <p:cNvPr id="6" name="QC_5_BD.58_1#f2ccc3383.choices?hastextimagelayout=1&amp;vbadefaultcenterpage=1&amp;parentnodeid=550ff2b34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335001"/>
                <a:ext cx="9262872" cy="2131949"/>
              </a:xfrm>
              <a:prstGeom prst="rect">
                <a:avLst/>
              </a:prstGeom>
              <a:blipFill rotWithShape="1">
                <a:blip r:embed="rId4"/>
                <a:stretch>
                  <a:fillRect t="-5" r="1" b="-293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7" name="QC_5_EX.59_1#f2ccc3383?vbadefaultcenterpage=1&amp;parentnodeid=550ff2b34&amp;vbahtmlprocessed=1&amp;bbb=1&amp;hasbroken=1" title=""/>
              <p:cNvSpPr/>
              <p:nvPr/>
            </p:nvSpPr>
            <p:spPr>
              <a:xfrm>
                <a:off x="548640" y="4531211"/>
                <a:ext cx="11091672" cy="213194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【技巧点拨】原子结构示意图中，圆圈内的数字为质子数，弧线上的数字为该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电子层上的电子数</a:t>
                </a:r>
                <a:r>
                  <a:rPr lang="zh-CN" altLang="en-US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质子数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=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核外电子数。</a:t>
                </a:r>
                <a:endParaRPr lang="en-US" altLang="zh-CN" sz="2400"/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Calibri" panose="020f0502020204030204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【方法归纳】原子在化学反应中是易得电子还是易失电子主要取决于最外层电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子数，一般最外层电子数小于4的原子在化学反应中易失电子形成相对稳定结构。</a:t>
                </a:r>
                <a:endParaRPr lang="en-US" altLang="zh-CN" sz="2400"/>
              </a:p>
            </p:txBody>
          </p:sp>
        </mc:Choice>
        <mc:Fallback>
          <p:sp>
            <p:nvSpPr>
              <p:cNvPr id="7" name="QC_5_EX.59_1#f2ccc3383?vbadefaultcenterpage=1&amp;parentnodeid=550ff2b34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4531211"/>
                <a:ext cx="11091672" cy="2131949"/>
              </a:xfrm>
              <a:prstGeom prst="rect">
                <a:avLst/>
              </a:prstGeom>
              <a:blipFill rotWithShape="1">
                <a:blip r:embed="rId5"/>
                <a:stretch>
                  <a:fillRect t="-23" r="-39" b="-29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QC_5_BD.56_2#f2ccc3383?hastextimagelayout=1&amp;segpoint=1&amp;vbadefaultcenterpage=1&amp;parentnodeid=550ff2b34&amp;vbahtmlprocessed=1&amp;bbb=1&amp;hasbroken=1&amp;zzd= 2" title=""/>
          <p:cNvSpPr/>
          <p:nvPr/>
        </p:nvSpPr>
        <p:spPr>
          <a:xfrm>
            <a:off x="1908365" y="232908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QC_5_BD.56_2#f2ccc3383?hastextimagelayout=1&amp;segpoint=1&amp;vbadefaultcenterpage=1&amp;parentnodeid=550ff2b34&amp;vbahtmlprocessed=1&amp;bbb=1&amp;hasbroken=1&amp;zzd= 2" title=""/>
          <p:cNvSpPr/>
          <p:nvPr/>
        </p:nvSpPr>
        <p:spPr>
          <a:xfrm>
            <a:off x="2214754" y="232908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QC_5_BD.56_2#f2ccc3383?hastextimagelayout=1&amp;segpoint=1&amp;vbadefaultcenterpage=1&amp;parentnodeid=550ff2b34&amp;vbahtmlprocessed=1&amp;bbb=1&amp;hasbroken=1&amp;zzd= 2" title=""/>
          <p:cNvSpPr/>
          <p:nvPr/>
        </p:nvSpPr>
        <p:spPr>
          <a:xfrm>
            <a:off x="2521140" y="232908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3d9874cdf?vbadefaultcenterpage=1&amp;parentnodeid=aa4aba739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命题点4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元素及元素符号</a:t>
            </a:r>
            <a:endParaRPr lang="en-US" altLang="zh-CN" sz="2800"/>
          </a:p>
        </p:txBody>
      </p:sp>
      <p:sp>
        <p:nvSpPr>
          <p:cNvPr id="3" name="QO_5_BD.60_1#ac6c08d8b?vbadefaultcenterpage=1&amp;parentnodeid=3d9874cdf&amp;vbahtmlprocessed=1" title=""/>
          <p:cNvSpPr/>
          <p:nvPr/>
        </p:nvSpPr>
        <p:spPr>
          <a:xfrm>
            <a:off x="548640" y="1299428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例题4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（2022·重庆A卷）氮化硅是新型陶瓷材料。用化学用语填空：</a:t>
            </a:r>
            <a:endParaRPr lang="en-US" altLang="zh-CN" sz="2400"/>
          </a:p>
        </p:txBody>
      </p:sp>
      <mc:AlternateContent>
        <mc:Choice Requires="a14">
          <p:sp>
            <p:nvSpPr>
              <p:cNvPr id="4" name="QB_6_BD.61_1#c63b41416?vbadefaultcenterpage=1&amp;parentnodeid=ac6c08d8b&amp;vbahtmlprocessed=1" title=""/>
              <p:cNvSpPr/>
              <p:nvPr/>
            </p:nvSpPr>
            <p:spPr>
              <a:xfrm>
                <a:off x="548640" y="1851511"/>
                <a:ext cx="11091672" cy="158330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（1）硅元素在地壳中含量（质量分数）位居第</a:t>
                </a:r>
                <a:r>
                  <a:rPr lang="en-US" altLang="zh-CN" sz="2400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（填数字）。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（2）3个硅原子</a:t>
                </a:r>
                <a:r>
                  <a:rPr kumimoji="0" lang="en-US" altLang="zh-CN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，2个氮分子</a:t>
                </a:r>
                <a:r>
                  <a:rPr kumimoji="0" lang="en-US" altLang="zh-CN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。</a:t>
                </a:r>
                <a:endPara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等线"/>
                  <a:cs typeface="+mn-cs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（3）氮化硅中硅、氮元素化合价分别为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𝟒</m:t>
                      </m:r>
                    </m:oMath>
                  </m:oMathPara>
                </a14:m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和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−</m:t>
                      </m:r>
                      <m:r>
                        <m:rPr>
                          <m:sty m:val="b"/>
                        </m:rPr>
                        <a:rPr kumimoji="0" lang="en-US" altLang="zh-CN" sz="2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𝟑</m:t>
                      </m:r>
                    </m:oMath>
                  </m:oMathPara>
                </a14:m>
                <a:r>
                  <a:rPr kumimoji="0" lang="en-US" altLang="zh-CN" sz="100" b="1" i="0" u="none" strike="noStrike" kern="0" cap="none" spc="-9990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，其化学式为</a:t>
                </a:r>
                <a:r>
                  <a:rPr kumimoji="0" lang="en-US" altLang="zh-CN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_______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。</a:t>
                </a:r>
                <a:endParaRPr lang="en-US" altLang="zh-CN" sz="2400"/>
              </a:p>
            </p:txBody>
          </p:sp>
        </mc:Choice>
        <mc:Fallback>
          <p:sp>
            <p:nvSpPr>
              <p:cNvPr id="4" name="QB_6_BD.61_1#c63b41416?vbadefaultcenterpage=1&amp;parentnodeid=ac6c08d8b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1851511"/>
                <a:ext cx="11091672" cy="1583309"/>
              </a:xfrm>
              <a:prstGeom prst="rect">
                <a:avLst/>
              </a:prstGeom>
              <a:blipFill rotWithShape="1">
                <a:blip r:embed="rId3"/>
                <a:stretch>
                  <a:fillRect t="-31" r="1" b="-392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QB_6_AN.62_1#c63b41416.blank?vbadefaultcenterpage=1&amp;parentnodeid=ac6c08d8b&amp;vbapositionanswer=40&amp;vbahtmlprocessed=1" title=""/>
          <p:cNvSpPr/>
          <p:nvPr/>
        </p:nvSpPr>
        <p:spPr>
          <a:xfrm>
            <a:off x="6765925" y="1938020"/>
            <a:ext cx="638175" cy="61658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2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</a:t>
            </a:r>
            <a:endParaRPr lang="en-US" altLang="zh-CN" sz="2400"/>
          </a:p>
        </p:txBody>
      </p:sp>
      <mc:AlternateContent>
        <mc:Choice Requires="a14">
          <p:sp>
            <p:nvSpPr>
              <p:cNvPr id="7" name="QB_6_AN.64_1#c63b41416.blank?vbadefaultcenterpage=1&amp;parentnodeid=ac6c08d8b&amp;vbapositionanswer=41&amp;vbahtmlprocessed=1&amp;rh=27" title=""/>
              <p:cNvSpPr/>
              <p:nvPr/>
            </p:nvSpPr>
            <p:spPr>
              <a:xfrm>
                <a:off x="2707640" y="2475970"/>
                <a:ext cx="598488" cy="3429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𝟑𝐒𝐢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7" name="QB_6_AN.64_1#c63b41416.blank?vbadefaultcenterpage=1&amp;parentnodeid=ac6c08d8b&amp;vbapositionanswer=41&amp;vbahtmlprocessed=1&amp;rh=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640" y="2475970"/>
                <a:ext cx="598488" cy="342900"/>
              </a:xfrm>
              <a:prstGeom prst="rect">
                <a:avLst/>
              </a:prstGeom>
              <a:blipFill rotWithShape="1">
                <a:blip r:embed="rId4"/>
                <a:stretch>
                  <a:fillRect t="-31" r="53" b="-1108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8" name="QB_6_AN.65_1#c63b41416.blank?vbadefaultcenterpage=1&amp;parentnodeid=ac6c08d8b&amp;vbapositionanswer=42&amp;vbahtmlprocessed=1&amp;rh=75.6" title=""/>
              <p:cNvSpPr/>
              <p:nvPr/>
            </p:nvSpPr>
            <p:spPr>
              <a:xfrm>
                <a:off x="5028565" y="2461555"/>
                <a:ext cx="695262" cy="353441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𝐍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QB_6_AN.65_1#c63b41416.blank?vbadefaultcenterpage=1&amp;parentnodeid=ac6c08d8b&amp;vbapositionanswer=42&amp;vbahtmlprocessed=1&amp;rh=75.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8565" y="2461555"/>
                <a:ext cx="695262" cy="353441"/>
              </a:xfrm>
              <a:prstGeom prst="rect">
                <a:avLst/>
              </a:prstGeom>
              <a:blipFill rotWithShape="1">
                <a:blip r:embed="rId5"/>
                <a:stretch>
                  <a:fillRect t="-83" r="82" b="-77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10" name="QB_6_AN.67_1#c63b41416.blank?vbadefaultcenterpage=1&amp;parentnodeid=ac6c08d8b&amp;vbapositionanswer=43&amp;vbahtmlprocessed=1&amp;rh=75.6" title=""/>
              <p:cNvSpPr/>
              <p:nvPr/>
            </p:nvSpPr>
            <p:spPr>
              <a:xfrm>
                <a:off x="8951278" y="3003337"/>
                <a:ext cx="919036" cy="353441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000"/>
                  </a:lnSpc>
                </a:pP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𝐒𝐢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𝟑</m:t>
                          </m:r>
                        </m:sub>
                      </m:sSub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𝐍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𝟒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10" name="QB_6_AN.67_1#c63b41416.blank?vbadefaultcenterpage=1&amp;parentnodeid=ac6c08d8b&amp;vbapositionanswer=43&amp;vbahtmlprocessed=1&amp;rh=75.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1278" y="3003337"/>
                <a:ext cx="919036" cy="353441"/>
              </a:xfrm>
              <a:prstGeom prst="rect">
                <a:avLst/>
              </a:prstGeom>
              <a:blipFill rotWithShape="1">
                <a:blip r:embed="rId6"/>
                <a:stretch>
                  <a:fillRect l="-35" t="-119" r="55" b="-767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QO_5_EX.68_1#ac6c08d8b?vbadefaultcenterpage=1&amp;parentnodeid=3d9874cdf&amp;vbahtmlprocessed=1" title=""/>
          <p:cNvSpPr/>
          <p:nvPr/>
        </p:nvSpPr>
        <p:spPr>
          <a:xfrm>
            <a:off x="548640" y="3439900"/>
            <a:ext cx="11091672" cy="32292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【技巧点拨】元素符号可表示某种元素或该元素的一个原子。有些物质如金属单质、大多数固态非金属单质、稀有气体的化学式就是元素符号，这时的元素符号还可以表示某种物质。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方法归纳】元素符号右下角出现数字，则整个符号是一个化学式，表示某种物质或该物质的一个分子。元素符号前面出现数字，则表示多少个某原子。元素符号右上角出现数字和正负号的组合，则表示某离子或一个某离子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uiExpand="1" build="p" animBg="1"/>
      <p:bldP spid="8" grpId="0" uiExpand="1" build="p" animBg="1"/>
      <p:bldP spid="10" grpId="0" uiExpand="1" build="p" animBg="1"/>
      <p:bldP spid="11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https://d.book118.com/596124004223010052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24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Calibri Light</vt:lpstr>
      <vt:lpstr>Times New Roman</vt:lpstr>
      <vt:lpstr>宋体</vt:lpstr>
      <vt:lpstr>等线 Light</vt:lpstr>
      <vt:lpstr>等线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2024-09-19T10:04:58.948</cp:lastPrinted>
  <dcterms:created xsi:type="dcterms:W3CDTF">2024-09-19T02:04:58Z</dcterms:created>
  <dcterms:modified xsi:type="dcterms:W3CDTF">2024-09-19T02:05:00Z</dcterms:modified>
</cp:coreProperties>
</file>