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6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A9544-22E4-4603-96DA-A18CDF1D9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DE02F9-E776-4DA8-989B-AF03B0A45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325C6-CBA9-4F34-A43A-FB5F90F3D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D71B4-217B-443C-8AC7-4C63DC906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B7B43-4226-4A96-BA7D-720DE8516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65F77D-1F41-452C-9A1D-9EB00271E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6338BB-2F35-44C6-A291-180E64F1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36DFD-081D-4249-900D-EB1B727CF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5803C-C671-4DD4-B3CD-C008C099D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650CF-7ABE-4335-94C2-877324BAF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68397-4067-4A57-AA58-8ACB7CB00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100000">
                <a:schemeClr val="accent2">
                  <a:alpha val="20000"/>
                </a:schemeClr>
              </a:gs>
              <a:gs pos="0">
                <a:schemeClr val="accent2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uFillTx/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5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9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7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31" Type="http://schemas.openxmlformats.org/officeDocument/2006/relationships/tags" Target="../tags/tag188.xml" /><Relationship Id="rId32" Type="http://schemas.openxmlformats.org/officeDocument/2006/relationships/tags" Target="../tags/tag189.xml" /><Relationship Id="rId33" Type="http://schemas.openxmlformats.org/officeDocument/2006/relationships/tags" Target="../tags/tag19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14" Type="http://schemas.openxmlformats.org/officeDocument/2006/relationships/tags" Target="../tags/tag203.xml" /><Relationship Id="rId15" Type="http://schemas.openxmlformats.org/officeDocument/2006/relationships/tags" Target="../tags/tag204.xml" /><Relationship Id="rId16" Type="http://schemas.openxmlformats.org/officeDocument/2006/relationships/tags" Target="../tags/tag205.xml" /><Relationship Id="rId17" Type="http://schemas.openxmlformats.org/officeDocument/2006/relationships/tags" Target="../tags/tag206.xml" /><Relationship Id="rId18" Type="http://schemas.openxmlformats.org/officeDocument/2006/relationships/tags" Target="../tags/tag207.xml" /><Relationship Id="rId19" Type="http://schemas.openxmlformats.org/officeDocument/2006/relationships/tags" Target="../tags/tag208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14" Type="http://schemas.openxmlformats.org/officeDocument/2006/relationships/tags" Target="../tags/tag241.xml" /><Relationship Id="rId15" Type="http://schemas.openxmlformats.org/officeDocument/2006/relationships/tags" Target="../tags/tag242.xml" /><Relationship Id="rId16" Type="http://schemas.openxmlformats.org/officeDocument/2006/relationships/tags" Target="../tags/tag24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5.xml" /><Relationship Id="rId11" Type="http://schemas.openxmlformats.org/officeDocument/2006/relationships/tags" Target="../tags/tag256.xml" /><Relationship Id="rId12" Type="http://schemas.openxmlformats.org/officeDocument/2006/relationships/tags" Target="../tags/tag257.xml" /><Relationship Id="rId13" Type="http://schemas.openxmlformats.org/officeDocument/2006/relationships/tags" Target="../tags/tag258.xml" /><Relationship Id="rId14" Type="http://schemas.openxmlformats.org/officeDocument/2006/relationships/tags" Target="../tags/tag259.xml" /><Relationship Id="rId15" Type="http://schemas.openxmlformats.org/officeDocument/2006/relationships/tags" Target="../tags/tag260.xml" /><Relationship Id="rId16" Type="http://schemas.openxmlformats.org/officeDocument/2006/relationships/tags" Target="../tags/tag261.xml" /><Relationship Id="rId17" Type="http://schemas.openxmlformats.org/officeDocument/2006/relationships/tags" Target="../tags/tag262.xml" /><Relationship Id="rId2" Type="http://schemas.openxmlformats.org/officeDocument/2006/relationships/tags" Target="../tags/tag247.xml" /><Relationship Id="rId3" Type="http://schemas.openxmlformats.org/officeDocument/2006/relationships/tags" Target="../tags/tag248.xml" /><Relationship Id="rId4" Type="http://schemas.openxmlformats.org/officeDocument/2006/relationships/tags" Target="../tags/tag249.xml" /><Relationship Id="rId5" Type="http://schemas.openxmlformats.org/officeDocument/2006/relationships/tags" Target="../tags/tag250.xml" /><Relationship Id="rId6" Type="http://schemas.openxmlformats.org/officeDocument/2006/relationships/tags" Target="../tags/tag251.xml" /><Relationship Id="rId7" Type="http://schemas.openxmlformats.org/officeDocument/2006/relationships/tags" Target="../tags/tag252.xml" /><Relationship Id="rId8" Type="http://schemas.openxmlformats.org/officeDocument/2006/relationships/tags" Target="../tags/tag253.xml" /><Relationship Id="rId9" Type="http://schemas.openxmlformats.org/officeDocument/2006/relationships/tags" Target="../tags/tag25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12505500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肌性斜颈的护理查房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8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肌性斜颈的疾病相关知识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7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49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2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病例汇报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4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55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肌性斜颈的健康宣教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6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67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75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肌性斜颈的护理诊断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7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88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9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1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肌性斜颈的护理措施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肌性斜颈的疾病相关知识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定义和分类</a:t>
            </a:r>
            <a:endParaRPr lang="zh-CN" altLang="en-US"/>
          </a:p>
        </p:txBody>
      </p:sp>
      <p:sp>
        <p:nvSpPr>
          <p:cNvPr id="19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肌性斜颈是一种常见的颈部畸形，主要表现为颈部向一侧倾斜。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分类：根据病因和临床表现，可分为先天性肌性斜颈和后天性肌性斜颈。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1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先天性肌性斜颈：由于胎儿在子宫内发育异常，导致一侧胸锁乳突肌挛缩，导致颈部向一侧倾斜。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后天性肌性斜颈：由于外伤、感染、肿瘤等原因，导致一侧胸锁乳突肌挛缩，导致颈部向一侧倾斜。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病因和发病机制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病因：先天性肌性斜颈，主要由于胎儿在子宫内发育过程中，胸锁乳突肌受到压迫或损伤导致。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发病机制：胸锁乳突肌纤维化、挛缩，导致颈部向一侧倾斜，头部向另一侧偏转。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发病率：肌性斜颈的发病率约为0.3%-2%，女性略多于男性。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临床表现：颈部向一侧倾斜，头部向另一侧偏转，可伴有面部不对称、颈椎侧凸等症状。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诊断标准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诊断标准：根据临床表现、影像学检查、肌电图检查和病理学检查综合判断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肌电图检查：可发现颈部肌肉异常放电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病理学检查：组织病理学检查可发现肌肉纤维化、炎症等改变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临床表现：颈部肌肉紧张、疼痛、活动受限等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影像学检查：X线、CT、MRI等检查可发现颈部肌肉异常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治疗方法和原则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手术治疗：适用于非手术治疗无效或病情严重的患者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非手术治疗：包括物理治疗、按摩、热敷等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治疗原则：早期发现、早期治疗，避免病情恶化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术后护理：包括伤口护理、康复锻炼等，以促进恢复和防止复发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家庭状况：有一个女儿，妻子是全职太太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发病时间：2022年10月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治疗方案：药物治疗、物理治疗、康复训练等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诊断结果：肌性斜颈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主诉和现病史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3033612" y="155164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患者年龄、性别、职业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968287" y="14904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123519" y="18353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3033612" y="239338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发病时间、持续时间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968287" y="233214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123519" y="267713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3033612" y="323512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主要症状：颈部疼痛、活动受限、肌肉紧张等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968287" y="317388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123519" y="351887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3033612" y="4076862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既往史：有无类似疾病、手术史、药物过敏史等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968287" y="401562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123519" y="436061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>
            <p:custDataLst>
              <p:tags r:id="rId14"/>
            </p:custDataLst>
          </p:nvPr>
        </p:nvSpPr>
        <p:spPr>
          <a:xfrm>
            <a:off x="3033612" y="491860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生活习惯：作息规律、饮食、运动等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5"/>
            </p:custDataLst>
          </p:nvPr>
        </p:nvSpPr>
        <p:spPr>
          <a:xfrm flipV="1">
            <a:off x="2968287" y="485736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任意多边形 22"/>
          <p:cNvSpPr/>
          <p:nvPr>
            <p:custDataLst>
              <p:tags r:id="rId16"/>
            </p:custDataLst>
          </p:nvPr>
        </p:nvSpPr>
        <p:spPr>
          <a:xfrm flipH="1">
            <a:off x="8123519" y="520235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17"/>
            </p:custDataLst>
          </p:nvPr>
        </p:nvSpPr>
        <p:spPr>
          <a:xfrm>
            <a:off x="3033612" y="5760343"/>
            <a:ext cx="6121499" cy="449110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家族史：有无类似疾病家族史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18"/>
            </p:custDataLst>
          </p:nvPr>
        </p:nvSpPr>
        <p:spPr>
          <a:xfrm flipV="1">
            <a:off x="2968287" y="5699100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任意多边形 41"/>
          <p:cNvSpPr/>
          <p:nvPr>
            <p:custDataLst>
              <p:tags r:id="rId19"/>
            </p:custDataLst>
          </p:nvPr>
        </p:nvSpPr>
        <p:spPr>
          <a:xfrm flipH="1">
            <a:off x="8123519" y="6044098"/>
            <a:ext cx="1094875" cy="20618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体格检查和辅助检查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体格检查：颈部活动度、肌力、肌张力、反射等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实验室检查：血常规、生化、免疫等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特殊检查：肌电图、神经传导速度等神经电生理检查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辅助检查：X线片、CT、MRI等影像学检查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诊断结果和病情分析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诊断结果：肌性斜颈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病情分析：颈部肌肉紧张、疼痛、活动受限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病因：先天性发育异常、后天性损伤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治疗方案：物理治疗、药物治疗、手术治疗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预后：早期治疗效果较好，晚期治疗效果较差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肌性斜颈的护理诊断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702559" y="-2340097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556454" y="280665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702559" y="-3334355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556454" y="181175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559" y="-35093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7"/>
            </p:custDataLst>
          </p:nvPr>
        </p:nvSpPr>
        <p:spPr>
          <a:xfrm rot="16200000">
            <a:off x="556454" y="4795811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8"/>
            </p:custDataLst>
          </p:nvPr>
        </p:nvSpPr>
        <p:spPr>
          <a:xfrm rot="16200000">
            <a:off x="5702559" y="-1345196"/>
            <a:ext cx="780882" cy="1043061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9"/>
            </p:custDataLst>
          </p:nvPr>
        </p:nvSpPr>
        <p:spPr>
          <a:xfrm rot="16200000">
            <a:off x="556454" y="3800910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0"/>
            </p:custDataLst>
          </p:nvPr>
        </p:nvSpPr>
        <p:spPr>
          <a:xfrm rot="16200000">
            <a:off x="5702559" y="642678"/>
            <a:ext cx="780882" cy="104313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 rot="16200000">
            <a:off x="556454" y="5789426"/>
            <a:ext cx="779596" cy="13767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2"/>
            </p:custDataLst>
          </p:nvPr>
        </p:nvSpPr>
        <p:spPr>
          <a:xfrm>
            <a:off x="1315483" y="5469361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疼痛影响：日常生活、工作、睡眠等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1316126" y="3479559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疼痛程度：轻度、中度、重度等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4"/>
            </p:custDataLst>
          </p:nvPr>
        </p:nvSpPr>
        <p:spPr>
          <a:xfrm>
            <a:off x="1315483" y="4475103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疼痛持续时间：急性、慢性等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5"/>
            </p:custDataLst>
          </p:nvPr>
        </p:nvSpPr>
        <p:spPr>
          <a:xfrm>
            <a:off x="1316126" y="1490400"/>
            <a:ext cx="9992637" cy="78088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疼痛部位：颈部、肩部、背部等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315483" y="2485944"/>
            <a:ext cx="9992637" cy="780239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疼痛性质：酸痛、胀痛、刺痛等</a:t>
            </a:r>
            <a:endParaRPr lang="zh-CN" altLang="en-US" sz="2000">
              <a:latin typeface="+mn-ea"/>
              <a:ea typeface="+mn-ea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https://d.book118.com/596125055000010053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TYPE" val="1"/>
  <p:tag name="KSO_WM_UNIT_TYPE" val="b"/>
  <p:tag name="KSO_WM_UNIT_USESOURCEFORMAT_APPLY" val="0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2_3"/>
  <p:tag name="KSO_WM_UNIT_INDEX" val="1_2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5_3"/>
  <p:tag name="KSO_WM_UNIT_INDEX" val="1_5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230914_5*l_h_i*1_4_3"/>
  <p:tag name="KSO_WM_UNIT_INDEX" val="1_4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28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TEMPLATE_CATEGORY" val="custom"/>
  <p:tag name="KSO_WM_TEMPLATE_INDEX" val="20230914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5_1"/>
  <p:tag name="KSO_WM_UNIT_INDEX" val="1_5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5*l_h_f*1_6_1"/>
  <p:tag name="KSO_WM_UNIT_INDEX" val="1_6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4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4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4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80"/>
</p:tagLst>
</file>

<file path=ppt/tags/tag262.xml><?xml version="1.0" encoding="utf-8"?>
<p:tagLst xmlns:p="http://schemas.openxmlformats.org/presentationml/2006/main">
  <p:tag name="KSO_WM_TEMPLATE_CATEGORY" val="custom"/>
  <p:tag name="KSO_WM_TEMPLATE_INDEX" val="20230914"/>
</p:tagLst>
</file>

<file path=ppt/tags/tag2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宋体</vt:lpstr>
      <vt:lpstr>Office Theme</vt:lpstr>
      <vt:lpstr>肌性斜颈的护理查房</vt:lpstr>
      <vt:lpstr>目录</vt:lpstr>
      <vt:lpstr>肌性斜颈的疾病相关知识</vt:lpstr>
      <vt:lpstr>定义和分类</vt:lpstr>
      <vt:lpstr>病因和发病机制</vt:lpstr>
      <vt:lpstr>诊断标准</vt:lpstr>
      <vt:lpstr>治疗方法和原则</vt:lpstr>
      <vt:lpstr>病例汇报</vt:lpstr>
      <vt:lpstr>患者基本信息</vt:lpstr>
      <vt:lpstr>主诉和现病史</vt:lpstr>
      <vt:lpstr>体格检查和辅助检查</vt:lpstr>
      <vt:lpstr>诊断结果和病情分析</vt:lpstr>
      <vt:lpstr>肌性斜颈的护理诊断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2024-09-19T14:30:16.278</cp:lastPrinted>
  <dcterms:created xsi:type="dcterms:W3CDTF">2024-09-19T06:30:16Z</dcterms:created>
  <dcterms:modified xsi:type="dcterms:W3CDTF">2024-09-19T06:30:18Z</dcterms:modified>
</cp:coreProperties>
</file>