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A51C4-3757-4388-93D6-3AADD8B29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F50DAE-E1DA-4FA3-909D-68BB01ABA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4D098C-6E7C-4792-8FAE-088893D84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71C265-8871-43C4-ACC4-CE3B1407F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101DB1-0050-4DAF-8808-AC2C31494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6217FB-3F4B-4BB3-B681-6B244E70D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EF5BC1-A385-4A6A-89EE-45239C53D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FD7467-C5F7-4D9F-9058-64250B8FB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48C562-0086-4C8A-85A6-40881714A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A1B52-9FFB-4EAA-B08E-70E75FE11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C1626-C33F-4F12-BB8C-5F095967F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4" name=""/>
        <p:cNvGrpSpPr/>
        <p:nvPr/>
      </p:nvGrpSpPr>
      <p:grpSpPr>
        <a:xfrm>
          <a:off x="0" y="0"/>
          <a:ext cx="0" cy="0"/>
        </a:xfrm>
      </p:grpSpPr>
      <p:sp>
        <p:nvSpPr>
          <p:cNvPr id="1048581" name="Title 1"/>
          <p:cNvSpPr>
            <a:spLocks noGrp="1"/>
          </p:cNvSpPr>
          <p:nvPr>
            <p:ph type="ctrTitle"/>
          </p:nvPr>
        </p:nvSpPr>
        <p:spPr>
          <a:xfrm>
            <a:off x="914400" y="1122363"/>
            <a:ext cx="103632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1048582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en-US"/>
          </a:p>
        </p:txBody>
      </p:sp>
      <p:sp>
        <p:nvSpPr>
          <p:cNvPr id="104858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5F522-6256-461E-A79F-4037A6D0C8F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58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58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A564D-84E6-4D0E-9D2B-1519760DAFC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sp>
        <p:nvSpPr>
          <p:cNvPr id="104859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1048598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1048599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5F522-6256-461E-A79F-4037A6D0C8F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0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A564D-84E6-4D0E-9D2B-1519760DAFC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21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Title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1048614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104861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5F522-6256-461E-A79F-4037A6D0C8F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1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A564D-84E6-4D0E-9D2B-1519760DAFC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1048619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1048620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1048621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5F522-6256-461E-A79F-4037A6D0C8F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22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3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A564D-84E6-4D0E-9D2B-1519760DAFC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1048624" name="Title 1"/>
          <p:cNvSpPr>
            <a:spLocks noGrp="1"/>
          </p:cNvSpPr>
          <p:nvPr>
            <p:ph type="title"/>
          </p:nvPr>
        </p:nvSpPr>
        <p:spPr>
          <a:xfrm>
            <a:off x="839788" y="365126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1048625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1048626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1048627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1048628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1048629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5F522-6256-461E-A79F-4037A6D0C8F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30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1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A564D-84E6-4D0E-9D2B-1519760DAFC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sp>
        <p:nvSpPr>
          <p:cNvPr id="104858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1048589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5F522-6256-461E-A79F-4037A6D0C8F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590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591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A564D-84E6-4D0E-9D2B-1519760DAFC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104863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5F522-6256-461E-A79F-4037A6D0C8F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3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A564D-84E6-4D0E-9D2B-1519760DAFC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25" name=""/>
        <p:cNvGrpSpPr/>
        <p:nvPr/>
      </p:nvGrpSpPr>
      <p:grpSpPr>
        <a:xfrm>
          <a:off x="0" y="0"/>
          <a:ext cx="0" cy="0"/>
        </a:xfrm>
      </p:grpSpPr>
      <p:sp>
        <p:nvSpPr>
          <p:cNvPr id="1048635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1048636" name="Content Placeholder 2"/>
          <p:cNvSpPr>
            <a:spLocks noGrp="1"/>
          </p:cNvSpPr>
          <p:nvPr>
            <p:ph idx="1"/>
          </p:nvPr>
        </p:nvSpPr>
        <p:spPr>
          <a:xfrm>
            <a:off x="5183188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1048637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104863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5F522-6256-461E-A79F-4037A6D0C8F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39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4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A564D-84E6-4D0E-9D2B-1519760DAFC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9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104860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6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en-US"/>
          </a:p>
        </p:txBody>
      </p:sp>
      <p:sp>
        <p:nvSpPr>
          <p:cNvPr id="104860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104860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5F522-6256-461E-A79F-4037A6D0C8F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0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A564D-84E6-4D0E-9D2B-1519760DAFC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20" name=""/>
        <p:cNvGrpSpPr/>
        <p:nvPr/>
      </p:nvGrpSpPr>
      <p:grpSpPr>
        <a:xfrm>
          <a:off x="0" y="0"/>
          <a:ext cx="0" cy="0"/>
        </a:xfrm>
      </p:grpSpPr>
      <p:sp>
        <p:nvSpPr>
          <p:cNvPr id="104860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1048609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10486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5F522-6256-461E-A79F-4037A6D0C8F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A564D-84E6-4D0E-9D2B-1519760DAFC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04859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104859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104859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5F522-6256-461E-A79F-4037A6D0C8F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59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59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A564D-84E6-4D0E-9D2B-1519760DAFC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2" name=""/>
        <p:cNvGrpSpPr/>
        <p:nvPr/>
      </p:nvGrpSpPr>
      <p:grpSpPr>
        <a:xfrm>
          <a:off x="0" y="0"/>
          <a:ext cx="0" cy="0"/>
        </a:xfrm>
      </p:grpSpPr>
      <p:sp>
        <p:nvSpPr>
          <p:cNvPr id="1048576" name="Title Placeholder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1048577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1048578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335F522-6256-461E-A79F-4037A6D0C8F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57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58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C1A564D-84E6-4D0E-9D2B-1519760DAFCC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4.jpeg" /><Relationship Id="rId3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image" Target="../media/image5.jpeg" /><Relationship Id="rId3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image" Target="../media/image6.jpeg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143101020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5" name=""/>
        <p:cNvGrpSpPr/>
        <p:nvPr/>
      </p:nvGrpSpPr>
      <p:grpSpPr>
        <a:xfrm>
          <a:off x="0" y="0"/>
          <a:ext cx="0" cy="0"/>
        </a:xfrm>
      </p:grpSpPr>
      <p:sp>
        <p:nvSpPr>
          <p:cNvPr id="1048667" name="文本框 1048666"/>
          <p:cNvSpPr txBox="1"/>
          <p:nvPr/>
        </p:nvSpPr>
        <p:spPr>
          <a:xfrm>
            <a:off x="641271" y="1128570"/>
            <a:ext cx="11550729" cy="1615440"/>
          </a:xfrm>
          <a:prstGeom prst="rect">
            <a:avLst/>
          </a:prstGeom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8800" b="1">
                <a:solidFill>
                  <a:srgbClr val="000000"/>
                </a:solidFill>
              </a:rPr>
              <a:t>腹主动脉</a:t>
            </a:r>
            <a:r>
              <a:rPr lang="en-US" altLang="zh-CN" sz="8800" b="1">
                <a:solidFill>
                  <a:srgbClr val="000000"/>
                </a:solidFill>
              </a:rPr>
              <a:t>CTA</a:t>
            </a:r>
            <a:r>
              <a:rPr lang="zh-CN" altLang="zh-CN" sz="8800" b="1">
                <a:solidFill>
                  <a:srgbClr val="000000"/>
                </a:solidFill>
              </a:rPr>
              <a:t>扫描技术</a:t>
            </a:r>
            <a:endParaRPr lang="en-US" sz="2800" b="1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95" name="文本框 1048694"/>
          <p:cNvSpPr txBox="1"/>
          <p:nvPr/>
        </p:nvSpPr>
        <p:spPr>
          <a:xfrm>
            <a:off x="1071651" y="1513860"/>
            <a:ext cx="2279759" cy="1127761"/>
          </a:xfrm>
          <a:prstGeom prst="rect">
            <a:avLst/>
          </a:prstGeom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6000" b="1">
                <a:solidFill>
                  <a:srgbClr val="000000"/>
                </a:solidFill>
              </a:rPr>
              <a:t>目录</a:t>
            </a:r>
            <a:endParaRPr lang="en-US" sz="2800" b="1">
              <a:solidFill>
                <a:srgbClr val="000000"/>
              </a:solidFill>
            </a:endParaRPr>
          </a:p>
        </p:txBody>
      </p:sp>
      <p:sp>
        <p:nvSpPr>
          <p:cNvPr id="1048697" name="文本框 1048696"/>
          <p:cNvSpPr txBox="1"/>
          <p:nvPr/>
        </p:nvSpPr>
        <p:spPr>
          <a:xfrm>
            <a:off x="6409035" y="1513860"/>
            <a:ext cx="4230910" cy="4663441"/>
          </a:xfrm>
          <a:prstGeom prst="rect">
            <a:avLst/>
          </a:prstGeom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400" b="1">
                <a:solidFill>
                  <a:srgbClr val="000000"/>
                </a:solidFill>
              </a:rPr>
              <a:t>一、适应症</a:t>
            </a:r>
            <a:endParaRPr lang="en-US" sz="4800" b="1">
              <a:solidFill>
                <a:srgbClr val="000000"/>
              </a:solidFill>
            </a:endParaRPr>
          </a:p>
          <a:p>
            <a:r>
              <a:rPr lang="zh-CN" sz="4400" b="1">
                <a:solidFill>
                  <a:srgbClr val="000000"/>
                </a:solidFill>
              </a:rPr>
              <a:t>二、腹主动脉血管解剖</a:t>
            </a:r>
            <a:endParaRPr lang="en-US" sz="4800" b="1">
              <a:solidFill>
                <a:srgbClr val="000000"/>
              </a:solidFill>
            </a:endParaRPr>
          </a:p>
          <a:p>
            <a:r>
              <a:rPr lang="zh-CN" sz="4400" b="1">
                <a:solidFill>
                  <a:srgbClr val="000000"/>
                </a:solidFill>
              </a:rPr>
              <a:t>三、扫描方案</a:t>
            </a:r>
            <a:endParaRPr lang="en-US" sz="4800" b="1">
              <a:solidFill>
                <a:srgbClr val="000000"/>
              </a:solidFill>
            </a:endParaRPr>
          </a:p>
          <a:p>
            <a:r>
              <a:rPr lang="zh-CN" sz="4400" b="1">
                <a:solidFill>
                  <a:srgbClr val="000000"/>
                </a:solidFill>
              </a:rPr>
              <a:t>四、后处理技术</a:t>
            </a:r>
            <a:endParaRPr lang="en-US" sz="4800" b="1">
              <a:solidFill>
                <a:srgbClr val="000000"/>
              </a:solidFill>
            </a:endParaRPr>
          </a:p>
          <a:p>
            <a:r>
              <a:rPr lang="en-US" sz="4400" b="1">
                <a:solidFill>
                  <a:srgbClr val="000000"/>
                </a:solidFill>
              </a:rPr>
              <a:t>五、禁忌症</a:t>
            </a:r>
            <a:endParaRPr lang="en-US" sz="2800" b="1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文本框 1048697"/>
          <p:cNvSpPr txBox="1"/>
          <p:nvPr/>
        </p:nvSpPr>
        <p:spPr>
          <a:xfrm>
            <a:off x="2152450" y="1758563"/>
            <a:ext cx="9524999" cy="2072640"/>
          </a:xfrm>
          <a:prstGeom prst="rect">
            <a:avLst/>
          </a:prstGeom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11500" b="1">
                <a:solidFill>
                  <a:srgbClr val="000000"/>
                </a:solidFill>
              </a:rPr>
              <a:t>一、适应症</a:t>
            </a:r>
            <a:endParaRPr lang="en-US" sz="2800" b="1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34" name=""/>
        <p:cNvGrpSpPr/>
        <p:nvPr/>
      </p:nvGrpSpPr>
      <p:grpSpPr>
        <a:xfrm>
          <a:off x="0" y="0"/>
          <a:ext cx="0" cy="0"/>
        </a:xfrm>
      </p:grpSpPr>
      <p:sp>
        <p:nvSpPr>
          <p:cNvPr id="1048703" name="文本框 1048702"/>
          <p:cNvSpPr txBox="1"/>
          <p:nvPr/>
        </p:nvSpPr>
        <p:spPr>
          <a:xfrm>
            <a:off x="461466" y="945783"/>
            <a:ext cx="11269067" cy="5638800"/>
          </a:xfrm>
          <a:prstGeom prst="rect">
            <a:avLst/>
          </a:prstGeom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8000" b="1">
                <a:solidFill>
                  <a:srgbClr val="000000"/>
                </a:solidFill>
              </a:rPr>
              <a:t>1.不明原因剧烈胸腹部撕裂样疼痛，考虑主动脉疾病。（主动脉夹层、主动脉瘤）</a:t>
            </a:r>
            <a:endParaRPr lang="en-US" sz="2800" b="1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42" name=""/>
        <p:cNvGrpSpPr/>
        <p:nvPr/>
      </p:nvGrpSpPr>
      <p:grpSpPr>
        <a:xfrm>
          <a:off x="0" y="0"/>
          <a:ext cx="0" cy="0"/>
        </a:xfrm>
      </p:grpSpPr>
      <p:pic>
        <p:nvPicPr>
          <p:cNvPr id="2097162" name="图片 2097161"/>
          <p:cNvPicPr/>
          <p:nvPr/>
        </p:nvPicPr>
        <p:blipFill>
          <a:blip r:embed="rId2"/>
          <a:stretch>
            <a:fillRect/>
          </a:stretch>
        </p:blipFill>
        <p:spPr>
          <a:xfrm>
            <a:off x="4281670" y="799950"/>
            <a:ext cx="4009658" cy="60580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文本框 1048709"/>
          <p:cNvSpPr txBox="1"/>
          <p:nvPr/>
        </p:nvSpPr>
        <p:spPr>
          <a:xfrm>
            <a:off x="268682" y="1229266"/>
            <a:ext cx="11654637" cy="4053840"/>
          </a:xfrm>
          <a:prstGeom prst="rect">
            <a:avLst/>
          </a:prstGeom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1500" b="1">
                <a:solidFill>
                  <a:srgbClr val="000000"/>
                </a:solidFill>
              </a:rPr>
              <a:t>2.CT平扫提示主动脉病变可能者</a:t>
            </a:r>
            <a:r>
              <a:rPr lang="en-US" sz="7200" b="1">
                <a:solidFill>
                  <a:srgbClr val="000000"/>
                </a:solidFill>
              </a:rPr>
              <a:t>。</a:t>
            </a:r>
            <a:endParaRPr lang="en-US" sz="2800" b="1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44" name=""/>
        <p:cNvGrpSpPr/>
        <p:nvPr/>
      </p:nvGrpSpPr>
      <p:grpSpPr>
        <a:xfrm>
          <a:off x="0" y="0"/>
          <a:ext cx="0" cy="0"/>
        </a:xfrm>
      </p:grpSpPr>
      <p:pic>
        <p:nvPicPr>
          <p:cNvPr id="2097168" name="图片 2097167"/>
          <p:cNvPicPr/>
          <p:nvPr/>
        </p:nvPicPr>
        <p:blipFill>
          <a:blip r:embed="rId2"/>
          <a:stretch>
            <a:fillRect/>
          </a:stretch>
        </p:blipFill>
        <p:spPr>
          <a:xfrm rot="8426">
            <a:off x="2617570" y="960184"/>
            <a:ext cx="7187771" cy="588957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11" name="文本框 1048710"/>
          <p:cNvSpPr txBox="1"/>
          <p:nvPr/>
        </p:nvSpPr>
        <p:spPr>
          <a:xfrm>
            <a:off x="0" y="1280158"/>
            <a:ext cx="12151092" cy="5029200"/>
          </a:xfrm>
          <a:prstGeom prst="rect">
            <a:avLst/>
          </a:prstGeom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7200" b="1">
                <a:solidFill>
                  <a:srgbClr val="000000"/>
                </a:solidFill>
              </a:rPr>
              <a:t>3.四肢血压差别较大，怀疑大动脉炎或主动脉缩窄者，需进一步明确诊断。</a:t>
            </a:r>
            <a:endParaRPr lang="en-US" sz="8000" b="1">
              <a:solidFill>
                <a:srgbClr val="000000"/>
              </a:solidFill>
            </a:endParaRPr>
          </a:p>
          <a:p>
            <a:r>
              <a:rPr lang="en-US" sz="7200" b="1">
                <a:solidFill>
                  <a:srgbClr val="000000"/>
                </a:solidFill>
              </a:rPr>
              <a:t>4.周围血管病变。</a:t>
            </a:r>
            <a:endParaRPr lang="en-US" sz="2800" b="1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46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文本框 1048711"/>
          <p:cNvSpPr txBox="1"/>
          <p:nvPr/>
        </p:nvSpPr>
        <p:spPr>
          <a:xfrm>
            <a:off x="332181" y="1531619"/>
            <a:ext cx="11897417" cy="1615440"/>
          </a:xfrm>
          <a:prstGeom prst="rect">
            <a:avLst/>
          </a:prstGeom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8800" b="1">
                <a:solidFill>
                  <a:srgbClr val="000000"/>
                </a:solidFill>
              </a:rPr>
              <a:t>二、腹主动脉血管解剖</a:t>
            </a:r>
            <a:endParaRPr lang="en-US" sz="2800" b="1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13" name="文本框 1048712"/>
          <p:cNvSpPr txBox="1"/>
          <p:nvPr/>
        </p:nvSpPr>
        <p:spPr>
          <a:xfrm>
            <a:off x="0" y="1148272"/>
            <a:ext cx="11946576" cy="5669280"/>
          </a:xfrm>
          <a:prstGeom prst="rect">
            <a:avLst/>
          </a:prstGeom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5400" b="1">
                <a:solidFill>
                  <a:srgbClr val="000000"/>
                </a:solidFill>
              </a:rPr>
              <a:t>腹主动脉是主动脉的一部分，为胸主动脉的延续，胸主动脉从膈肌水平通过主动脉裂孔延续为腹主动脉。腹主动脉下行至第四腰椎水平，分为左右髂总动脉，腹主动脉对胸主动脉和髂动脉有桥接延续的作用。</a:t>
            </a:r>
            <a:endParaRPr lang="en-US" sz="2800" b="1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48" name=""/>
        <p:cNvGrpSpPr/>
        <p:nvPr/>
      </p:nvGrpSpPr>
      <p:grpSpPr>
        <a:xfrm>
          <a:off x="0" y="0"/>
          <a:ext cx="0" cy="0"/>
        </a:xfrm>
      </p:grpSpPr>
      <p:pic>
        <p:nvPicPr>
          <p:cNvPr id="2097174" name="图片 2097173"/>
          <p:cNvPicPr/>
          <p:nvPr/>
        </p:nvPicPr>
        <p:blipFill>
          <a:blip r:embed="rId2"/>
          <a:stretch>
            <a:fillRect/>
          </a:stretch>
        </p:blipFill>
        <p:spPr>
          <a:xfrm>
            <a:off x="3879478" y="930678"/>
            <a:ext cx="5547778" cy="592732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框 1048713"/>
          <p:cNvSpPr txBox="1"/>
          <p:nvPr/>
        </p:nvSpPr>
        <p:spPr>
          <a:xfrm>
            <a:off x="301178" y="975359"/>
            <a:ext cx="11970644" cy="5425441"/>
          </a:xfrm>
          <a:prstGeom prst="rect">
            <a:avLst/>
          </a:prstGeom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400" b="1">
                <a:solidFill>
                  <a:srgbClr val="000000"/>
                </a:solidFill>
              </a:rPr>
              <a:t>(一)壁支</a:t>
            </a:r>
            <a:endParaRPr lang="en-US" sz="4000" b="1">
              <a:solidFill>
                <a:srgbClr val="000000"/>
              </a:solidFill>
            </a:endParaRPr>
          </a:p>
          <a:p>
            <a:r>
              <a:rPr lang="en-US" sz="4400" b="1">
                <a:solidFill>
                  <a:srgbClr val="000000"/>
                </a:solidFill>
              </a:rPr>
              <a:t>1.膈下动脉左右各一，由腹主动脉起始处发出，分布于膈和肾上腺。</a:t>
            </a:r>
            <a:endParaRPr lang="en-US" sz="4000" b="1">
              <a:solidFill>
                <a:srgbClr val="000000"/>
              </a:solidFill>
            </a:endParaRPr>
          </a:p>
          <a:p>
            <a:r>
              <a:rPr lang="en-US" sz="4400" b="1">
                <a:solidFill>
                  <a:srgbClr val="000000"/>
                </a:solidFill>
              </a:rPr>
              <a:t>2.腰动脉有4对，由腹主动脉后壁的两侧发出，与腰静脉伴行向外横行，在腰大肌的内侧缘发出背侧支和腹侧支。背侧支分布到脊柱及背部肌和皮肤;腹侧支分布至腹壁。</a:t>
            </a:r>
            <a:endParaRPr lang="en-US" sz="2800" b="1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50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97176"/>
          <p:cNvPicPr/>
          <p:nvPr/>
        </p:nvPicPr>
        <p:blipFill>
          <a:blip r:embed="rId2"/>
          <a:stretch>
            <a:fillRect/>
          </a:stretch>
        </p:blipFill>
        <p:spPr>
          <a:xfrm>
            <a:off x="1350817" y="900823"/>
            <a:ext cx="9490365" cy="595717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15" name="文本框 1048714"/>
          <p:cNvSpPr txBox="1"/>
          <p:nvPr/>
        </p:nvSpPr>
        <p:spPr>
          <a:xfrm>
            <a:off x="0" y="766434"/>
            <a:ext cx="12373814" cy="5448299"/>
          </a:xfrm>
          <a:prstGeom prst="rect">
            <a:avLst/>
          </a:prstGeom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solidFill>
                  <a:srgbClr val="000000"/>
                </a:solidFill>
              </a:rPr>
              <a:t>(二)脏支</a:t>
            </a:r>
            <a:endParaRPr lang="en-US" sz="2800" b="1">
              <a:solidFill>
                <a:srgbClr val="000000"/>
              </a:solidFill>
            </a:endParaRPr>
          </a:p>
          <a:p>
            <a:r>
              <a:rPr lang="en-US" sz="3200" b="1">
                <a:solidFill>
                  <a:srgbClr val="000000"/>
                </a:solidFill>
              </a:rPr>
              <a:t>1.肾上腺中动脉左、右各一，于肾动脉上方起自腹主动脉，向外侧至肾上腺中部。</a:t>
            </a:r>
            <a:endParaRPr lang="en-US" sz="2800" b="1">
              <a:solidFill>
                <a:srgbClr val="000000"/>
              </a:solidFill>
            </a:endParaRPr>
          </a:p>
          <a:p>
            <a:r>
              <a:rPr lang="en-US" sz="3200" b="1">
                <a:solidFill>
                  <a:srgbClr val="000000"/>
                </a:solidFill>
              </a:rPr>
              <a:t>2.肾动脉平第1腰椎发自腹主动脉的两侧，向外侧入肾门营养肾。</a:t>
            </a:r>
            <a:endParaRPr lang="en-US" sz="2800" b="1">
              <a:solidFill>
                <a:srgbClr val="000000"/>
              </a:solidFill>
            </a:endParaRPr>
          </a:p>
          <a:p>
            <a:r>
              <a:rPr lang="en-US" sz="3200" b="1">
                <a:solidFill>
                  <a:srgbClr val="000000"/>
                </a:solidFill>
              </a:rPr>
              <a:t>3.睾丸(卵巢)动脉在肾动脉稍下方起自腹主动脉的前壁，与同名静脉相伴下行于腹膜后隙内，越过输尿管。睾丸动脉参与精索的构成，进入腹股沟管，分布于睾丸;卵巢动脉进入卵巢悬韧带，分布于卵巢。</a:t>
            </a:r>
            <a:endParaRPr lang="en-US" sz="2800" b="1">
              <a:solidFill>
                <a:srgbClr val="000000"/>
              </a:solidFill>
            </a:endParaRPr>
          </a:p>
          <a:p>
            <a:r>
              <a:rPr lang="en-US" sz="3200" b="1">
                <a:solidFill>
                  <a:srgbClr val="000000"/>
                </a:solidFill>
              </a:rPr>
              <a:t>4.腹腔干在膈主动脉裂孔的稍下方发自腹主动脉前壁，分为胃左动脉、肝总动脉和脾动脉。</a:t>
            </a:r>
            <a:endParaRPr lang="en-US" sz="2800" b="1">
              <a:solidFill>
                <a:srgbClr val="000000"/>
              </a:solidFill>
            </a:endParaRPr>
          </a:p>
          <a:p>
            <a:endParaRPr lang="en-US" sz="2800" b="1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52" name=""/>
        <p:cNvGrpSpPr/>
        <p:nvPr/>
      </p:nvGrpSpPr>
      <p:grpSpPr>
        <a:xfrm>
          <a:off x="0" y="0"/>
          <a:ext cx="0" cy="0"/>
        </a:xfrm>
      </p:grpSpPr>
      <p:pic>
        <p:nvPicPr>
          <p:cNvPr id="2097180" name="图片 2097179"/>
          <p:cNvPicPr/>
          <p:nvPr/>
        </p:nvPicPr>
        <p:blipFill>
          <a:blip r:embed="rId2"/>
          <a:stretch>
            <a:fillRect/>
          </a:stretch>
        </p:blipFill>
        <p:spPr>
          <a:xfrm>
            <a:off x="2143911" y="879383"/>
            <a:ext cx="7904176" cy="597861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文本框 1048715"/>
          <p:cNvSpPr txBox="1"/>
          <p:nvPr/>
        </p:nvSpPr>
        <p:spPr>
          <a:xfrm>
            <a:off x="73043" y="2212789"/>
            <a:ext cx="12118956" cy="1752601"/>
          </a:xfrm>
          <a:prstGeom prst="rect">
            <a:avLst/>
          </a:prstGeom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9600" b="1">
                <a:solidFill>
                  <a:srgbClr val="000000"/>
                </a:solidFill>
              </a:rPr>
              <a:t>三、扫描方案</a:t>
            </a:r>
            <a:endParaRPr lang="en-US" sz="2800" b="1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56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文本框 1048717"/>
          <p:cNvSpPr txBox="1"/>
          <p:nvPr/>
        </p:nvSpPr>
        <p:spPr>
          <a:xfrm>
            <a:off x="381794" y="1090419"/>
            <a:ext cx="12043753" cy="5638800"/>
          </a:xfrm>
          <a:prstGeom prst="rect">
            <a:avLst/>
          </a:prstGeom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8000" b="1">
                <a:solidFill>
                  <a:srgbClr val="000000"/>
                </a:solidFill>
              </a:rPr>
              <a:t>体位:仰卧位，头先进，两臂上举。</a:t>
            </a:r>
            <a:endParaRPr lang="en-US" sz="8800" b="1">
              <a:solidFill>
                <a:srgbClr val="000000"/>
              </a:solidFill>
            </a:endParaRPr>
          </a:p>
          <a:p>
            <a:r>
              <a:rPr lang="zh-CN" sz="8000" b="1">
                <a:solidFill>
                  <a:srgbClr val="000000"/>
                </a:solidFill>
              </a:rPr>
              <a:t>扫描范围:从隔顶到耻骨联合下缘水平</a:t>
            </a:r>
            <a:endParaRPr lang="en-US" sz="2800" b="1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84" name="图片 2097183"/>
          <p:cNvPicPr/>
          <p:nvPr/>
        </p:nvPicPr>
        <p:blipFill>
          <a:blip r:embed="rId2"/>
          <a:stretch>
            <a:fillRect/>
          </a:stretch>
        </p:blipFill>
        <p:spPr>
          <a:xfrm>
            <a:off x="3561438" y="794617"/>
            <a:ext cx="5069123" cy="6063383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58" name=""/>
        <p:cNvGrpSpPr/>
        <p:nvPr/>
      </p:nvGrpSpPr>
      <p:grpSpPr>
        <a:xfrm>
          <a:off x="0" y="0"/>
          <a:ext cx="0" cy="0"/>
        </a:xfrm>
      </p:grpSpPr>
      <p:sp>
        <p:nvSpPr>
          <p:cNvPr id="1048719" name="文本框 1048718"/>
          <p:cNvSpPr txBox="1"/>
          <p:nvPr/>
        </p:nvSpPr>
        <p:spPr>
          <a:xfrm>
            <a:off x="1051752" y="1349847"/>
            <a:ext cx="10360928" cy="853440"/>
          </a:xfrm>
          <a:prstGeom prst="rect">
            <a:avLst/>
          </a:prstGeom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400" b="1">
                <a:solidFill>
                  <a:srgbClr val="000000"/>
                </a:solidFill>
              </a:rPr>
              <a:t>造影剂:总量60-80ml，流速4-5ml/s</a:t>
            </a:r>
            <a:endParaRPr lang="en-US" sz="2800" b="1">
              <a:solidFill>
                <a:srgbClr val="000000"/>
              </a:solidFill>
            </a:endParaRPr>
          </a:p>
        </p:txBody>
      </p:sp>
      <p:pic>
        <p:nvPicPr>
          <p:cNvPr id="2097186" name="图片 2097185"/>
          <p:cNvPicPr/>
          <p:nvPr/>
        </p:nvPicPr>
        <p:blipFill>
          <a:blip r:embed="rId2"/>
          <a:stretch>
            <a:fillRect/>
          </a:stretch>
        </p:blipFill>
        <p:spPr>
          <a:xfrm>
            <a:off x="1114136" y="2291260"/>
            <a:ext cx="9617365" cy="440798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https://d.book118.com/596143101020010100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27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5">
      <vt:lpstr>Arial</vt:lpstr>
      <vt:lpstr>Calibri</vt:lpstr>
      <vt:lpstr>Calibri Light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2024-09-23T23:27:14.712</cp:lastPrinted>
  <dcterms:created xsi:type="dcterms:W3CDTF">2024-09-23T15:27:14Z</dcterms:created>
  <dcterms:modified xsi:type="dcterms:W3CDTF">2024-09-23T15:27:16Z</dcterms:modified>
</cp:coreProperties>
</file>