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CF88869-726B-4D52-B501-3F92999131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F775AC8-838C-4785-8324-E622AFE86C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509809C-759F-4CFE-84E3-12FA75C7AD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DC8FF85-250F-446A-9E33-5EB689B51F1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5AAA90C-31E9-4E91-B1E1-6A6452C0D64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E9DDC67-A929-46E4-B0BA-F2D90509B4F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83FDDE6-87AB-4E22-8FB7-6127B1F2477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5514AE3-6686-4934-A14D-D3538BE25F8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5A74E43-C586-4219-923D-9ADFD5732E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EEDF4AC-1403-48AD-95F7-A3DECAF90A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F476611-BCA0-45D5-B900-7BFC5012C6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96143112135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372750"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lumMod val="60000"/>
                    <a:lumOff val="40000"/>
                  </a:schemeClr>
                </a:solidFill>
                <a:latin typeface="Microsoft Yahei"/>
                <a:ea typeface="Microsoft Yahei"/>
                <a:cs typeface="Microsoft Yahei"/>
              </a:rPr>
              <a:t>大学软件工程职业规划</a:t>
            </a:r>
          </a:p>
        </p:txBody>
      </p:sp>
      <p:sp>
        <p:nvSpPr>
          <p:cNvPr id="3" name="TextBox 3"/>
          <p:cNvSpPr txBox="1"/>
          <p:nvPr/>
        </p:nvSpPr>
        <p:spPr>
          <a:xfrm>
            <a:off x="1219200" y="4206240"/>
            <a:ext cx="6930733" cy="47239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lumMod val="60000"/>
                    <a:lumOff val="40000"/>
                  </a:schemeClr>
                </a:solidFill>
                <a:latin typeface="Microsoft Yahei"/>
                <a:ea typeface="Microsoft Yahei"/>
                <a:cs typeface="Microsoft Yahei"/>
              </a:rPr>
              <a:t>汇报人：XXX</a:t>
            </a:r>
          </a:p>
        </p:txBody>
      </p:sp>
      <p:sp>
        <p:nvSpPr>
          <p:cNvPr id="4" name="TextBox 4"/>
          <p:cNvSpPr txBox="1"/>
          <p:nvPr/>
        </p:nvSpPr>
        <p:spPr>
          <a:xfrm>
            <a:off x="1219200" y="4693920"/>
            <a:ext cx="6930733" cy="47239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lumMod val="60000"/>
                    <a:lumOff val="40000"/>
                  </a:schemeClr>
                </a:solidFill>
                <a:latin typeface="Microsoft Yahei"/>
                <a:ea typeface="Microsoft Yahei"/>
                <a:cs typeface="Microsoft Yahei"/>
              </a:rPr>
              <a:t>202X-XX-XX</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软件工程基础知识</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大学软件工程专业课程设置</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技能与能力培养目标</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职业发展路径规划建议</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行业趋势与就业前景分析</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总结与展望未来发展趋势</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schemeClr>
                </a:solidFill>
                <a:latin typeface="Microsoft Yahei"/>
                <a:ea typeface="Microsoft Yahei"/>
                <a:cs typeface="Microsoft Yahei"/>
              </a:rPr>
              <a:t>01</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主题介绍</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大学软件工程职业规划</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探讨如何为大学生在软件工程领域制定职业规划，以实现个人职业发展和行业成功。</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涉及的主要内容</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了解软件工程行业的发展趋势、就业前景，以及如何制定个人职业目标、提升技能、积累经验，最终实现职业成功。</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帮助大学生明确软件工程领域的职业目标，制定切实可行的职业规划，提高就业竞争力。</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目标</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通过合理的职业规划，大学生可以更好地了解行业需求，提升个人技能和素质，为未来的职业发展打下坚实的基础。同时，对于软件工程行业而言，更多具备专业技能和良好职业规划的人才将有助于推动行业的持续发展。</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意义</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目标与意义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schemeClr>
                </a:solidFill>
                <a:latin typeface="Microsoft Yahei"/>
                <a:ea typeface="Microsoft Yahei"/>
                <a:cs typeface="Microsoft Yahei"/>
              </a:rPr>
              <a:t>02</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schemeClr>
                </a:solidFill>
                <a:latin typeface="Microsoft Yahei"/>
                <a:ea typeface="Microsoft Yahei"/>
                <a:cs typeface="Microsoft Yahei"/>
              </a:rPr>
              <a:t>软件工程基础知识</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grpSp>
      <p:pic>
        <p:nvPicPr>
          <p:cNvPr id="8" name="Picture 8"/>
          <p:cNvPicPr>
            <a:picLocks noChangeAspect="1"/>
          </p:cNvPicPr>
          <p:nvPr/>
        </p:nvPicPr>
        <p:blipFill>
          <a:blip r:embed="rId2"/>
          <a:srcRect t="7901" b="790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5788" b="578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111" b="111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软件工程基本概念</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软件工程定义</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软件工程是应用计算机科学、数学、工程原理和方法，对软件项目进行规划、设计、开发、测试和维护的过程。</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软件工程目标</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提高软件质量、降低开发成本、缩短开发周期，并提高软件的可维护性和可重用性。</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软件工程原则</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强调软件开发的系统化、规范化和工程化，注重软件开发过程中的需求分析、设计、编码、测试和维护等环节。</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pic>
        <p:nvPicPr>
          <p:cNvPr id="3" name="Picture 3"/>
          <p:cNvPicPr>
            <a:picLocks noChangeAspect="1"/>
          </p:cNvPicPr>
          <p:nvPr/>
        </p:nvPicPr>
        <p:blipFill>
          <a:blip r:embed="rId2">
            <a:alphaModFix amt="70000"/>
          </a:blip>
          <a:srcRect l="20469" r="20469"/>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程序设计阶段</a:t>
            </a:r>
          </a:p>
        </p:txBody>
      </p:sp>
      <p:sp>
        <p:nvSpPr>
          <p:cNvPr id="5" name="AutoShape 5"/>
          <p:cNvSpPr/>
          <p:nvPr/>
        </p:nvSpPr>
        <p:spPr>
          <a:xfrm>
            <a:off x="3908867" y="1360418"/>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早期的软件开发主要关注程序的编写和调试，缺乏系统的开发方法和工具。</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软件工程阶段</a:t>
            </a:r>
          </a:p>
        </p:txBody>
      </p:sp>
      <p:sp>
        <p:nvSpPr>
          <p:cNvPr id="11" name="AutoShape 11"/>
          <p:cNvSpPr/>
          <p:nvPr/>
        </p:nvSpPr>
        <p:spPr>
          <a:xfrm>
            <a:off x="3469283" y="3099207"/>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随着软件规模的扩大和复杂度的增加，人们开始意识到软件开发需要系统化的方法和工具的支持。</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现代软件工程阶段</a:t>
            </a:r>
          </a:p>
        </p:txBody>
      </p:sp>
      <p:sp>
        <p:nvSpPr>
          <p:cNvPr id="17" name="AutoShape 17"/>
          <p:cNvSpPr/>
          <p:nvPr/>
        </p:nvSpPr>
        <p:spPr>
          <a:xfrm>
            <a:off x="3068208" y="4837996"/>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在现代软件工程阶段，人们更加注重软件开发过程中的需求分析、设计、测试和维护等环节，并采用了一系列先进的软件开发技术和工具。</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软件工程发展历程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软件工程基本原理</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0" name="TextBox 40"/>
          <p:cNvSpPr txBox="1"/>
          <p:nvPr/>
        </p:nvSpPr>
        <p:spPr>
          <a:xfrm>
            <a:off x="4594260" y="1108803"/>
            <a:ext cx="5820489"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需求分析</a:t>
            </a:r>
          </a:p>
        </p:txBody>
      </p:sp>
      <p:sp>
        <p:nvSpPr>
          <p:cNvPr id="41" name="TextBox 41"/>
          <p:cNvSpPr txBox="1"/>
          <p:nvPr/>
        </p:nvSpPr>
        <p:spPr>
          <a:xfrm>
            <a:off x="4594260" y="1548259"/>
            <a:ext cx="5909681" cy="80274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在软件开发过程中，需求分析是至关重要的环节，需要对用户的需求进行深入的分析和理解。</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4" name="TextBox 44"/>
          <p:cNvSpPr txBox="1"/>
          <p:nvPr/>
        </p:nvSpPr>
        <p:spPr>
          <a:xfrm>
            <a:off x="4594260" y="2476892"/>
            <a:ext cx="5820489"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系统设计</a:t>
            </a:r>
          </a:p>
        </p:txBody>
      </p:sp>
      <p:sp>
        <p:nvSpPr>
          <p:cNvPr id="45" name="TextBox 45"/>
          <p:cNvSpPr txBox="1"/>
          <p:nvPr/>
        </p:nvSpPr>
        <p:spPr>
          <a:xfrm>
            <a:off x="4594260" y="2916347"/>
            <a:ext cx="5909681" cy="80274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系统设计是软件开发的灵魂，需要根据需求分析的结果进行系统的设计，包括架构设计、模块设计、数据库设计等。</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8" name="TextBox 48"/>
          <p:cNvSpPr txBox="1"/>
          <p:nvPr/>
        </p:nvSpPr>
        <p:spPr>
          <a:xfrm>
            <a:off x="4594260" y="3844980"/>
            <a:ext cx="5820489"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编码实现</a:t>
            </a:r>
          </a:p>
        </p:txBody>
      </p:sp>
      <p:sp>
        <p:nvSpPr>
          <p:cNvPr id="49" name="TextBox 49"/>
          <p:cNvSpPr txBox="1"/>
          <p:nvPr/>
        </p:nvSpPr>
        <p:spPr>
          <a:xfrm>
            <a:off x="4594260" y="4284435"/>
            <a:ext cx="5909681" cy="80274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编码实现是软件开发的核心环节，需要根据系统设计的结果进行编码实现。</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52" name="TextBox 52"/>
          <p:cNvSpPr txBox="1"/>
          <p:nvPr/>
        </p:nvSpPr>
        <p:spPr>
          <a:xfrm>
            <a:off x="4594260" y="5213068"/>
            <a:ext cx="5820489"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测试维护</a:t>
            </a:r>
          </a:p>
        </p:txBody>
      </p:sp>
      <p:sp>
        <p:nvSpPr>
          <p:cNvPr id="53" name="TextBox 53"/>
          <p:cNvSpPr txBox="1"/>
          <p:nvPr/>
        </p:nvSpPr>
        <p:spPr>
          <a:xfrm>
            <a:off x="4594260" y="5652523"/>
            <a:ext cx="5909681" cy="80274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测试维护是保证软件质量的重要环节，需要对软件进行全面的测试和维护，确保软件的稳定性和可靠性。</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schemeClr>
                </a:solidFill>
                <a:latin typeface="Microsoft Yahei"/>
                <a:ea typeface="Microsoft Yahei"/>
                <a:cs typeface="Microsoft Yahei"/>
              </a:rPr>
              <a:t>03</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schemeClr>
                </a:solidFill>
                <a:latin typeface="Microsoft Yahei"/>
                <a:ea typeface="Microsoft Yahei"/>
                <a:cs typeface="Microsoft Yahei"/>
              </a:rPr>
              <a:t>大学软件工程专业课程设置</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7417" r="27417"/>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介绍编程语言、算法和数据结构，培养编程基本技能。</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solidFill>
                  <a:latin typeface="Microsoft Yahei"/>
                  <a:ea typeface="Microsoft Yahei"/>
                  <a:cs typeface="Microsoft Yahei"/>
                </a:rPr>
                <a:t>程序设计基础</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学习数据库设计、管理和应用，掌握数据库应用开发技能。</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solidFill>
                  <a:latin typeface="Microsoft Yahei"/>
                  <a:ea typeface="Microsoft Yahei"/>
                  <a:cs typeface="Microsoft Yahei"/>
                </a:rPr>
                <a:t>数据库系统</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了解网络协议、网络安全和网络应用开发，培养网络应用能力。</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solidFill>
                  <a:latin typeface="Microsoft Yahei"/>
                  <a:ea typeface="Microsoft Yahei"/>
                  <a:cs typeface="Microsoft Yahei"/>
                </a:rPr>
                <a:t>计算机网络</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学习软件工程的基本概念、原理和方法，培养软件工程思维。</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solidFill>
                  <a:latin typeface="Microsoft Yahei"/>
                  <a:ea typeface="Microsoft Yahei"/>
                  <a:cs typeface="Microsoft Yahei"/>
                </a:rPr>
                <a:t>软件工程导论</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核心课程介绍</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课程设计</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结合理论学习，完成相关的课程设计项目，提高实践能力和解决问题的能力。</a:t>
            </a:r>
          </a:p>
        </p:txBody>
      </p:sp>
      <p:sp>
        <p:nvSpPr>
          <p:cNvPr id="6" name="AutoShape 6"/>
          <p:cNvSpPr/>
          <p:nvPr/>
        </p:nvSpPr>
        <p:spPr>
          <a:xfrm>
            <a:off x="4403619" y="1751287"/>
            <a:ext cx="3519940" cy="4234459"/>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实习实训</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通过校企合作或校内实训基地，进行软件开发实践，培养实际工作能力。</a:t>
            </a:r>
          </a:p>
        </p:txBody>
      </p:sp>
      <p:sp>
        <p:nvSpPr>
          <p:cNvPr id="10" name="AutoShape 10"/>
          <p:cNvSpPr/>
          <p:nvPr/>
        </p:nvSpPr>
        <p:spPr>
          <a:xfrm>
            <a:off x="8171205" y="1751287"/>
            <a:ext cx="3519940" cy="4234459"/>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毕业设计</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综合运用所学知识，完成一个完整的软件开发项目，提高软件开发综合能力。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实践课程安排</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solidFill>
                <a:latin typeface="Microsoft Yahei"/>
                <a:ea typeface="Microsoft Yahei"/>
                <a:cs typeface="Microsoft Yahei"/>
              </a:rPr>
              <a:t>人工智能与机器学习</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了解人工智能和机器学习的基本原理和应用，培养创新思维和解决问题的能力。</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headEnd type="triangle" w="lg" len="lg"/>
            <a:tailEnd type="triangle" w="lg" len="lg"/>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headEnd type="triangle" w="lg" len="lg"/>
            <a:tailEnd type="triangle" w="lg" len="lg"/>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solidFill>
                <a:latin typeface="Microsoft Yahei"/>
                <a:ea typeface="Microsoft Yahei"/>
                <a:cs typeface="Microsoft Yahei"/>
              </a:rPr>
              <a:t>大数据技术与应用</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学习大数据处理和分析的基本技术，培养数据处理和分析能力。</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solidFill>
                <a:latin typeface="Microsoft Yahei"/>
                <a:ea typeface="Microsoft Yahei"/>
                <a:cs typeface="Microsoft Yahei"/>
              </a:rPr>
              <a:t>软件测试与质量管理</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学习软件测试和质量管理的理论和方法，培养软件质量保障能力。</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solidFill>
                <a:latin typeface="Microsoft Yahei"/>
                <a:ea typeface="Microsoft Yahei"/>
                <a:cs typeface="Microsoft Yahei"/>
              </a:rPr>
              <a:t>移动应用开发</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学习移动应用开发的基本技术和工具，培养移动应用开发能力。</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选修课程建议</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schemeClr>
                </a:solidFill>
                <a:latin typeface="Microsoft Yahei"/>
                <a:ea typeface="Microsoft Yahei"/>
                <a:cs typeface="Microsoft Yahei"/>
              </a:rPr>
              <a:t>04</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schemeClr>
                </a:solidFill>
                <a:latin typeface="Microsoft Yahei"/>
                <a:ea typeface="Microsoft Yahei"/>
                <a:cs typeface="Microsoft Yahei"/>
              </a:rPr>
              <a:t>技能与能力培养目标</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6670291" y="3742977"/>
            <a:ext cx="1631969" cy="672075"/>
          </a:xfrm>
          <a:prstGeom prst="line">
            <a:avLst/>
          </a:prstGeom>
          <a:ln w="9525">
            <a:solidFill>
              <a:srgbClr val="0A6446">
                <a:alpha val="100000"/>
              </a:srgbClr>
            </a:solidFill>
            <a:prstDash val="dash"/>
            <a:tailEnd type="triangle" w="lg" len="lg"/>
          </a:ln>
        </p:spPr>
      </p:cxnSp>
      <p:cxnSp>
        <p:nvCxnSpPr>
          <p:cNvPr id="3" name="Connector 3"/>
          <p:cNvCxnSpPr/>
          <p:nvPr/>
        </p:nvCxnSpPr>
        <p:spPr>
          <a:xfrm flipV="1">
            <a:off x="6670291" y="2014785"/>
            <a:ext cx="1631969" cy="672075"/>
          </a:xfrm>
          <a:prstGeom prst="line">
            <a:avLst/>
          </a:prstGeom>
          <a:ln w="9525">
            <a:solidFill>
              <a:srgbClr val="0A6446">
                <a:alpha val="100000"/>
              </a:srgbClr>
            </a:solidFill>
            <a:prstDash val="dash"/>
            <a:tailEnd type="triangle" w="lg" len="lg"/>
          </a:ln>
        </p:spPr>
      </p:cxnSp>
      <p:cxnSp>
        <p:nvCxnSpPr>
          <p:cNvPr id="4" name="Connector 4"/>
          <p:cNvCxnSpPr/>
          <p:nvPr/>
        </p:nvCxnSpPr>
        <p:spPr>
          <a:xfrm flipH="1" flipV="1">
            <a:off x="3776689" y="2110795"/>
            <a:ext cx="1645627" cy="576064"/>
          </a:xfrm>
          <a:prstGeom prst="line">
            <a:avLst/>
          </a:prstGeom>
          <a:ln w="9525">
            <a:solidFill>
              <a:srgbClr val="0A6446">
                <a:alpha val="100000"/>
              </a:srgbClr>
            </a:solidFill>
            <a:prstDash val="dash"/>
            <a:tailEnd type="triangle" w="lg" len="lg"/>
          </a:ln>
        </p:spPr>
      </p:cxnSp>
      <p:cxnSp>
        <p:nvCxnSpPr>
          <p:cNvPr id="5" name="Connector 5"/>
          <p:cNvCxnSpPr/>
          <p:nvPr/>
        </p:nvCxnSpPr>
        <p:spPr>
          <a:xfrm flipH="1">
            <a:off x="3776689" y="3742977"/>
            <a:ext cx="1645627" cy="672075"/>
          </a:xfrm>
          <a:prstGeom prst="line">
            <a:avLst/>
          </a:prstGeom>
          <a:ln w="9525">
            <a:solidFill>
              <a:srgbClr val="0A6446">
                <a:alpha val="100000"/>
              </a:srgbClr>
            </a:solidFill>
            <a:prstDash val="dash"/>
            <a:tailEnd type="triangle" w="lg" len="lg"/>
          </a:ln>
        </p:spPr>
      </p:cxnSp>
      <p:grpSp>
        <p:nvGrpSpPr>
          <p:cNvPr id="6" name="Group 6"/>
          <p:cNvGrpSpPr/>
          <p:nvPr/>
        </p:nvGrpSpPr>
        <p:grpSpPr>
          <a:xfrm>
            <a:off x="2734342" y="1420368"/>
            <a:ext cx="1042321" cy="1042416"/>
            <a:chOff x="2734342" y="1420368"/>
            <a:chExt cx="1042321" cy="1042416"/>
          </a:xfrm>
        </p:grpSpPr>
        <p:sp>
          <p:nvSpPr>
            <p:cNvPr id="7" name="AutoShape 7"/>
            <p:cNvSpPr/>
            <p:nvPr/>
          </p:nvSpPr>
          <p:spPr>
            <a:xfrm>
              <a:off x="2734342" y="1420368"/>
              <a:ext cx="1042321" cy="1042416"/>
            </a:xfrm>
            <a:prstGeom prst="ellipse">
              <a:avLst/>
            </a:pr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grpSp>
      <p:grpSp>
        <p:nvGrpSpPr>
          <p:cNvPr id="8" name="Group 8"/>
          <p:cNvGrpSpPr/>
          <p:nvPr/>
        </p:nvGrpSpPr>
        <p:grpSpPr>
          <a:xfrm>
            <a:off x="2734342" y="4030980"/>
            <a:ext cx="1042321" cy="1042416"/>
            <a:chOff x="2734342" y="4030980"/>
            <a:chExt cx="1042321" cy="1042416"/>
          </a:xfrm>
        </p:grpSpPr>
        <p:sp>
          <p:nvSpPr>
            <p:cNvPr id="9" name="AutoShape 9"/>
            <p:cNvSpPr/>
            <p:nvPr/>
          </p:nvSpPr>
          <p:spPr>
            <a:xfrm>
              <a:off x="2734342" y="4030980"/>
              <a:ext cx="1042321" cy="104241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grpSp>
      <p:grpSp>
        <p:nvGrpSpPr>
          <p:cNvPr id="10" name="Group 10"/>
          <p:cNvGrpSpPr/>
          <p:nvPr/>
        </p:nvGrpSpPr>
        <p:grpSpPr>
          <a:xfrm>
            <a:off x="8398288" y="1431608"/>
            <a:ext cx="1042321" cy="1042416"/>
            <a:chOff x="8398288" y="1431608"/>
            <a:chExt cx="1042321" cy="1042416"/>
          </a:xfrm>
        </p:grpSpPr>
        <p:sp>
          <p:nvSpPr>
            <p:cNvPr id="11" name="AutoShape 11"/>
            <p:cNvSpPr/>
            <p:nvPr/>
          </p:nvSpPr>
          <p:spPr>
            <a:xfrm>
              <a:off x="8398288" y="1431608"/>
              <a:ext cx="1042321" cy="104241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grpSp>
      <p:grpSp>
        <p:nvGrpSpPr>
          <p:cNvPr id="12" name="Group 12"/>
          <p:cNvGrpSpPr/>
          <p:nvPr/>
        </p:nvGrpSpPr>
        <p:grpSpPr>
          <a:xfrm>
            <a:off x="8398288" y="4042220"/>
            <a:ext cx="1042321" cy="1042416"/>
            <a:chOff x="8398288" y="4042220"/>
            <a:chExt cx="1042321" cy="1042416"/>
          </a:xfrm>
        </p:grpSpPr>
        <p:sp>
          <p:nvSpPr>
            <p:cNvPr id="13" name="AutoShape 13"/>
            <p:cNvSpPr/>
            <p:nvPr/>
          </p:nvSpPr>
          <p:spPr>
            <a:xfrm>
              <a:off x="8398288" y="4042220"/>
              <a:ext cx="1042321" cy="1042416"/>
            </a:xfrm>
            <a:prstGeom prst="ellipse">
              <a:avLst/>
            </a:pr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grpSp>
      <p:sp>
        <p:nvSpPr>
          <p:cNvPr id="14" name="Freeform 14"/>
          <p:cNvSpPr/>
          <p:nvPr/>
        </p:nvSpPr>
        <p:spPr>
          <a:xfrm>
            <a:off x="5202215" y="2324886"/>
            <a:ext cx="720631" cy="720631"/>
          </a:xfrm>
          <a:custGeom>
            <a:rect l="l" t="t" r="r" b="b"/>
            <a:pathLst>
              <a:path w="1090749" h="1090749">
                <a:moveTo>
                  <a:pt x="1090749" y="0"/>
                </a:moveTo>
                <a:lnTo>
                  <a:pt x="1090749" y="520353"/>
                </a:lnTo>
                <a:lnTo>
                  <a:pt x="1054097" y="529777"/>
                </a:lnTo>
                <a:cubicBezTo>
                  <a:pt x="804459" y="607423"/>
                  <a:pt x="607423" y="804459"/>
                  <a:pt x="529777" y="1054097"/>
                </a:cubicBezTo>
                <a:lnTo>
                  <a:pt x="520353" y="1090749"/>
                </a:lnTo>
                <a:lnTo>
                  <a:pt x="0" y="1090749"/>
                </a:lnTo>
                <a:lnTo>
                  <a:pt x="9646" y="1027542"/>
                </a:lnTo>
                <a:cubicBezTo>
                  <a:pt x="114196" y="516617"/>
                  <a:pt x="516617" y="114196"/>
                  <a:pt x="1027542" y="9646"/>
                </a:cubicBezTo>
                <a:lnTo>
                  <a:pt x="1090749" y="0"/>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5" name="Freeform 15"/>
          <p:cNvSpPr/>
          <p:nvPr/>
        </p:nvSpPr>
        <p:spPr>
          <a:xfrm>
            <a:off x="6187678" y="2324886"/>
            <a:ext cx="720631" cy="720631"/>
          </a:xfrm>
          <a:custGeom>
            <a:rect l="l" t="t" r="r" b="b"/>
            <a:pathLst>
              <a:path w="1090749" h="1090749">
                <a:moveTo>
                  <a:pt x="0" y="0"/>
                </a:moveTo>
                <a:lnTo>
                  <a:pt x="63206" y="9646"/>
                </a:lnTo>
                <a:cubicBezTo>
                  <a:pt x="574131" y="114196"/>
                  <a:pt x="976552" y="516617"/>
                  <a:pt x="1081102" y="1027542"/>
                </a:cubicBezTo>
                <a:lnTo>
                  <a:pt x="1090749" y="1090749"/>
                </a:lnTo>
                <a:lnTo>
                  <a:pt x="570395" y="1090749"/>
                </a:lnTo>
                <a:lnTo>
                  <a:pt x="560971" y="1054097"/>
                </a:lnTo>
                <a:cubicBezTo>
                  <a:pt x="483326" y="804459"/>
                  <a:pt x="286290" y="607423"/>
                  <a:pt x="36651" y="529777"/>
                </a:cubicBezTo>
                <a:lnTo>
                  <a:pt x="0" y="520353"/>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6" name="Freeform 16"/>
          <p:cNvSpPr/>
          <p:nvPr/>
        </p:nvSpPr>
        <p:spPr>
          <a:xfrm>
            <a:off x="5202215" y="3310349"/>
            <a:ext cx="720631" cy="720631"/>
          </a:xfrm>
          <a:custGeom>
            <a:rect l="l" t="t" r="r" b="b"/>
            <a:pathLst>
              <a:path w="1090749" h="1090749">
                <a:moveTo>
                  <a:pt x="0" y="0"/>
                </a:moveTo>
                <a:lnTo>
                  <a:pt x="520353" y="0"/>
                </a:lnTo>
                <a:lnTo>
                  <a:pt x="529777" y="36651"/>
                </a:lnTo>
                <a:cubicBezTo>
                  <a:pt x="607423" y="286290"/>
                  <a:pt x="804459" y="483326"/>
                  <a:pt x="1054097" y="560971"/>
                </a:cubicBezTo>
                <a:lnTo>
                  <a:pt x="1090749" y="570395"/>
                </a:lnTo>
                <a:lnTo>
                  <a:pt x="1090749" y="1090749"/>
                </a:lnTo>
                <a:lnTo>
                  <a:pt x="1027542" y="1081102"/>
                </a:lnTo>
                <a:cubicBezTo>
                  <a:pt x="516617" y="976552"/>
                  <a:pt x="114196" y="574131"/>
                  <a:pt x="9646" y="63206"/>
                </a:cubicBez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7" name="Freeform 17"/>
          <p:cNvSpPr/>
          <p:nvPr/>
        </p:nvSpPr>
        <p:spPr>
          <a:xfrm>
            <a:off x="6187678" y="3310349"/>
            <a:ext cx="720631" cy="720631"/>
          </a:xfrm>
          <a:custGeom>
            <a:rect l="l" t="t" r="r" b="b"/>
            <a:pathLst>
              <a:path w="1090748" h="1090748">
                <a:moveTo>
                  <a:pt x="570395" y="0"/>
                </a:moveTo>
                <a:lnTo>
                  <a:pt x="1090748" y="0"/>
                </a:lnTo>
                <a:lnTo>
                  <a:pt x="1081102" y="63206"/>
                </a:lnTo>
                <a:cubicBezTo>
                  <a:pt x="976552" y="574131"/>
                  <a:pt x="574131" y="976552"/>
                  <a:pt x="63206" y="1081102"/>
                </a:cubicBezTo>
                <a:lnTo>
                  <a:pt x="0" y="1090748"/>
                </a:lnTo>
                <a:lnTo>
                  <a:pt x="0" y="570395"/>
                </a:lnTo>
                <a:lnTo>
                  <a:pt x="36651" y="560971"/>
                </a:lnTo>
                <a:cubicBezTo>
                  <a:pt x="286290" y="483326"/>
                  <a:pt x="483326" y="286290"/>
                  <a:pt x="560971" y="36651"/>
                </a:cubicBezTo>
                <a:lnTo>
                  <a:pt x="570395" y="0"/>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18" name="Freeform 18"/>
          <p:cNvSpPr/>
          <p:nvPr/>
        </p:nvSpPr>
        <p:spPr>
          <a:xfrm>
            <a:off x="3010349" y="1696423"/>
            <a:ext cx="490307" cy="490307"/>
          </a:xfrm>
          <a:custGeom>
            <a:rect l="l" t="t" r="r" b="b"/>
            <a:pathLst>
              <a:path w="304800" h="304800">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close/>
                <a:moveTo>
                  <a:pt x="128778" y="222723"/>
                </a:moveTo>
                <a:lnTo>
                  <a:pt x="58655" y="152591"/>
                </a:lnTo>
                <a:lnTo>
                  <a:pt x="85592" y="125654"/>
                </a:lnTo>
                <a:lnTo>
                  <a:pt x="128768" y="168850"/>
                </a:lnTo>
                <a:lnTo>
                  <a:pt x="220370" y="77248"/>
                </a:lnTo>
                <a:lnTo>
                  <a:pt x="247307" y="104184"/>
                </a:lnTo>
                <a:lnTo>
                  <a:pt x="128778" y="22272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8674179" y="1696307"/>
            <a:ext cx="490538" cy="490538"/>
          </a:xfrm>
          <a:custGeom>
            <a:rect l="l" t="t" r="r" b="b"/>
            <a:pathLst>
              <a:path w="304800" h="304800">
                <a:moveTo>
                  <a:pt x="57150" y="114300"/>
                </a:moveTo>
                <a:lnTo>
                  <a:pt x="0" y="171450"/>
                </a:lnTo>
                <a:lnTo>
                  <a:pt x="114300" y="285750"/>
                </a:lnTo>
                <a:lnTo>
                  <a:pt x="304800" y="95250"/>
                </a:lnTo>
                <a:lnTo>
                  <a:pt x="247650" y="38100"/>
                </a:lnTo>
                <a:lnTo>
                  <a:pt x="114300" y="1714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010233" y="4306919"/>
            <a:ext cx="490538" cy="490538"/>
          </a:xfrm>
          <a:custGeom>
            <a:rect l="l" t="t" r="r" b="b"/>
            <a:pathLst>
              <a:path w="304800" h="304800">
                <a:moveTo>
                  <a:pt x="152400" y="38100"/>
                </a:moveTo>
                <a:cubicBezTo>
                  <a:pt x="215427" y="38100"/>
                  <a:pt x="266700" y="89373"/>
                  <a:pt x="266700" y="152400"/>
                </a:cubicBezTo>
                <a:cubicBezTo>
                  <a:pt x="266700" y="215427"/>
                  <a:pt x="215427" y="266700"/>
                  <a:pt x="152400" y="266700"/>
                </a:cubicBezTo>
                <a:cubicBezTo>
                  <a:pt x="89373" y="266700"/>
                  <a:pt x="38100" y="215427"/>
                  <a:pt x="38100" y="152400"/>
                </a:cubicBezTo>
                <a:cubicBezTo>
                  <a:pt x="38100" y="89373"/>
                  <a:pt x="89373" y="38100"/>
                  <a:pt x="152400" y="38100"/>
                </a:cubicBezTo>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lnTo>
                  <a:pt x="152400" y="0"/>
                </a:lnTo>
                <a:close/>
                <a:moveTo>
                  <a:pt x="204045" y="176955"/>
                </a:moveTo>
                <a:lnTo>
                  <a:pt x="171450" y="144323"/>
                </a:lnTo>
                <a:lnTo>
                  <a:pt x="171450" y="76200"/>
                </a:lnTo>
                <a:lnTo>
                  <a:pt x="133131" y="76200"/>
                </a:lnTo>
                <a:lnTo>
                  <a:pt x="133131" y="152324"/>
                </a:lnTo>
                <a:cubicBezTo>
                  <a:pt x="133131" y="158058"/>
                  <a:pt x="135769" y="163001"/>
                  <a:pt x="139751" y="166535"/>
                </a:cubicBezTo>
                <a:lnTo>
                  <a:pt x="177108" y="203892"/>
                </a:lnTo>
                <a:lnTo>
                  <a:pt x="204045" y="17695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4179" y="4306919"/>
            <a:ext cx="490538" cy="490538"/>
          </a:xfrm>
          <a:custGeom>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643475" y="2556545"/>
            <a:ext cx="2551945" cy="48897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A004F"/>
                  </a:solidFill>
                  <a:latin typeface="Calibri"/>
                  <a:ea typeface="+mn-ea"/>
                  <a:cs typeface="+mn-cs"/>
                </a:defRPr>
              </a:lvl1pPr>
              <a:lvl2pPr marL="457200" algn="l" defTabSz="914400" rtl="0" eaLnBrk="1" latinLnBrk="0" hangingPunct="1">
                <a:defRPr sz="1800" kern="1200">
                  <a:solidFill>
                    <a:srgbClr val="1A004F"/>
                  </a:solidFill>
                  <a:latin typeface="Calibri"/>
                  <a:ea typeface="+mn-ea"/>
                  <a:cs typeface="+mn-cs"/>
                </a:defRPr>
              </a:lvl2pPr>
              <a:lvl3pPr marL="914400" algn="l" defTabSz="914400" rtl="0" eaLnBrk="1" latinLnBrk="0" hangingPunct="1">
                <a:defRPr sz="1800" kern="1200">
                  <a:solidFill>
                    <a:srgbClr val="1A004F"/>
                  </a:solidFill>
                  <a:latin typeface="Calibri"/>
                  <a:ea typeface="+mn-ea"/>
                  <a:cs typeface="+mn-cs"/>
                </a:defRPr>
              </a:lvl3pPr>
              <a:lvl4pPr marL="1371600" algn="l" defTabSz="914400" rtl="0" eaLnBrk="1" latinLnBrk="0" hangingPunct="1">
                <a:defRPr sz="1800" kern="1200">
                  <a:solidFill>
                    <a:srgbClr val="1A004F"/>
                  </a:solidFill>
                  <a:latin typeface="Calibri"/>
                  <a:ea typeface="+mn-ea"/>
                  <a:cs typeface="+mn-cs"/>
                </a:defRPr>
              </a:lvl4pPr>
              <a:lvl5pPr marL="1828800" algn="l" defTabSz="914400" rtl="0" eaLnBrk="1" latinLnBrk="0" hangingPunct="1">
                <a:defRPr sz="1800" kern="1200">
                  <a:solidFill>
                    <a:srgbClr val="1A004F"/>
                  </a:solidFill>
                  <a:latin typeface="Calibri"/>
                  <a:ea typeface="+mn-ea"/>
                  <a:cs typeface="+mn-cs"/>
                </a:defRPr>
              </a:lvl5pPr>
              <a:lvl6pPr marL="2286000" algn="l" defTabSz="914400" rtl="0" eaLnBrk="1" latinLnBrk="0" hangingPunct="1">
                <a:defRPr sz="1800" kern="1200">
                  <a:solidFill>
                    <a:srgbClr val="1A004F"/>
                  </a:solidFill>
                  <a:latin typeface="Calibri"/>
                  <a:ea typeface="+mn-ea"/>
                  <a:cs typeface="+mn-cs"/>
                </a:defRPr>
              </a:lvl6pPr>
              <a:lvl7pPr marL="2743200" algn="l" defTabSz="914400" rtl="0" eaLnBrk="1" latinLnBrk="0" hangingPunct="1">
                <a:defRPr sz="1800" kern="1200">
                  <a:solidFill>
                    <a:srgbClr val="1A004F"/>
                  </a:solidFill>
                  <a:latin typeface="Calibri"/>
                  <a:ea typeface="+mn-ea"/>
                  <a:cs typeface="+mn-cs"/>
                </a:defRPr>
              </a:lvl7pPr>
              <a:lvl8pPr marL="3200400" algn="l" defTabSz="914400" rtl="0" eaLnBrk="1" latinLnBrk="0" hangingPunct="1">
                <a:defRPr sz="1800" kern="1200">
                  <a:solidFill>
                    <a:srgbClr val="1A004F"/>
                  </a:solidFill>
                  <a:latin typeface="Calibri"/>
                  <a:ea typeface="+mn-ea"/>
                  <a:cs typeface="+mn-cs"/>
                </a:defRPr>
              </a:lvl8pPr>
              <a:lvl9pPr marL="3657600" algn="l" defTabSz="914400" rtl="0" eaLnBrk="1" latinLnBrk="0" hangingPunct="1">
                <a:defRPr sz="1800" kern="1200">
                  <a:solidFill>
                    <a:srgbClr val="1A004F"/>
                  </a:solidFill>
                  <a:latin typeface="Calibri"/>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编程语言掌握要求</a:t>
              </a:r>
            </a:p>
          </p:txBody>
        </p:sp>
      </p:grpSp>
      <p:grpSp>
        <p:nvGrpSpPr>
          <p:cNvPr id="45" name="Group 45"/>
          <p:cNvGrpSpPr/>
          <p:nvPr/>
        </p:nvGrpSpPr>
        <p:grpSpPr>
          <a:xfrm>
            <a:off x="2100892" y="2655329"/>
            <a:ext cx="2309220" cy="1189048"/>
            <a:chOff x="2100892" y="2655329"/>
            <a:chExt cx="2309220" cy="1189048"/>
          </a:xfrm>
        </p:grpSpPr>
        <p:sp>
          <p:nvSpPr>
            <p:cNvPr id="46" name="TextBox 46"/>
            <p:cNvSpPr txBox="1"/>
            <p:nvPr/>
          </p:nvSpPr>
          <p:spPr>
            <a:xfrm>
              <a:off x="2100892" y="2655329"/>
              <a:ext cx="2309220" cy="1189048"/>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C/C作为基础语言，掌握基本语法和常用库函数。</a:t>
              </a:r>
            </a:p>
          </p:txBody>
        </p:sp>
      </p:grpSp>
      <p:grpSp>
        <p:nvGrpSpPr>
          <p:cNvPr id="47" name="Group 47"/>
          <p:cNvGrpSpPr/>
          <p:nvPr/>
        </p:nvGrpSpPr>
        <p:grpSpPr>
          <a:xfrm>
            <a:off x="2100892" y="5218283"/>
            <a:ext cx="2309220" cy="1189048"/>
            <a:chOff x="2100892" y="5218283"/>
            <a:chExt cx="2309220" cy="1189048"/>
          </a:xfrm>
        </p:grpSpPr>
        <p:sp>
          <p:nvSpPr>
            <p:cNvPr id="48" name="TextBox 48"/>
            <p:cNvSpPr txBox="1"/>
            <p:nvPr/>
          </p:nvSpPr>
          <p:spPr>
            <a:xfrm>
              <a:off x="2100892" y="5218283"/>
              <a:ext cx="2309220" cy="1189048"/>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Python：脚本语言，用于数据分析、机器学习等。</a:t>
              </a:r>
            </a:p>
          </p:txBody>
        </p:sp>
      </p:grpSp>
      <p:grpSp>
        <p:nvGrpSpPr>
          <p:cNvPr id="49" name="Group 49"/>
          <p:cNvGrpSpPr/>
          <p:nvPr/>
        </p:nvGrpSpPr>
        <p:grpSpPr>
          <a:xfrm>
            <a:off x="7764838" y="2655329"/>
            <a:ext cx="2309220" cy="1189048"/>
            <a:chOff x="7764838" y="2655329"/>
            <a:chExt cx="2309220" cy="1189048"/>
          </a:xfrm>
        </p:grpSpPr>
        <p:sp>
          <p:nvSpPr>
            <p:cNvPr id="50" name="TextBox 50"/>
            <p:cNvSpPr txBox="1"/>
            <p:nvPr/>
          </p:nvSpPr>
          <p:spPr>
            <a:xfrm>
              <a:off x="7764838" y="2655329"/>
              <a:ext cx="2309220" cy="1189048"/>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Java：面向对象编程语言，掌握核心概念和应用。</a:t>
              </a:r>
            </a:p>
          </p:txBody>
        </p:sp>
      </p:grpSp>
      <p:grpSp>
        <p:nvGrpSpPr>
          <p:cNvPr id="51" name="Group 51"/>
          <p:cNvGrpSpPr/>
          <p:nvPr/>
        </p:nvGrpSpPr>
        <p:grpSpPr>
          <a:xfrm>
            <a:off x="7764838" y="5218283"/>
            <a:ext cx="2309220" cy="1189048"/>
            <a:chOff x="7764838" y="5218283"/>
            <a:chExt cx="2309220" cy="1189048"/>
          </a:xfrm>
        </p:grpSpPr>
        <p:sp>
          <p:nvSpPr>
            <p:cNvPr id="52" name="TextBox 52"/>
            <p:cNvSpPr txBox="1"/>
            <p:nvPr/>
          </p:nvSpPr>
          <p:spPr>
            <a:xfrm>
              <a:off x="7764838" y="5218283"/>
              <a:ext cx="2309220" cy="1189048"/>
            </a:xfrm>
            <a:prstGeom prst="rect">
              <a:avLst/>
            </a:prstGeom>
          </p:spPr>
          <p:txBody>
            <a:bodyPr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JavaScript：前端开发语言，掌握DOM操作、AJAX等技术。</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https://d.book118.com/596143112135010100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1A004F"/>
      </a:lt1>
      <a:dk2>
        <a:srgbClr val="EDE5FF"/>
      </a:dk2>
      <a:lt2>
        <a:srgbClr val="000000"/>
      </a:lt2>
      <a:accent1>
        <a:srgbClr val="9970FC"/>
      </a:accent1>
      <a:accent2>
        <a:srgbClr val="6C51FF"/>
      </a:accent2>
      <a:accent3>
        <a:srgbClr val="3F00C2"/>
      </a:accent3>
      <a:accent4>
        <a:srgbClr val="FF6CE0"/>
      </a:accent4>
      <a:accent5>
        <a:srgbClr val="FF8CE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2024-09-24T17:49:32.078</cp:lastPrinted>
  <dcterms:created xsi:type="dcterms:W3CDTF">2024-09-24T09:49:32Z</dcterms:created>
  <dcterms:modified xsi:type="dcterms:W3CDTF">2024-09-24T09:49:34Z</dcterms:modified>
</cp:coreProperties>
</file>