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2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3485E-09C0-478D-87F4-5C3E5D68D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FFF33-F440-44CE-8BBA-E6AD22283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8F72B-B2A4-4C25-B908-FAF60E1C6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6DF3A-3C04-4B4A-8251-D44FF928D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F236D3-780B-4E4B-99A3-1C59F31B0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39B816-FB01-41AD-AB1D-85F4C1CB8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A28B7C-E865-494C-A492-CAFF52823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AF9CA-E54D-4986-8428-C8E36502B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2C2E8-D8DD-45E6-A6B2-A0AEE8383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8C9B1-87B8-4A35-9620-67BD0DC1D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0F528-5261-4B38-AE33-B2C4D9876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01" r:id="rId2"/>
    <p:sldLayoutId id="2147484202" r:id="rId3"/>
    <p:sldLayoutId id="2147484203" r:id="rId4"/>
    <p:sldLayoutId id="2147484204" r:id="rId5"/>
    <p:sldLayoutId id="2147484205" r:id="rId6"/>
    <p:sldLayoutId id="2147484206" r:id="rId7"/>
    <p:sldLayoutId id="2147484207" r:id="rId8"/>
    <p:sldLayoutId id="2147484208" r:id="rId9"/>
    <p:sldLayoutId id="2147484209" r:id="rId10"/>
    <p:sldLayoutId id="214748421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21312202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高考作文专题辅导课件 - 议论文写作指导 - 开篇破题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议论文写作概述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开篇破题的重要性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开篇破题的常见问题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如何写出好的开篇破题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开篇破题实例分析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议论文写作概述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议论文的定义和特点</a:t>
            </a:r>
            <a:endParaRPr lang="zh-CN" altLang="en-US"/>
          </a:p>
        </p:txBody>
      </p:sp>
      <p:sp>
        <p:nvSpPr>
          <p:cNvPr id="10490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8882337" y="1289361"/>
            <a:ext cx="984615" cy="286502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8906589" y="4481095"/>
            <a:ext cx="936013" cy="257089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18"/>
          <p:cNvSpPr/>
          <p:nvPr>
            <p:custDataLst>
              <p:tags r:id="rId4"/>
            </p:custDataLst>
          </p:nvPr>
        </p:nvSpPr>
        <p:spPr>
          <a:xfrm>
            <a:off x="8089030" y="2226267"/>
            <a:ext cx="2570892" cy="387980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19"/>
          <p:cNvSpPr/>
          <p:nvPr>
            <p:custDataLst>
              <p:tags r:id="rId5"/>
            </p:custDataLst>
          </p:nvPr>
        </p:nvSpPr>
        <p:spPr>
          <a:xfrm flipV="1">
            <a:off x="7942240" y="1490400"/>
            <a:ext cx="2865020" cy="13767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318891" y="1289999"/>
            <a:ext cx="984615" cy="286334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344420" y="4481095"/>
            <a:ext cx="936013" cy="257089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4"/>
          <p:cNvSpPr/>
          <p:nvPr>
            <p:custDataLst>
              <p:tags r:id="rId8"/>
            </p:custDataLst>
          </p:nvPr>
        </p:nvSpPr>
        <p:spPr>
          <a:xfrm>
            <a:off x="1526862" y="2226267"/>
            <a:ext cx="2570892" cy="387980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5"/>
          <p:cNvSpPr/>
          <p:nvPr>
            <p:custDataLst>
              <p:tags r:id="rId9"/>
            </p:custDataLst>
          </p:nvPr>
        </p:nvSpPr>
        <p:spPr>
          <a:xfrm flipV="1">
            <a:off x="1379433" y="1490400"/>
            <a:ext cx="2863344" cy="13767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526862" y="3041911"/>
            <a:ext cx="2570892" cy="23163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9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议论文是一种剖析事理、发表意见、提出主张的文体。</a:t>
            </a:r>
            <a:endParaRPr kumimoji="0" lang="zh-CN" altLang="en-US" sz="19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8089030" y="3041911"/>
            <a:ext cx="2570892" cy="23163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9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议论文具有观点明确、论据充分、语言精炼、论证合理、有说服力等特点。</a:t>
            </a:r>
            <a:endParaRPr sz="19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5684859" y="1305316"/>
            <a:ext cx="984615" cy="286334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5709750" y="4496412"/>
            <a:ext cx="936013" cy="257089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11"/>
          <p:cNvSpPr/>
          <p:nvPr>
            <p:custDataLst>
              <p:tags r:id="rId14"/>
            </p:custDataLst>
          </p:nvPr>
        </p:nvSpPr>
        <p:spPr>
          <a:xfrm>
            <a:off x="4892191" y="2240307"/>
            <a:ext cx="2570892" cy="387980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12"/>
          <p:cNvSpPr/>
          <p:nvPr>
            <p:custDataLst>
              <p:tags r:id="rId15"/>
            </p:custDataLst>
          </p:nvPr>
        </p:nvSpPr>
        <p:spPr>
          <a:xfrm flipV="1">
            <a:off x="4745400" y="1505717"/>
            <a:ext cx="2863344" cy="13767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4892191" y="3056590"/>
            <a:ext cx="2570892" cy="23163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议论文通过摆事实、讲道理、辨是非、据原理等手法，来确定某观点的正确或错误，树立或否定某种主张。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议论文的写作目的</a:t>
            </a:r>
            <a:endParaRPr lang="zh-CN" altLang="en-US"/>
          </a:p>
        </p:txBody>
      </p:sp>
      <p:sp>
        <p:nvSpPr>
          <p:cNvPr id="104912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表达观点和立场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说服读者接受自己的观点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引发思考和讨论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传达信息和知识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8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开篇破题的重要性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开篇破题的概念</a:t>
            </a:r>
            <a:endParaRPr lang="zh-CN" altLang="en-US"/>
          </a:p>
        </p:txBody>
      </p:sp>
      <p:sp>
        <p:nvSpPr>
          <p:cNvPr id="104926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6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开篇破题的定义：在文章开头直接点明主题，明确表达观点或态度，为全文奠定基调。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开篇破题的作用：吸引读者注意力，明确文章主旨，为后续论证提供依据。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开篇破题的技巧：简洁明了，直接点题；运用修辞手法，增强表达效果；与文章标题呼应，使结构更加严谨。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开篇破题的注意事项：避免过于突兀或冗长，要与文章整体风格相协调；注意语言表达的准确性和生动性。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开篇破题的作用</a:t>
            </a:r>
            <a:endParaRPr lang="zh-CN" altLang="en-US"/>
          </a:p>
        </p:txBody>
      </p:sp>
      <p:sp>
        <p:nvSpPr>
          <p:cNvPr id="104932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引导读者进入文章思路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为全文打下良好基础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吸引读者注意力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5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明确文章主题和观点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开篇破题的方法</a:t>
            </a:r>
            <a:endParaRPr lang="zh-CN" altLang="en-US"/>
          </a:p>
        </p:txBody>
      </p:sp>
      <p:sp>
        <p:nvSpPr>
          <p:cNvPr id="1049392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直接点题法：直接点明主题，提出观点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2"/>
          <p:cNvSpPr/>
          <p:nvPr>
            <p:custDataLst>
              <p:tags r:id="rId4"/>
            </p:custDataLst>
          </p:nvPr>
        </p:nvSpPr>
        <p:spPr>
          <a:xfrm>
            <a:off x="733361" y="2896286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引出话题法：引用名言、诗句、故事等引出话题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43"/>
          <p:cNvSpPr/>
          <p:nvPr>
            <p:custDataLst>
              <p:tags r:id="rId7"/>
            </p:custDataLst>
          </p:nvPr>
        </p:nvSpPr>
        <p:spPr>
          <a:xfrm>
            <a:off x="3004424" y="2896286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提出问题法：提出一个问题或现象，引发读者思考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44"/>
          <p:cNvSpPr/>
          <p:nvPr>
            <p:custDataLst>
              <p:tags r:id="rId10"/>
            </p:custDataLst>
          </p:nvPr>
        </p:nvSpPr>
        <p:spPr>
          <a:xfrm>
            <a:off x="5275488" y="2896286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对比分析法：将两种不同的事物或观点进行对比，突出主题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45"/>
          <p:cNvSpPr/>
          <p:nvPr>
            <p:custDataLst>
              <p:tags r:id="rId13"/>
            </p:custDataLst>
          </p:nvPr>
        </p:nvSpPr>
        <p:spPr>
          <a:xfrm>
            <a:off x="7545849" y="2896286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故事引入法：讲述一个与主题相关的小故事，吸引读者注意力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5"/>
          <p:cNvSpPr/>
          <p:nvPr>
            <p:custDataLst>
              <p:tags r:id="rId16"/>
            </p:custDataLst>
          </p:nvPr>
        </p:nvSpPr>
        <p:spPr>
          <a:xfrm>
            <a:off x="9816912" y="2896286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6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开篇破题的常见问题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开篇过于平淡无奇</a:t>
            </a:r>
            <a:endParaRPr lang="zh-CN" altLang="en-US"/>
          </a:p>
        </p:txBody>
      </p:sp>
      <p:sp>
        <p:nvSpPr>
          <p:cNvPr id="104954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缺乏吸引力，无法引起读者兴趣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无法明确表达主题，导致读者理解困难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与文章内容脱节，显得突兀不自然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缺乏创新和个性，显得平庸无奇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开篇与主题不符</a:t>
            </a:r>
            <a:endParaRPr lang="zh-CN" altLang="en-US"/>
          </a:p>
        </p:txBody>
      </p:sp>
      <p:sp>
        <p:nvSpPr>
          <p:cNvPr id="10496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0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开篇过于笼统，没有明确主题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6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开篇与主题毫无关联，偏离主题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6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2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开篇过于繁琐，没有突出重点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62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开篇过于平淡，没有吸引读者兴趣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https://d.book118.com/596213122022010031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3_4"/>
  <p:tag name="KSO_WM_UNIT_INDEX" val="1_3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2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1_4"/>
  <p:tag name="KSO_WM_UNIT_INDEX" val="1_1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2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2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2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2_4"/>
  <p:tag name="KSO_WM_UNIT_INDEX" val="1_2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2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2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Bold</vt:lpstr>
      <vt:lpstr>MiSans</vt:lpstr>
      <vt:lpstr>微软雅黑</vt:lpstr>
      <vt:lpstr>Wingdings</vt:lpstr>
      <vt:lpstr>Calibri Light</vt:lpstr>
      <vt:lpstr>宋体</vt:lpstr>
      <vt:lpstr>Office Theme</vt:lpstr>
      <vt:lpstr>高考作文专题辅导课件 - 议论文写作指导 - 开篇破题</vt:lpstr>
      <vt:lpstr>目录</vt:lpstr>
      <vt:lpstr>添加章节标题</vt:lpstr>
      <vt:lpstr>议论文写作概述</vt:lpstr>
      <vt:lpstr>PowerPoint Presentation</vt:lpstr>
      <vt:lpstr>议论文的定义和特点</vt:lpstr>
      <vt:lpstr>议论文的写作目的</vt:lpstr>
      <vt:lpstr>开篇破题的重要性</vt:lpstr>
      <vt:lpstr>PowerPoint Presentation</vt:lpstr>
      <vt:lpstr>开篇破题的概念</vt:lpstr>
      <vt:lpstr>开篇破题的作用</vt:lpstr>
      <vt:lpstr>开篇破题的方法</vt:lpstr>
      <vt:lpstr>开篇破题的常见问题</vt:lpstr>
      <vt:lpstr>PowerPoint Presentation</vt:lpstr>
      <vt:lpstr>开篇过于平淡无奇</vt:lpstr>
      <vt:lpstr>开篇与主题不符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2024-08-29T12:23:38.621</cp:lastPrinted>
  <dcterms:created xsi:type="dcterms:W3CDTF">2024-08-29T04:23:38Z</dcterms:created>
  <dcterms:modified xsi:type="dcterms:W3CDTF">2024-08-29T04:23:41Z</dcterms:modified>
</cp:coreProperties>
</file>