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2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CA00A-B2BF-472E-910E-F7A0EAE03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61778-7A72-477A-AF53-8EE908A12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96DF9-3C82-4782-9D6C-C5F03A261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B7821-2544-4C03-8B13-06FCAD7C0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F1CF5F-FA0A-41DE-A1CE-F0BC7AD38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559283-B255-4153-95E9-4253BB9C1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5B7E79-DC9E-438D-92E1-59CBE3067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AAECE-220B-4879-BF33-E25C7349B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A9AAD-0BF7-4A6D-979B-0B58966C5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BB47B-EB96-4346-9553-CD16EC30F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D36E3-7CE3-4B51-94AA-CCCCD4049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4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050" name="标题 1025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1" name="文本占位符 1026"/>
          <p:cNvSpPr>
            <a:spLocks noGrp="1"/>
          </p:cNvSpPr>
          <p:nvPr>
            <p:ph type="body" idx="5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  <p:pic>
        <p:nvPicPr>
          <p:cNvPr id="2052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tags" Target="../tags/tag1.xml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2315112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81000" y="285750"/>
            <a:ext cx="7159625" cy="65849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 title=""/>
          <p:cNvSpPr txBox="1"/>
          <p:nvPr/>
        </p:nvSpPr>
        <p:spPr>
          <a:xfrm>
            <a:off x="7081520" y="1846580"/>
            <a:ext cx="4059554" cy="15684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9600" noProof="1">
                <a:ln>
                  <a:solidFill>
                    <a:sysClr val="windowText" lastClr="000000"/>
                  </a:solidFill>
                </a:ln>
                <a:solidFill>
                  <a:srgbClr val="C09D2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charset="-122"/>
                <a:ea typeface="华文新魏" panose="02010800040101010101" charset="-122"/>
                <a:cs typeface="+mn-cs"/>
              </a:rPr>
              <a:t>苏武传</a:t>
            </a:r>
            <a:endParaRPr lang="zh-CN" altLang="en-US" sz="9600" noProof="1">
              <a:ln>
                <a:solidFill>
                  <a:sysClr val="windowText" lastClr="000000"/>
                </a:solidFill>
              </a:ln>
              <a:solidFill>
                <a:srgbClr val="C09D2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8004810" y="4157980"/>
            <a:ext cx="2654300" cy="10147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 noProof="1">
                <a:ln>
                  <a:solidFill>
                    <a:sysClr val="windowText" lastClr="000000"/>
                  </a:solidFill>
                </a:ln>
                <a:solidFill>
                  <a:srgbClr val="C09D2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charset="-122"/>
                <a:ea typeface="华文新魏" panose="02010800040101010101" charset="-122"/>
                <a:cs typeface="+mn-cs"/>
              </a:rPr>
              <a:t>班 固</a:t>
            </a:r>
            <a:endParaRPr lang="zh-CN" altLang="en-US" sz="6000" noProof="1">
              <a:ln>
                <a:solidFill>
                  <a:sysClr val="windowText" lastClr="000000"/>
                </a:solidFill>
              </a:ln>
              <a:solidFill>
                <a:srgbClr val="C09D2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新魏" panose="02010800040101010101" charset="-122"/>
              <a:ea typeface="华文新魏" panose="02010800040101010101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文本框 1" title=""/>
          <p:cNvSpPr txBox="1"/>
          <p:nvPr/>
        </p:nvSpPr>
        <p:spPr>
          <a:xfrm>
            <a:off x="4705985" y="367030"/>
            <a:ext cx="310769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《苏武牧羊》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123" name="文本框 2" title=""/>
          <p:cNvSpPr txBox="1"/>
          <p:nvPr/>
        </p:nvSpPr>
        <p:spPr>
          <a:xfrm>
            <a:off x="262255" y="1148080"/>
            <a:ext cx="11700510" cy="52622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1" indent="457200" algn="l">
              <a:lnSpc>
                <a:spcPct val="150000"/>
              </a:lnSpc>
            </a:pPr>
            <a:r>
              <a:rPr lang="zh-CN" altLang="x-none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苏武留胡节不辱！</a:t>
            </a:r>
            <a:endParaRPr lang="zh-CN" altLang="x-none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indent="457200" algn="l">
              <a:lnSpc>
                <a:spcPct val="150000"/>
              </a:lnSpc>
            </a:pPr>
            <a:r>
              <a:rPr lang="zh-CN" altLang="x-none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雪地又冰天，穷愁十九年。渴饮雪，饥吞</a:t>
            </a:r>
            <a:r>
              <a:rPr lang="zh-CN" altLang="x-none" sz="3200">
                <a:solidFill>
                  <a:srgbClr val="80008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毡</a:t>
            </a:r>
            <a:r>
              <a:rPr lang="en-US" altLang="zh-CN" sz="3200">
                <a:solidFill>
                  <a:srgbClr val="80008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(zhān)</a:t>
            </a:r>
            <a:r>
              <a:rPr lang="zh-CN" altLang="x-none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，牧羊北海边。心存汉社稷，</a:t>
            </a:r>
            <a:r>
              <a:rPr lang="zh-CN" altLang="x-none" sz="3200">
                <a:solidFill>
                  <a:srgbClr val="80008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旄</a:t>
            </a:r>
            <a:r>
              <a:rPr lang="en-US" altLang="zh-CN" sz="3200">
                <a:solidFill>
                  <a:srgbClr val="80008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(máo)</a:t>
            </a:r>
            <a:r>
              <a:rPr lang="zh-CN" altLang="x-none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落犹未还，历尽难中难，心如铁石坚。夜坐塞上时闻</a:t>
            </a:r>
            <a:r>
              <a:rPr lang="zh-CN" altLang="x-none" sz="3200">
                <a:solidFill>
                  <a:srgbClr val="80008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笳</a:t>
            </a:r>
            <a:r>
              <a:rPr lang="en-US" altLang="zh-CN" sz="3200">
                <a:solidFill>
                  <a:srgbClr val="80008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(jiā)</a:t>
            </a:r>
            <a:r>
              <a:rPr lang="zh-CN" altLang="x-none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声，入耳痛心酸。</a:t>
            </a:r>
            <a:endParaRPr lang="en-US" altLang="zh-CN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indent="457200" algn="l">
              <a:lnSpc>
                <a:spcPct val="150000"/>
              </a:lnSpc>
            </a:pPr>
            <a:r>
              <a:rPr lang="zh-CN" altLang="x-none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转眼北风吹，雁群汉关飞。白发娘，盼儿归，红妆守空帏。</a:t>
            </a:r>
            <a:endParaRPr lang="zh-CN" altLang="x-none" sz="3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lvl="1" indent="457200" algn="l">
              <a:lnSpc>
                <a:spcPct val="150000"/>
              </a:lnSpc>
            </a:pPr>
            <a:r>
              <a:rPr lang="zh-CN" altLang="x-none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三更同入梦，两地谁梦谁？任海枯石烂，大节不稍亏。终教匈奴心惊胆碎，拱服汉德威。</a:t>
            </a:r>
            <a:endParaRPr lang="zh-CN" altLang="en-US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文本框 1" title=""/>
          <p:cNvSpPr txBox="1"/>
          <p:nvPr/>
        </p:nvSpPr>
        <p:spPr>
          <a:xfrm>
            <a:off x="261938" y="438785"/>
            <a:ext cx="2347912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学习目标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123" name="文本框 2" title=""/>
          <p:cNvSpPr txBox="1"/>
          <p:nvPr/>
        </p:nvSpPr>
        <p:spPr>
          <a:xfrm>
            <a:off x="783273" y="1441133"/>
            <a:ext cx="10625137" cy="45231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</a:rPr>
              <a:t>一、读懂文章，积累和掌握重要的文言知识，培养文言文语感；</a:t>
            </a:r>
            <a:endParaRPr lang="zh-CN" altLang="en-US" sz="3200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</a:rPr>
              <a:t>二、整体感知，理清文章的脉络，学习本文塑造人物形象的技巧；</a:t>
            </a:r>
            <a:endParaRPr lang="zh-CN" altLang="en-US" sz="3200">
              <a:latin typeface="楷体" panose="02010609060101010101" charset="-122"/>
              <a:ea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</a:rPr>
              <a:t>三、感受苏武的人格魅力，尝试从不同的角度解读历史人物。</a:t>
            </a:r>
            <a:endParaRPr lang="zh-CN" altLang="en-US" sz="3200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文本框 1" title=""/>
          <p:cNvSpPr txBox="1"/>
          <p:nvPr/>
        </p:nvSpPr>
        <p:spPr>
          <a:xfrm>
            <a:off x="261938" y="117475"/>
            <a:ext cx="2347912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作者简介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410585" y="391160"/>
            <a:ext cx="8781415" cy="63392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>
              <a:lnSpc>
                <a:spcPts val="4060"/>
              </a:lnSpc>
            </a:pPr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班固（32—92），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字孟坚，东汉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扶风安陵（今陕西咸阳）人，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我国古代著名史学家、文学家。</a:t>
            </a:r>
            <a:endParaRPr lang="zh-CN" altLang="en-US" sz="280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indent="457200">
              <a:lnSpc>
                <a:spcPts val="4060"/>
              </a:lnSpc>
            </a:pPr>
            <a:r>
              <a:rPr lang="zh-CN" altLang="en-US" sz="2800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史学界：与司马迁并称为</a:t>
            </a:r>
            <a:r>
              <a:rPr lang="en-US" altLang="zh-CN" sz="2800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“</a:t>
            </a:r>
            <a:r>
              <a:rPr lang="zh-CN" altLang="en-US" sz="2800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班马</a:t>
            </a:r>
            <a:r>
              <a:rPr lang="en-US" altLang="zh-CN" sz="2800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”</a:t>
            </a:r>
            <a:r>
              <a:rPr lang="zh-CN" altLang="en-US" sz="2800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；</a:t>
            </a:r>
            <a:endParaRPr lang="zh-CN" altLang="en-US" sz="2800" u="sng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indent="457200">
              <a:lnSpc>
                <a:spcPts val="4060"/>
              </a:lnSpc>
            </a:pPr>
            <a:r>
              <a:rPr lang="zh-CN" altLang="en-US" sz="2800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文学界：与扬雄并称为</a:t>
            </a:r>
            <a:r>
              <a:rPr lang="en-US" altLang="zh-CN" sz="2800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“</a:t>
            </a:r>
            <a:r>
              <a:rPr lang="zh-CN" altLang="en-US" sz="2800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班扬</a:t>
            </a:r>
            <a:r>
              <a:rPr lang="en-US" altLang="zh-CN" sz="2800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”</a:t>
            </a:r>
            <a:r>
              <a:rPr lang="zh-CN" altLang="en-US" sz="2800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；</a:t>
            </a:r>
            <a:endParaRPr lang="zh-CN" altLang="en-US" sz="2800" u="sng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indent="457200">
              <a:lnSpc>
                <a:spcPts val="4060"/>
              </a:lnSpc>
            </a:pP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（《两都赋》开创了京都赋的范例，直接影响了张衡《二京赋》以及左思《三都赋》的创作，被萧统《文选》列为第一篇。）</a:t>
            </a:r>
            <a:endParaRPr lang="zh-CN" altLang="en-US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indent="457200">
              <a:lnSpc>
                <a:spcPts val="4060"/>
              </a:lnSpc>
            </a:pPr>
            <a:r>
              <a:rPr lang="zh-CN" altLang="en-US" sz="2800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地理界：与张衡并称为</a:t>
            </a:r>
            <a:r>
              <a:rPr lang="en-US" altLang="zh-CN" sz="2800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“</a:t>
            </a:r>
            <a:r>
              <a:rPr lang="zh-CN" altLang="en-US" sz="2800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班张</a:t>
            </a:r>
            <a:r>
              <a:rPr lang="en-US" altLang="zh-CN" sz="2800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”</a:t>
            </a:r>
            <a:r>
              <a:rPr lang="zh-CN" altLang="en-US" sz="2800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；</a:t>
            </a:r>
            <a:endParaRPr lang="zh-CN" altLang="en-US" sz="2800" u="sng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indent="457200">
              <a:lnSpc>
                <a:spcPts val="4060"/>
              </a:lnSpc>
            </a:pP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（在正史中专列《地理志》是从班固《汉书▪地理志》开始的，班固的地理观及其《地理志》的模式被后世仿效，对中国古代地理学的发展产生了深远影响。）</a:t>
            </a:r>
            <a:endParaRPr lang="zh-CN" altLang="en-US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indent="457200" algn="ctr">
              <a:lnSpc>
                <a:spcPts val="4060"/>
              </a:lnSpc>
            </a:pPr>
            <a:r>
              <a:rPr lang="zh-CN" altLang="en-US" sz="40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才高八斗</a:t>
            </a:r>
            <a:endParaRPr lang="zh-CN" altLang="en-US" sz="400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6148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350" y="1069975"/>
            <a:ext cx="3213100" cy="537686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文本框 1" title=""/>
          <p:cNvSpPr txBox="1"/>
          <p:nvPr/>
        </p:nvSpPr>
        <p:spPr>
          <a:xfrm>
            <a:off x="261938" y="117475"/>
            <a:ext cx="2347912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作者简介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118485" y="636905"/>
            <a:ext cx="8781415" cy="55848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>
              <a:lnSpc>
                <a:spcPts val="4760"/>
              </a:lnSpc>
            </a:pPr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班固（32—92），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字孟坚，东汉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扶风安陵（今陕西咸阳）人，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我国古代著名史学家、文学家。</a:t>
            </a:r>
            <a:endParaRPr lang="zh-CN" altLang="en-US" sz="280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indent="457200">
              <a:lnSpc>
                <a:spcPts val="4760"/>
              </a:lnSpc>
            </a:pPr>
            <a:r>
              <a:rPr lang="zh-CN" altLang="en-US" sz="2800" smtClean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永</a:t>
            </a:r>
            <a:r>
              <a:rPr lang="zh-CN" altLang="en-US" sz="280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平五年（公元</a:t>
            </a:r>
            <a:r>
              <a:rPr lang="en-US" altLang="zh-CN" sz="280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62</a:t>
            </a:r>
            <a:r>
              <a:rPr lang="zh-CN" altLang="en-US" sz="280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年）有人向朝廷告发班固“</a:t>
            </a:r>
            <a:r>
              <a:rPr lang="zh-CN" altLang="en-US" sz="2800" u="sng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私修国史</a:t>
            </a:r>
            <a:r>
              <a:rPr lang="zh-CN" altLang="en-US" sz="280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”。皇帝</a:t>
            </a:r>
            <a:r>
              <a:rPr lang="zh-CN" altLang="en-US" sz="2800" u="sng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下诏入狱</a:t>
            </a:r>
            <a:r>
              <a:rPr lang="zh-CN" altLang="en-US" sz="280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。幸得其弟班超上书申说班固著述之意，地方官也将其书稿送到朝廷。汉明帝了解情况后，任命他为</a:t>
            </a:r>
            <a:r>
              <a:rPr lang="zh-CN" altLang="en-US" sz="2800" u="sng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兰台令史</a:t>
            </a:r>
            <a:r>
              <a:rPr lang="zh-CN" altLang="en-US" sz="280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，掌管和校定图书，先后</a:t>
            </a:r>
            <a:r>
              <a:rPr lang="zh-CN" altLang="en-US" sz="280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任</a:t>
            </a:r>
            <a:r>
              <a:rPr lang="zh-CN" altLang="en-US" sz="2800" u="sng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郎官、校定秘书、玄武司马</a:t>
            </a:r>
            <a:r>
              <a:rPr lang="zh-CN" altLang="en-US" sz="280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（都是下级官吏）</a:t>
            </a:r>
            <a:r>
              <a:rPr lang="zh-CN" altLang="en-US" sz="280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。章帝后期，班固</a:t>
            </a:r>
            <a:r>
              <a:rPr lang="zh-CN" altLang="en-US" sz="2800" u="sng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辞官</a:t>
            </a:r>
            <a:r>
              <a:rPr lang="zh-CN" altLang="en-US" sz="280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回乡为母亲服丧</a:t>
            </a:r>
            <a:r>
              <a:rPr lang="zh-CN" altLang="en-US" sz="2800" smtClean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。</a:t>
            </a:r>
            <a:endParaRPr lang="zh-CN" altLang="en-US" sz="2800" smtClean="0">
              <a:ln>
                <a:noFill/>
              </a:ln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ctr">
              <a:lnSpc>
                <a:spcPts val="4760"/>
              </a:lnSpc>
            </a:pPr>
            <a:r>
              <a:rPr lang="zh-CN" altLang="en-US" sz="360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官卑位低</a:t>
            </a:r>
            <a:endParaRPr lang="zh-CN" altLang="en-US" sz="360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pic>
        <p:nvPicPr>
          <p:cNvPr id="6148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350" y="1069975"/>
            <a:ext cx="3213100" cy="537686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文本框 1" title=""/>
          <p:cNvSpPr txBox="1"/>
          <p:nvPr/>
        </p:nvSpPr>
        <p:spPr>
          <a:xfrm>
            <a:off x="261938" y="117475"/>
            <a:ext cx="2347912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作者简介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410585" y="636905"/>
            <a:ext cx="8781415" cy="55848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>
              <a:lnSpc>
                <a:spcPts val="4760"/>
              </a:lnSpc>
            </a:pPr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班固（32—92），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字孟坚，东汉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扶风安陵（今陕西咸阳）人，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我国古代著名史学家、文学家。</a:t>
            </a:r>
            <a:endParaRPr lang="zh-CN" altLang="en-US" sz="280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indent="457200">
              <a:lnSpc>
                <a:spcPts val="4760"/>
              </a:lnSpc>
            </a:pPr>
            <a:r>
              <a:rPr sz="280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班固从窦宪北征匈奴以后，进入窦宪幕府。此时的窦宪，因平匈奴有功，骄傲日盛，窦氏家族在京城肆意强夺民财，侵害百姓，抢夺民女，甚至谋划杀死皇帝，后被和帝一举铲除。窦宪案发后，当时的洛阳令种兢对班固一家怀有私仇，种兢借机报复，将班固关进监狱拷打折磨，冤死狱中，卒年61岁。</a:t>
            </a:r>
            <a:endParaRPr sz="2800">
              <a:ln>
                <a:noFill/>
              </a:ln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indent="457200" algn="ctr">
              <a:lnSpc>
                <a:spcPts val="4760"/>
              </a:lnSpc>
            </a:pPr>
            <a:r>
              <a:rPr lang="zh-CN" sz="360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含冤被害</a:t>
            </a:r>
            <a:endParaRPr lang="zh-CN" sz="360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pic>
        <p:nvPicPr>
          <p:cNvPr id="6148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350" y="1069975"/>
            <a:ext cx="3213100" cy="537686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410" name="内容占位符 145409" title=""/>
          <p:cNvSpPr>
            <a:spLocks noGrp="1" noRot="1" noChangeArrowheads="1"/>
          </p:cNvSpPr>
          <p:nvPr>
            <p:ph idx="1"/>
          </p:nvPr>
        </p:nvSpPr>
        <p:spPr>
          <a:xfrm>
            <a:off x="269240" y="695325"/>
            <a:ext cx="11653520" cy="508635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ctr" defTabSz="914400" rtl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buNone/>
              <a:defRPr/>
            </a:pPr>
            <a:r>
              <a:rPr kumimoji="0" lang="zh-CN" altLang="en-US" sz="3200" b="1" i="0" u="sng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《汉书</a:t>
            </a:r>
            <a:r>
              <a:rPr kumimoji="0" lang="en-US" altLang="zh-CN" sz="3200" b="1" i="0" u="sng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》(《</a:t>
            </a:r>
            <a:r>
              <a:rPr kumimoji="0" lang="zh-CN" altLang="en-US" sz="3200" b="1" i="0" u="sng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前汉书</a:t>
            </a:r>
            <a:r>
              <a:rPr kumimoji="0" lang="en-US" altLang="zh-CN" sz="3200" b="1" i="0" u="sng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》)</a:t>
            </a:r>
            <a:endParaRPr kumimoji="0" lang="en-US" altLang="zh-CN" sz="3200" b="1" i="0" u="sng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342900" marR="0" lvl="0" indent="-342900" algn="l" defTabSz="914400" rtl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buChar char="v"/>
              <a:defRPr/>
            </a:pPr>
            <a:r>
              <a:rPr kumimoji="0" lang="zh-CN" altLang="en-US" sz="2800" b="1" i="1" u="sng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lumMod val="1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作者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lumMod val="1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---东汉班固撰写,班固去世后,《汉书》中的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lumMod val="1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lumMod val="1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八表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lumMod val="1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lumMod val="1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和《天文志》尚未完成，于是汉和帝命其妹妹班昭和同乡马续完成。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chemeClr val="accent1">
                  <a:lumMod val="10000"/>
                </a:schemeClr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342900" marR="0" lvl="0" indent="-342900" algn="l" defTabSz="914400" rtl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buChar char="v"/>
              <a:defRPr/>
            </a:pPr>
            <a:r>
              <a:rPr kumimoji="0" lang="zh-CN" altLang="en-US" sz="2800" b="1" i="1" u="sng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lumMod val="1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性质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lumMod val="1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---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lumMod val="1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《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lumMod val="1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汉书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lumMod val="1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lumMod val="1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是我国</a:t>
            </a:r>
            <a:r>
              <a:rPr kumimoji="0" lang="zh-CN" altLang="en-US" sz="2800" b="1" i="0" u="sng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第一部纪传体断代史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lumMod val="1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,是古代传记文学名著。其中还收录了西汉大量的辞赋和散文,有总集的性质。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chemeClr val="accent1">
                  <a:lumMod val="10000"/>
                </a:schemeClr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342900" marR="0" lvl="0" indent="-342900" algn="l" defTabSz="914400" rtl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buChar char="v"/>
              <a:defRPr/>
            </a:pPr>
            <a:r>
              <a:rPr kumimoji="0" lang="zh-CN" altLang="en-US" sz="2800" b="1" i="1" u="sng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lumMod val="1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内容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accent1">
                    <a:lumMod val="1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---记录了汉高祖元年(前206)至王莽新地皇四年(23)共230年的历史,共100篇,分为</a:t>
            </a:r>
            <a:r>
              <a:rPr kumimoji="0" lang="zh-CN" altLang="en-US" sz="2800" b="1" i="0" u="sng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十二纪,八表,十志,七十列传。</a:t>
            </a:r>
            <a:endParaRPr kumimoji="0" lang="zh-CN" altLang="en-US" sz="2800" b="1" i="0" u="sng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0">
                                            <p:txEl>
                                              <p:charRg st="13" end="4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0">
                                            <p:txEl>
                                              <p:charRg st="46" end="10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0">
                                            <p:txEl>
                                              <p:charRg st="104" end="16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410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2" title=""/>
          <p:cNvSpPr>
            <a:spLocks noGrp="1"/>
          </p:cNvSpPr>
          <p:nvPr>
            <p:ph type="title" idx="4294967295"/>
          </p:nvPr>
        </p:nvSpPr>
        <p:spPr>
          <a:xfrm>
            <a:off x="1791335" y="304800"/>
            <a:ext cx="8540750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en-US" altLang="zh-CN">
                <a:solidFill>
                  <a:srgbClr val="FF3300"/>
                </a:solidFill>
                <a:ea typeface="黑体" panose="02010609060101010101" pitchFamily="49" charset="-122"/>
              </a:rPr>
              <a:t>《</a:t>
            </a:r>
            <a:r>
              <a:rPr lang="zh-CN" altLang="en-US">
                <a:solidFill>
                  <a:srgbClr val="FF3300"/>
                </a:solidFill>
                <a:ea typeface="黑体" panose="02010609060101010101" pitchFamily="49" charset="-122"/>
              </a:rPr>
              <a:t>汉书</a:t>
            </a:r>
            <a:r>
              <a:rPr lang="en-US" altLang="zh-CN">
                <a:solidFill>
                  <a:srgbClr val="FF3300"/>
                </a:solidFill>
                <a:ea typeface="黑体" panose="02010609060101010101" pitchFamily="49" charset="-122"/>
              </a:rPr>
              <a:t>》&amp;《</a:t>
            </a:r>
            <a:r>
              <a:rPr lang="zh-CN" altLang="en-US">
                <a:solidFill>
                  <a:srgbClr val="FF3300"/>
                </a:solidFill>
                <a:ea typeface="黑体" panose="02010609060101010101" pitchFamily="49" charset="-122"/>
              </a:rPr>
              <a:t>史记</a:t>
            </a:r>
            <a:r>
              <a:rPr lang="en-US" altLang="zh-CN">
                <a:solidFill>
                  <a:srgbClr val="FF3300"/>
                </a:solidFill>
                <a:ea typeface="黑体" panose="02010609060101010101" pitchFamily="49" charset="-122"/>
              </a:rPr>
              <a:t>》</a:t>
            </a:r>
            <a:endParaRPr lang="zh-CN" altLang="en-US">
              <a:solidFill>
                <a:srgbClr val="FF3300"/>
              </a:solidFill>
              <a:ea typeface="黑体" panose="02010609060101010101" pitchFamily="49" charset="-122"/>
            </a:endParaRPr>
          </a:p>
        </p:txBody>
      </p:sp>
      <p:sp>
        <p:nvSpPr>
          <p:cNvPr id="4" name="Text Box 4" title=""/>
          <p:cNvSpPr/>
          <p:nvPr/>
        </p:nvSpPr>
        <p:spPr>
          <a:xfrm>
            <a:off x="3391535" y="1524000"/>
            <a:ext cx="7315200" cy="6096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None/>
            </a:pPr>
            <a:r>
              <a:rPr lang="en-US" altLang="zh-CN" b="1">
                <a:ea typeface="楷体_GB2312" panose="02010609030101010101" pitchFamily="49" charset="-122"/>
              </a:rPr>
              <a:t>《</a:t>
            </a:r>
            <a:r>
              <a:rPr lang="zh-CN" altLang="en-US" b="1">
                <a:ea typeface="楷体_GB2312" panose="02010609030101010101" pitchFamily="49" charset="-122"/>
              </a:rPr>
              <a:t>汉书</a:t>
            </a:r>
            <a:r>
              <a:rPr lang="en-US" altLang="zh-CN" b="1">
                <a:ea typeface="楷体_GB2312" panose="02010609030101010101" pitchFamily="49" charset="-122"/>
              </a:rPr>
              <a:t>》</a:t>
            </a:r>
            <a:r>
              <a:rPr lang="en-US" altLang="zh-CN" b="1"/>
              <a:t>                 </a:t>
            </a:r>
            <a:r>
              <a:rPr lang="en-US" altLang="zh-CN" b="1">
                <a:ea typeface="楷体_GB2312" panose="02010609030101010101" pitchFamily="49" charset="-122"/>
              </a:rPr>
              <a:t>《</a:t>
            </a:r>
            <a:r>
              <a:rPr lang="zh-CN" altLang="en-US" b="1">
                <a:ea typeface="楷体_GB2312" panose="02010609030101010101" pitchFamily="49" charset="-122"/>
              </a:rPr>
              <a:t>史记</a:t>
            </a:r>
            <a:r>
              <a:rPr lang="en-US" altLang="zh-CN" b="1">
                <a:ea typeface="楷体_GB2312" panose="02010609030101010101" pitchFamily="49" charset="-122"/>
              </a:rPr>
              <a:t>》</a:t>
            </a:r>
            <a:endParaRPr lang="en-US" altLang="zh-CN" b="1">
              <a:ea typeface="楷体_GB2312" panose="02010609030101010101" pitchFamily="49" charset="-122"/>
            </a:endParaRPr>
          </a:p>
        </p:txBody>
      </p:sp>
      <p:sp>
        <p:nvSpPr>
          <p:cNvPr id="5" name="Text Box 5" title=""/>
          <p:cNvSpPr txBox="1"/>
          <p:nvPr/>
        </p:nvSpPr>
        <p:spPr>
          <a:xfrm>
            <a:off x="1791335" y="2133600"/>
            <a:ext cx="2133600" cy="28613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>
                <a:latin typeface="Arial" pitchFamily="34" charset="0"/>
              </a:rPr>
              <a:t>体 裁</a:t>
            </a:r>
            <a:endParaRPr lang="zh-CN" altLang="en-US">
              <a:latin typeface="Arial" pitchFamily="34" charset="0"/>
            </a:endParaRPr>
          </a:p>
          <a:p>
            <a:pPr eaLnBrk="1" hangingPunct="1">
              <a:spcBef>
                <a:spcPct val="50000"/>
              </a:spcBef>
            </a:pPr>
            <a:endParaRPr lang="zh-CN" altLang="en-US">
              <a:latin typeface="Arial" pitchFamily="34" charset="0"/>
            </a:endParaRPr>
          </a:p>
          <a:p>
            <a:pPr eaLnBrk="1" hangingPunct="1">
              <a:spcBef>
                <a:spcPct val="50000"/>
              </a:spcBef>
            </a:pPr>
            <a:endParaRPr lang="zh-CN" altLang="en-US">
              <a:latin typeface="Arial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>
                <a:latin typeface="Arial" pitchFamily="34" charset="0"/>
              </a:rPr>
              <a:t>时间跨度</a:t>
            </a:r>
            <a:endParaRPr lang="zh-CN" altLang="en-US">
              <a:latin typeface="Arial" pitchFamily="34" charset="0"/>
            </a:endParaRPr>
          </a:p>
          <a:p>
            <a:pPr eaLnBrk="1" hangingPunct="1">
              <a:spcBef>
                <a:spcPct val="50000"/>
              </a:spcBef>
            </a:pPr>
            <a:endParaRPr lang="zh-CN" altLang="en-US">
              <a:latin typeface="Arial" pitchFamily="34" charset="0"/>
            </a:endParaRPr>
          </a:p>
          <a:p>
            <a:pPr eaLnBrk="1" hangingPunct="1">
              <a:spcBef>
                <a:spcPct val="50000"/>
              </a:spcBef>
            </a:pPr>
            <a:endParaRPr lang="zh-CN" altLang="en-US">
              <a:latin typeface="Arial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1800">
                <a:solidFill>
                  <a:schemeClr val="tx1"/>
                </a:solidFill>
                <a:latin typeface="Arial" pitchFamily="34" charset="0"/>
              </a:rPr>
              <a:t>体 例</a:t>
            </a:r>
            <a:endParaRPr lang="zh-CN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6" name="Text Box 6" title=""/>
          <p:cNvSpPr txBox="1"/>
          <p:nvPr/>
        </p:nvSpPr>
        <p:spPr>
          <a:xfrm>
            <a:off x="3391535" y="2209800"/>
            <a:ext cx="3200400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>
                <a:latin typeface="Arial" pitchFamily="34" charset="0"/>
              </a:rPr>
              <a:t>我国第一部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</a:rPr>
              <a:t>纪传体断代史</a:t>
            </a:r>
            <a:endParaRPr lang="zh-CN" altLang="en-US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7" name="Text Box 7" title=""/>
          <p:cNvSpPr txBox="1"/>
          <p:nvPr/>
        </p:nvSpPr>
        <p:spPr>
          <a:xfrm>
            <a:off x="6820535" y="2209800"/>
            <a:ext cx="3429000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>
                <a:latin typeface="Arial" pitchFamily="34" charset="0"/>
              </a:rPr>
              <a:t>我国第一部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</a:rPr>
              <a:t>纪传体通史</a:t>
            </a:r>
            <a:endParaRPr lang="zh-CN" altLang="en-US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8" name="Text Box 8" title=""/>
          <p:cNvSpPr txBox="1"/>
          <p:nvPr/>
        </p:nvSpPr>
        <p:spPr>
          <a:xfrm>
            <a:off x="3620135" y="3505200"/>
            <a:ext cx="28194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latin typeface="Arial" pitchFamily="34" charset="0"/>
              </a:rPr>
              <a:t>230</a:t>
            </a:r>
            <a:r>
              <a:rPr lang="zh-CN" altLang="en-US">
                <a:latin typeface="Arial" pitchFamily="34" charset="0"/>
              </a:rPr>
              <a:t>年左右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9" name="Text Box 9" title=""/>
          <p:cNvSpPr txBox="1"/>
          <p:nvPr/>
        </p:nvSpPr>
        <p:spPr>
          <a:xfrm>
            <a:off x="6972935" y="3505200"/>
            <a:ext cx="28194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latin typeface="Arial" pitchFamily="34" charset="0"/>
              </a:rPr>
              <a:t>3000</a:t>
            </a:r>
            <a:r>
              <a:rPr lang="zh-CN" altLang="en-US">
                <a:latin typeface="Arial" pitchFamily="34" charset="0"/>
              </a:rPr>
              <a:t>多年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10" name="Text Box 10" title=""/>
          <p:cNvSpPr txBox="1"/>
          <p:nvPr/>
        </p:nvSpPr>
        <p:spPr>
          <a:xfrm>
            <a:off x="3467735" y="4572000"/>
            <a:ext cx="33528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>
                <a:latin typeface="Arial" pitchFamily="34" charset="0"/>
              </a:rPr>
              <a:t>纪、表、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</a:rPr>
              <a:t>志、传</a:t>
            </a:r>
            <a:endParaRPr lang="zh-CN" altLang="en-US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11" name="Text Box 11" title=""/>
          <p:cNvSpPr txBox="1"/>
          <p:nvPr/>
        </p:nvSpPr>
        <p:spPr>
          <a:xfrm>
            <a:off x="6820535" y="4495800"/>
            <a:ext cx="3581400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>
                <a:latin typeface="Arial" pitchFamily="34" charset="0"/>
              </a:rPr>
              <a:t>本纪、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</a:rPr>
              <a:t>列传、世家、书、</a:t>
            </a:r>
            <a:r>
              <a:rPr lang="zh-CN" altLang="en-US">
                <a:latin typeface="Arial" pitchFamily="34" charset="0"/>
              </a:rPr>
              <a:t>表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12" name="Text Box 12" title=""/>
          <p:cNvSpPr txBox="1"/>
          <p:nvPr/>
        </p:nvSpPr>
        <p:spPr>
          <a:xfrm>
            <a:off x="3616325" y="5682615"/>
            <a:ext cx="5257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4000">
                <a:latin typeface="Arial" pitchFamily="34" charset="0"/>
                <a:ea typeface="宋体" panose="02010600030101010101" pitchFamily="2" charset="-122"/>
              </a:rPr>
              <a:t>两书合称为：</a:t>
            </a:r>
            <a:endParaRPr lang="zh-CN" altLang="en-US" sz="4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" name="Text Box 13" title=""/>
          <p:cNvSpPr txBox="1"/>
          <p:nvPr/>
        </p:nvSpPr>
        <p:spPr>
          <a:xfrm>
            <a:off x="7045325" y="5682615"/>
            <a:ext cx="18288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4000">
                <a:latin typeface="Arial" pitchFamily="34" charset="0"/>
                <a:ea typeface="宋体" panose="02010600030101010101" pitchFamily="2" charset="-122"/>
              </a:rPr>
              <a:t>“</a:t>
            </a:r>
            <a:r>
              <a:rPr lang="zh-CN" altLang="en-US" sz="4000">
                <a:latin typeface="Arial" pitchFamily="34" charset="0"/>
                <a:ea typeface="宋体" panose="02010600030101010101" pitchFamily="2" charset="-122"/>
              </a:rPr>
              <a:t>史汉”</a:t>
            </a:r>
            <a:endParaRPr lang="zh-CN" altLang="en-US" sz="4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4" name="Line 14" title=""/>
          <p:cNvSpPr/>
          <p:nvPr/>
        </p:nvSpPr>
        <p:spPr>
          <a:xfrm>
            <a:off x="1715135" y="2057400"/>
            <a:ext cx="86106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5" name="Line 15" title=""/>
          <p:cNvSpPr/>
          <p:nvPr/>
        </p:nvSpPr>
        <p:spPr>
          <a:xfrm>
            <a:off x="1715135" y="3276600"/>
            <a:ext cx="86868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6" name="Line 16" title=""/>
          <p:cNvSpPr/>
          <p:nvPr/>
        </p:nvSpPr>
        <p:spPr>
          <a:xfrm>
            <a:off x="1791335" y="5410200"/>
            <a:ext cx="86106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7" name="Line 18" title=""/>
          <p:cNvSpPr/>
          <p:nvPr/>
        </p:nvSpPr>
        <p:spPr>
          <a:xfrm flipH="1">
            <a:off x="3315335" y="1600200"/>
            <a:ext cx="0" cy="38100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8" name="Line 19" title=""/>
          <p:cNvSpPr/>
          <p:nvPr/>
        </p:nvSpPr>
        <p:spPr>
          <a:xfrm flipH="1">
            <a:off x="6668135" y="1524000"/>
            <a:ext cx="0" cy="38862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9" name="Line 22" title=""/>
          <p:cNvSpPr/>
          <p:nvPr/>
        </p:nvSpPr>
        <p:spPr>
          <a:xfrm>
            <a:off x="1715135" y="4267200"/>
            <a:ext cx="86868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文本框 1" title=""/>
          <p:cNvSpPr txBox="1"/>
          <p:nvPr/>
        </p:nvSpPr>
        <p:spPr>
          <a:xfrm>
            <a:off x="261938" y="117475"/>
            <a:ext cx="2347912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史书体例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46434" name="内容占位符 146433" title=""/>
          <p:cNvSpPr>
            <a:spLocks noGrp="1" noRot="1"/>
          </p:cNvSpPr>
          <p:nvPr>
            <p:ph idx="1"/>
          </p:nvPr>
        </p:nvSpPr>
        <p:spPr>
          <a:xfrm>
            <a:off x="262255" y="1174115"/>
            <a:ext cx="11748135" cy="5285105"/>
          </a:xfrm>
        </p:spPr>
        <p:txBody>
          <a:bodyPr vert="horz" wrap="square" lIns="91440" tIns="45720" rIns="91440" bIns="45720" anchor="t"/>
          <a:lstStyle/>
          <a:p>
            <a:pPr>
              <a:lnSpc>
                <a:spcPts val="3580"/>
              </a:lnSpc>
              <a:spcBef>
                <a:spcPct val="0"/>
              </a:spcBef>
              <a:buNone/>
            </a:pPr>
            <a:r>
              <a:rPr lang="zh-CN" altLang="en-US" sz="3200">
                <a:solidFill>
                  <a:srgbClr val="CC006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编年体: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按年月日有次序地记载史事的史书</a:t>
            </a:r>
            <a:endParaRPr lang="zh-CN" altLang="en-US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ts val="3580"/>
              </a:lnSpc>
              <a:spcBef>
                <a:spcPct val="0"/>
              </a:spcBef>
              <a:buNone/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例: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《</a:t>
            </a:r>
            <a:r>
              <a:rPr lang="zh-CN" altLang="en-US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春秋</a:t>
            </a:r>
            <a:r>
              <a:rPr lang="en-US" altLang="zh-CN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孔子)--最早的编年体史书</a:t>
            </a:r>
            <a:endParaRPr lang="zh-CN" altLang="en-US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ts val="3580"/>
              </a:lnSpc>
              <a:spcBef>
                <a:spcPct val="0"/>
              </a:spcBef>
              <a:buNone/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《</a:t>
            </a:r>
            <a:r>
              <a:rPr lang="zh-CN" altLang="en-US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左传</a:t>
            </a:r>
            <a:r>
              <a:rPr lang="en-US" altLang="zh-CN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左丘明)《</a:t>
            </a:r>
            <a:r>
              <a:rPr lang="zh-CN" altLang="en-US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公羊传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》《</a:t>
            </a:r>
            <a:r>
              <a:rPr lang="zh-CN" altLang="en-US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谷梁传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</a:t>
            </a:r>
            <a:endParaRPr lang="zh-CN" altLang="en-US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ts val="3580"/>
              </a:lnSpc>
              <a:spcBef>
                <a:spcPct val="0"/>
              </a:spcBef>
              <a:buNone/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《</a:t>
            </a:r>
            <a:r>
              <a:rPr lang="zh-CN" altLang="en-US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资治通鉴</a:t>
            </a:r>
            <a:r>
              <a:rPr lang="en-US" altLang="zh-CN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司马光)</a:t>
            </a:r>
            <a:endParaRPr lang="zh-CN" altLang="en-US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ts val="3580"/>
              </a:lnSpc>
              <a:spcBef>
                <a:spcPct val="0"/>
              </a:spcBef>
              <a:buNone/>
            </a:pPr>
            <a:r>
              <a:rPr lang="zh-CN" altLang="en-US" sz="3200">
                <a:solidFill>
                  <a:srgbClr val="CC006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国别体: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以国家为编排顺序记载史事的史书</a:t>
            </a:r>
            <a:endParaRPr lang="zh-CN" altLang="en-US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ts val="3580"/>
              </a:lnSpc>
              <a:spcBef>
                <a:spcPct val="0"/>
              </a:spcBef>
              <a:buNone/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例: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《</a:t>
            </a:r>
            <a:r>
              <a:rPr lang="zh-CN" altLang="en-US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国语</a:t>
            </a:r>
            <a:r>
              <a:rPr lang="en-US" altLang="zh-CN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----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第一部国别体史书</a:t>
            </a:r>
            <a:endParaRPr lang="zh-CN" altLang="en-US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ts val="3580"/>
              </a:lnSpc>
              <a:spcBef>
                <a:spcPct val="0"/>
              </a:spcBef>
              <a:buNone/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《</a:t>
            </a:r>
            <a:r>
              <a:rPr lang="zh-CN" altLang="en-US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战国策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刘向编订)</a:t>
            </a:r>
            <a:endParaRPr lang="zh-CN" altLang="en-US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ts val="3580"/>
              </a:lnSpc>
              <a:spcBef>
                <a:spcPct val="0"/>
              </a:spcBef>
              <a:buNone/>
            </a:pPr>
            <a:r>
              <a:rPr lang="zh-CN" altLang="en-US" sz="3200">
                <a:solidFill>
                  <a:srgbClr val="CC006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纪传体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:以为人物立传记的方式记载史事的史书           </a:t>
            </a:r>
            <a:endParaRPr lang="zh-CN" altLang="en-US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ts val="3580"/>
              </a:lnSpc>
              <a:spcBef>
                <a:spcPct val="0"/>
              </a:spcBef>
              <a:buNone/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例：</a:t>
            </a:r>
            <a:r>
              <a:rPr lang="en-US" altLang="zh-CN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《</a:t>
            </a:r>
            <a:r>
              <a:rPr lang="zh-CN" altLang="en-US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史记</a:t>
            </a:r>
            <a:r>
              <a:rPr lang="en-US" altLang="zh-CN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》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（司马迁）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----第一部纪传体通史</a:t>
            </a:r>
            <a:endParaRPr lang="zh-CN" altLang="en-US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ts val="3580"/>
              </a:lnSpc>
              <a:spcBef>
                <a:spcPct val="0"/>
              </a:spcBef>
              <a:buNone/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en-US" altLang="zh-CN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《</a:t>
            </a:r>
            <a:r>
              <a:rPr lang="zh-CN" altLang="en-US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汉书</a:t>
            </a:r>
            <a:r>
              <a:rPr lang="en-US" altLang="zh-CN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》</a:t>
            </a:r>
            <a:r>
              <a:rPr lang="zh-CN" altLang="en-US" sz="32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（班固）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----第一部纪传体断代史</a:t>
            </a:r>
            <a:endParaRPr lang="zh-CN" altLang="en-US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ts val="3580"/>
              </a:lnSpc>
              <a:spcBef>
                <a:spcPct val="0"/>
              </a:spcBef>
              <a:buNone/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en-US" altLang="zh-CN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《</a:t>
            </a:r>
            <a:r>
              <a:rPr lang="zh-CN" altLang="en-US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后汉书</a:t>
            </a:r>
            <a:r>
              <a:rPr lang="en-US" altLang="zh-CN" sz="3200">
                <a:solidFill>
                  <a:srgbClr val="000099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》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(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范晔)----纪传体断代史</a:t>
            </a:r>
            <a:endParaRPr lang="zh-CN" altLang="en-US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eaLnBrk="1" hangingPunct="1">
              <a:buNone/>
            </a:pPr>
            <a:endParaRPr lang="zh-CN" altLang="en-US" sz="3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文本框 1" title=""/>
          <p:cNvSpPr txBox="1"/>
          <p:nvPr/>
        </p:nvSpPr>
        <p:spPr>
          <a:xfrm>
            <a:off x="76835" y="-36195"/>
            <a:ext cx="3555365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楷体" panose="02010609060101010101" charset="-122"/>
                <a:ea typeface="楷体" panose="02010609060101010101" charset="-122"/>
              </a:rPr>
              <a:t>预习检测一</a:t>
            </a:r>
            <a:endParaRPr lang="zh-CN" altLang="en-US" sz="40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147" name="Rectangle 3" title=""/>
          <p:cNvSpPr>
            <a:spLocks noGrp="1"/>
          </p:cNvSpPr>
          <p:nvPr/>
        </p:nvSpPr>
        <p:spPr>
          <a:xfrm>
            <a:off x="2101850" y="452755"/>
            <a:ext cx="7772400" cy="510032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ea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15000"/>
              </a:lnSpc>
              <a:spcBef>
                <a:spcPts val="20"/>
              </a:spcBef>
              <a:spcAft>
                <a:spcPct val="0"/>
              </a:spcAft>
            </a:pPr>
            <a:r>
              <a:rPr lang="zh-CN" altLang="en-US" b="1"/>
              <a:t>稍迁至</a:t>
            </a:r>
            <a:r>
              <a:rPr lang="zh-CN" altLang="en-US" b="1">
                <a:solidFill>
                  <a:srgbClr val="FF0000"/>
                </a:solidFill>
              </a:rPr>
              <a:t>栘</a:t>
            </a:r>
            <a:r>
              <a:rPr lang="zh-CN" altLang="en-US" b="1"/>
              <a:t>中</a:t>
            </a:r>
            <a:r>
              <a:rPr lang="zh-CN" altLang="en-US" b="1">
                <a:solidFill>
                  <a:srgbClr val="FF0000"/>
                </a:solidFill>
              </a:rPr>
              <a:t>厩</a:t>
            </a:r>
            <a:r>
              <a:rPr lang="zh-CN" altLang="en-US" b="1"/>
              <a:t>监</a:t>
            </a:r>
            <a:endParaRPr lang="zh-CN" altLang="en-US" b="1"/>
          </a:p>
          <a:p>
            <a:pPr eaLnBrk="1" hangingPunct="1">
              <a:lnSpc>
                <a:spcPct val="115000"/>
              </a:lnSpc>
              <a:spcBef>
                <a:spcPts val="20"/>
              </a:spcBef>
              <a:spcAft>
                <a:spcPct val="0"/>
              </a:spcAft>
            </a:pPr>
            <a:r>
              <a:rPr lang="zh-CN" altLang="en-US" b="1">
                <a:solidFill>
                  <a:srgbClr val="FF0000"/>
                </a:solidFill>
              </a:rPr>
              <a:t>且鞮</a:t>
            </a:r>
            <a:r>
              <a:rPr lang="zh-CN" altLang="en-US" b="1"/>
              <a:t>侯</a:t>
            </a:r>
            <a:r>
              <a:rPr lang="zh-CN" altLang="en-US" b="1">
                <a:solidFill>
                  <a:srgbClr val="0000CC"/>
                </a:solidFill>
              </a:rPr>
              <a:t>单于</a:t>
            </a:r>
            <a:endParaRPr lang="zh-CN" altLang="en-US" b="1">
              <a:solidFill>
                <a:srgbClr val="0000CC"/>
              </a:solidFill>
            </a:endParaRPr>
          </a:p>
          <a:p>
            <a:pPr eaLnBrk="1" hangingPunct="1">
              <a:lnSpc>
                <a:spcPct val="115000"/>
              </a:lnSpc>
              <a:spcBef>
                <a:spcPts val="20"/>
              </a:spcBef>
              <a:spcAft>
                <a:spcPct val="0"/>
              </a:spcAft>
            </a:pPr>
            <a:r>
              <a:rPr lang="zh-CN" altLang="en-US" b="1"/>
              <a:t>会</a:t>
            </a:r>
            <a:r>
              <a:rPr lang="zh-CN" altLang="en-US" b="1">
                <a:solidFill>
                  <a:srgbClr val="FF0000"/>
                </a:solidFill>
              </a:rPr>
              <a:t>缑</a:t>
            </a:r>
            <a:r>
              <a:rPr lang="zh-CN" altLang="en-US" b="1"/>
              <a:t>王与长水虞常</a:t>
            </a:r>
            <a:endParaRPr lang="zh-CN" altLang="en-US" b="1"/>
          </a:p>
          <a:p>
            <a:pPr eaLnBrk="1" hangingPunct="1">
              <a:lnSpc>
                <a:spcPct val="115000"/>
              </a:lnSpc>
              <a:spcBef>
                <a:spcPts val="20"/>
              </a:spcBef>
              <a:spcAft>
                <a:spcPct val="0"/>
              </a:spcAft>
            </a:pPr>
            <a:r>
              <a:rPr lang="zh-CN" altLang="en-US" b="1"/>
              <a:t>阴相与谋劫单于母</a:t>
            </a:r>
            <a:r>
              <a:rPr lang="zh-CN" altLang="en-US" b="1">
                <a:solidFill>
                  <a:srgbClr val="FF0000"/>
                </a:solidFill>
              </a:rPr>
              <a:t>阏氏</a:t>
            </a:r>
            <a:endParaRPr lang="zh-CN" altLang="en-US" b="1">
              <a:solidFill>
                <a:srgbClr val="FF0000"/>
              </a:solidFill>
            </a:endParaRPr>
          </a:p>
          <a:p>
            <a:pPr eaLnBrk="1" hangingPunct="1">
              <a:lnSpc>
                <a:spcPct val="115000"/>
              </a:lnSpc>
              <a:spcBef>
                <a:spcPts val="20"/>
              </a:spcBef>
              <a:spcAft>
                <a:spcPct val="0"/>
              </a:spcAft>
            </a:pPr>
            <a:r>
              <a:rPr lang="zh-CN" altLang="en-US" b="1"/>
              <a:t>置</a:t>
            </a:r>
            <a:r>
              <a:rPr lang="zh-CN" altLang="en-US" b="1">
                <a:solidFill>
                  <a:srgbClr val="FF0000"/>
                </a:solidFill>
              </a:rPr>
              <a:t>煴</a:t>
            </a:r>
            <a:r>
              <a:rPr lang="zh-CN" altLang="en-US" b="1"/>
              <a:t>火，覆武其上</a:t>
            </a:r>
            <a:endParaRPr lang="zh-CN" altLang="en-US" b="1"/>
          </a:p>
          <a:p>
            <a:pPr eaLnBrk="1" hangingPunct="1">
              <a:lnSpc>
                <a:spcPct val="115000"/>
              </a:lnSpc>
              <a:spcBef>
                <a:spcPts val="20"/>
              </a:spcBef>
              <a:spcAft>
                <a:spcPct val="0"/>
              </a:spcAft>
            </a:pPr>
            <a:r>
              <a:rPr lang="zh-CN" altLang="en-US" b="1"/>
              <a:t>武卧</a:t>
            </a:r>
            <a:r>
              <a:rPr lang="zh-CN" altLang="en-US" b="1">
                <a:solidFill>
                  <a:srgbClr val="FF0000"/>
                </a:solidFill>
              </a:rPr>
              <a:t>啮</a:t>
            </a:r>
            <a:r>
              <a:rPr lang="zh-CN" altLang="en-US" b="1"/>
              <a:t>雪</a:t>
            </a:r>
            <a:endParaRPr lang="zh-CN" altLang="en-US" b="1"/>
          </a:p>
          <a:p>
            <a:pPr eaLnBrk="1" hangingPunct="1">
              <a:lnSpc>
                <a:spcPct val="115000"/>
              </a:lnSpc>
              <a:spcBef>
                <a:spcPts val="20"/>
              </a:spcBef>
              <a:spcAft>
                <a:spcPct val="0"/>
              </a:spcAft>
            </a:pPr>
            <a:r>
              <a:rPr lang="zh-CN" altLang="en-US" b="1"/>
              <a:t>使牧</a:t>
            </a:r>
            <a:r>
              <a:rPr lang="zh-CN" altLang="en-US" b="1">
                <a:solidFill>
                  <a:srgbClr val="FF0000"/>
                </a:solidFill>
              </a:rPr>
              <a:t>羝</a:t>
            </a:r>
            <a:endParaRPr lang="zh-CN" altLang="en-US" b="1">
              <a:solidFill>
                <a:srgbClr val="FF0000"/>
              </a:solidFill>
            </a:endParaRPr>
          </a:p>
          <a:p>
            <a:pPr eaLnBrk="1" hangingPunct="1">
              <a:lnSpc>
                <a:spcPct val="115000"/>
              </a:lnSpc>
              <a:spcBef>
                <a:spcPts val="20"/>
              </a:spcBef>
              <a:spcAft>
                <a:spcPct val="0"/>
              </a:spcAft>
            </a:pPr>
            <a:r>
              <a:rPr lang="zh-CN" altLang="en-US" b="1"/>
              <a:t>武能网纺</a:t>
            </a:r>
            <a:r>
              <a:rPr lang="zh-CN" altLang="en-US" b="1">
                <a:solidFill>
                  <a:srgbClr val="FF0000"/>
                </a:solidFill>
              </a:rPr>
              <a:t>缴</a:t>
            </a:r>
            <a:endParaRPr lang="zh-CN" altLang="en-US" b="1"/>
          </a:p>
          <a:p>
            <a:pPr eaLnBrk="1" hangingPunct="1">
              <a:lnSpc>
                <a:spcPct val="115000"/>
              </a:lnSpc>
              <a:spcBef>
                <a:spcPts val="20"/>
              </a:spcBef>
              <a:spcAft>
                <a:spcPct val="0"/>
              </a:spcAft>
            </a:pPr>
            <a:r>
              <a:rPr lang="zh-CN" altLang="en-US" b="1"/>
              <a:t>节</a:t>
            </a:r>
            <a:r>
              <a:rPr lang="zh-CN" altLang="en-US" b="1">
                <a:solidFill>
                  <a:srgbClr val="FF0000"/>
                </a:solidFill>
              </a:rPr>
              <a:t>旄</a:t>
            </a:r>
            <a:r>
              <a:rPr lang="zh-CN" altLang="en-US" b="1"/>
              <a:t>尽落</a:t>
            </a:r>
            <a:endParaRPr lang="zh-CN" altLang="en-US" b="1"/>
          </a:p>
          <a:p>
            <a:pPr eaLnBrk="1" hangingPunct="1">
              <a:lnSpc>
                <a:spcPct val="115000"/>
              </a:lnSpc>
              <a:spcBef>
                <a:spcPts val="20"/>
              </a:spcBef>
              <a:spcAft>
                <a:spcPct val="0"/>
              </a:spcAft>
            </a:pPr>
            <a:r>
              <a:rPr lang="zh-CN" altLang="en-US" b="1"/>
              <a:t>虽蒙斧</a:t>
            </a:r>
            <a:r>
              <a:rPr lang="zh-CN" altLang="en-US" b="1">
                <a:solidFill>
                  <a:srgbClr val="FF0000"/>
                </a:solidFill>
              </a:rPr>
              <a:t>钺</a:t>
            </a:r>
            <a:r>
              <a:rPr lang="zh-CN" altLang="en-US" b="1"/>
              <a:t>汤</a:t>
            </a:r>
            <a:r>
              <a:rPr lang="zh-CN" altLang="en-US" b="1">
                <a:solidFill>
                  <a:srgbClr val="FF0000"/>
                </a:solidFill>
              </a:rPr>
              <a:t>镬</a:t>
            </a:r>
            <a:endParaRPr lang="zh-CN" altLang="en-US" b="1">
              <a:solidFill>
                <a:srgbClr val="FF0000"/>
              </a:solidFill>
            </a:endParaRPr>
          </a:p>
          <a:p>
            <a:pPr eaLnBrk="1" hangingPunct="1">
              <a:lnSpc>
                <a:spcPct val="115000"/>
              </a:lnSpc>
              <a:spcBef>
                <a:spcPts val="20"/>
              </a:spcBef>
              <a:spcAft>
                <a:spcPct val="0"/>
              </a:spcAft>
            </a:pPr>
            <a:r>
              <a:rPr lang="zh-CN" altLang="en-US" b="1">
                <a:solidFill>
                  <a:srgbClr val="FF0000"/>
                </a:solidFill>
              </a:rPr>
              <a:t>劾</a:t>
            </a:r>
            <a:r>
              <a:rPr lang="zh-CN" altLang="en-US" b="1"/>
              <a:t>大不敬</a:t>
            </a:r>
            <a:endParaRPr lang="zh-CN" altLang="en-US" b="1"/>
          </a:p>
        </p:txBody>
      </p:sp>
      <p:sp>
        <p:nvSpPr>
          <p:cNvPr id="57348" name="AutoShape 4" title=""/>
          <p:cNvSpPr/>
          <p:nvPr/>
        </p:nvSpPr>
        <p:spPr>
          <a:xfrm>
            <a:off x="6004560" y="605155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00CC99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7349" name="Text Box 5" title=""/>
          <p:cNvSpPr txBox="1"/>
          <p:nvPr/>
        </p:nvSpPr>
        <p:spPr>
          <a:xfrm>
            <a:off x="7155815" y="528955"/>
            <a:ext cx="51054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0000CC"/>
                </a:solidFill>
                <a:latin typeface="Times New Roman" panose="02020603050405020304" pitchFamily="18" charset="0"/>
              </a:rPr>
              <a:t>y</a:t>
            </a:r>
            <a:r>
              <a:rPr lang="en-US" altLang="zh-CN" sz="2800" b="1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í,</a:t>
            </a:r>
            <a:r>
              <a:rPr lang="zh-CN" altLang="en-US" sz="2800" b="1">
                <a:solidFill>
                  <a:srgbClr val="0000CC"/>
                </a:solidFill>
                <a:latin typeface="Times New Roman" panose="02020603050405020304" pitchFamily="18" charset="0"/>
              </a:rPr>
              <a:t>园名；</a:t>
            </a:r>
            <a:r>
              <a:rPr lang="en-US" altLang="zh-CN" sz="2800" b="1">
                <a:solidFill>
                  <a:srgbClr val="0000CC"/>
                </a:solidFill>
                <a:latin typeface="Times New Roman" panose="02020603050405020304" pitchFamily="18" charset="0"/>
              </a:rPr>
              <a:t>ji</a:t>
            </a:r>
            <a:r>
              <a:rPr lang="en-US" altLang="zh-CN" sz="2800" b="1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ù,</a:t>
            </a:r>
            <a:r>
              <a:rPr lang="zh-CN" altLang="en-US" sz="2800" b="1">
                <a:solidFill>
                  <a:srgbClr val="0000CC"/>
                </a:solidFill>
                <a:latin typeface="Times New Roman" panose="02020603050405020304" pitchFamily="18" charset="0"/>
              </a:rPr>
              <a:t>马棚，马圈</a:t>
            </a:r>
            <a:endParaRPr lang="zh-CN" altLang="en-US" sz="2800" b="1">
              <a:solidFill>
                <a:srgbClr val="0000CC"/>
              </a:solidFill>
              <a:latin typeface="Times New Roman" panose="02020603050405020304" pitchFamily="18" charset="0"/>
            </a:endParaRPr>
          </a:p>
        </p:txBody>
      </p:sp>
      <p:sp>
        <p:nvSpPr>
          <p:cNvPr id="57350" name="AutoShape 6" title=""/>
          <p:cNvSpPr/>
          <p:nvPr/>
        </p:nvSpPr>
        <p:spPr>
          <a:xfrm>
            <a:off x="5027930" y="1138555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00CC99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7351" name="Text Box 7" title=""/>
          <p:cNvSpPr txBox="1"/>
          <p:nvPr/>
        </p:nvSpPr>
        <p:spPr>
          <a:xfrm>
            <a:off x="6220143" y="1162368"/>
            <a:ext cx="464820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</a:rPr>
              <a:t>j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ū,dī.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单于：蒙语为广大，天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57352" name="AutoShape 8" title=""/>
          <p:cNvSpPr/>
          <p:nvPr/>
        </p:nvSpPr>
        <p:spPr>
          <a:xfrm>
            <a:off x="6004560" y="1595755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00CC99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7353" name="Text Box 9" title=""/>
          <p:cNvSpPr txBox="1"/>
          <p:nvPr/>
        </p:nvSpPr>
        <p:spPr>
          <a:xfrm>
            <a:off x="7155498" y="1629093"/>
            <a:ext cx="388620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0000CC"/>
                </a:solidFill>
                <a:latin typeface="Times New Roman" panose="02020603050405020304" pitchFamily="18" charset="0"/>
              </a:rPr>
              <a:t>g</a:t>
            </a:r>
            <a:r>
              <a:rPr lang="en-US" altLang="zh-CN" sz="2800" b="1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ōu,</a:t>
            </a:r>
            <a:r>
              <a:rPr lang="zh-CN" altLang="en-US" sz="2800" b="1">
                <a:solidFill>
                  <a:srgbClr val="0000CC"/>
                </a:solidFill>
                <a:latin typeface="Times New Roman" panose="02020603050405020304" pitchFamily="18" charset="0"/>
              </a:rPr>
              <a:t>姓氏</a:t>
            </a:r>
            <a:endParaRPr lang="zh-CN" altLang="en-US" sz="2800" b="1">
              <a:solidFill>
                <a:srgbClr val="0000CC"/>
              </a:solidFill>
              <a:latin typeface="Times New Roman" panose="02020603050405020304" pitchFamily="18" charset="0"/>
            </a:endParaRPr>
          </a:p>
        </p:txBody>
      </p:sp>
      <p:sp>
        <p:nvSpPr>
          <p:cNvPr id="57354" name="AutoShape 10" title=""/>
          <p:cNvSpPr/>
          <p:nvPr/>
        </p:nvSpPr>
        <p:spPr>
          <a:xfrm>
            <a:off x="6791960" y="2281555"/>
            <a:ext cx="609600" cy="485775"/>
          </a:xfrm>
          <a:prstGeom prst="rightArrow">
            <a:avLst>
              <a:gd name="adj1" fmla="val 50000"/>
              <a:gd name="adj2" fmla="val 31372"/>
            </a:avLst>
          </a:prstGeom>
          <a:solidFill>
            <a:srgbClr val="00CC99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7355" name="Text Box 11" title=""/>
          <p:cNvSpPr txBox="1"/>
          <p:nvPr/>
        </p:nvSpPr>
        <p:spPr>
          <a:xfrm>
            <a:off x="7515860" y="2205355"/>
            <a:ext cx="33528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</a:rPr>
              <a:t>y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ān zhī,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匈奴王后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57356" name="AutoShape 12" title=""/>
          <p:cNvSpPr/>
          <p:nvPr/>
        </p:nvSpPr>
        <p:spPr>
          <a:xfrm>
            <a:off x="5877243" y="2830195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00CC99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7357" name="Text Box 13" title=""/>
          <p:cNvSpPr txBox="1"/>
          <p:nvPr/>
        </p:nvSpPr>
        <p:spPr>
          <a:xfrm>
            <a:off x="7020243" y="2816225"/>
            <a:ext cx="48768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0000CC"/>
                </a:solidFill>
                <a:latin typeface="Times New Roman" panose="02020603050405020304" pitchFamily="18" charset="0"/>
              </a:rPr>
              <a:t>y</a:t>
            </a:r>
            <a:r>
              <a:rPr lang="en-US" altLang="zh-CN" sz="3200" b="1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ūn,</a:t>
            </a:r>
            <a:r>
              <a:rPr lang="zh-CN" altLang="en-US" sz="3200" b="1">
                <a:solidFill>
                  <a:srgbClr val="0000CC"/>
                </a:solidFill>
                <a:latin typeface="Times New Roman" panose="02020603050405020304" pitchFamily="18" charset="0"/>
              </a:rPr>
              <a:t>微火</a:t>
            </a:r>
            <a:endParaRPr lang="zh-CN" altLang="en-US" sz="3200" b="1">
              <a:solidFill>
                <a:srgbClr val="0000CC"/>
              </a:solidFill>
              <a:latin typeface="Times New Roman" panose="02020603050405020304" pitchFamily="18" charset="0"/>
            </a:endParaRPr>
          </a:p>
        </p:txBody>
      </p:sp>
      <p:sp>
        <p:nvSpPr>
          <p:cNvPr id="57359" name="Text Box 15" title=""/>
          <p:cNvSpPr txBox="1"/>
          <p:nvPr/>
        </p:nvSpPr>
        <p:spPr>
          <a:xfrm>
            <a:off x="5428298" y="3462020"/>
            <a:ext cx="37338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</a:rPr>
              <a:t>ni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è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，咬，嚼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57360" name="AutoShape 16" title=""/>
          <p:cNvSpPr/>
          <p:nvPr/>
        </p:nvSpPr>
        <p:spPr>
          <a:xfrm>
            <a:off x="4204335" y="3429318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00CC99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7361" name="Text Box 17" title=""/>
          <p:cNvSpPr txBox="1"/>
          <p:nvPr/>
        </p:nvSpPr>
        <p:spPr>
          <a:xfrm>
            <a:off x="5252085" y="3979863"/>
            <a:ext cx="281940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0000CC"/>
                </a:solidFill>
                <a:latin typeface="Times New Roman" panose="02020603050405020304" pitchFamily="18" charset="0"/>
              </a:rPr>
              <a:t>d</a:t>
            </a:r>
            <a:r>
              <a:rPr lang="en-US" altLang="zh-CN" sz="2800" b="1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ī,</a:t>
            </a:r>
            <a:r>
              <a:rPr lang="zh-CN" altLang="en-US" sz="2800" b="1">
                <a:solidFill>
                  <a:srgbClr val="0000CC"/>
                </a:solidFill>
                <a:latin typeface="Times New Roman" panose="02020603050405020304" pitchFamily="18" charset="0"/>
              </a:rPr>
              <a:t>公羊</a:t>
            </a:r>
            <a:endParaRPr lang="zh-CN" altLang="en-US" sz="2800" b="1">
              <a:solidFill>
                <a:srgbClr val="0000CC"/>
              </a:solidFill>
              <a:latin typeface="Times New Roman" panose="02020603050405020304" pitchFamily="18" charset="0"/>
            </a:endParaRPr>
          </a:p>
        </p:txBody>
      </p:sp>
      <p:sp>
        <p:nvSpPr>
          <p:cNvPr id="57362" name="AutoShape 18" title=""/>
          <p:cNvSpPr/>
          <p:nvPr/>
        </p:nvSpPr>
        <p:spPr>
          <a:xfrm>
            <a:off x="3918903" y="3915093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00CC99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7363" name="Text Box 19" title=""/>
          <p:cNvSpPr txBox="1"/>
          <p:nvPr/>
        </p:nvSpPr>
        <p:spPr>
          <a:xfrm>
            <a:off x="5877560" y="4495483"/>
            <a:ext cx="464820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</a:rPr>
              <a:t>zhu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ó,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系在箭上的丝绳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57364" name="AutoShape 20" title=""/>
          <p:cNvSpPr/>
          <p:nvPr/>
        </p:nvSpPr>
        <p:spPr>
          <a:xfrm>
            <a:off x="4895215" y="4535488"/>
            <a:ext cx="533400" cy="485775"/>
          </a:xfrm>
          <a:prstGeom prst="rightArrow">
            <a:avLst>
              <a:gd name="adj1" fmla="val 50000"/>
              <a:gd name="adj2" fmla="val 27450"/>
            </a:avLst>
          </a:prstGeom>
          <a:solidFill>
            <a:srgbClr val="00CC99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7365" name="Text Box 21" title=""/>
          <p:cNvSpPr txBox="1"/>
          <p:nvPr/>
        </p:nvSpPr>
        <p:spPr>
          <a:xfrm>
            <a:off x="5343843" y="5162868"/>
            <a:ext cx="69342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0000CC"/>
                </a:solidFill>
                <a:latin typeface="Times New Roman" panose="02020603050405020304" pitchFamily="18" charset="0"/>
              </a:rPr>
              <a:t>m</a:t>
            </a:r>
            <a:r>
              <a:rPr lang="en-US" altLang="en-US" sz="2800" b="1">
                <a:solidFill>
                  <a:srgbClr val="0000CC"/>
                </a:solidFill>
                <a:latin typeface="Times New Roman" panose="02020603050405020304" pitchFamily="18" charset="0"/>
              </a:rPr>
              <a:t>á</a:t>
            </a:r>
            <a:r>
              <a:rPr lang="en-US" altLang="zh-CN" sz="2800" b="1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o,</a:t>
            </a:r>
            <a:r>
              <a:rPr lang="zh-CN" altLang="en-US" sz="2800" b="1">
                <a:solidFill>
                  <a:srgbClr val="0000CC"/>
                </a:solidFill>
                <a:latin typeface="Times New Roman" panose="02020603050405020304" pitchFamily="18" charset="0"/>
              </a:rPr>
              <a:t>牦牛尾的毛</a:t>
            </a:r>
            <a:endParaRPr lang="zh-CN" altLang="en-US" sz="2800" b="1">
              <a:solidFill>
                <a:srgbClr val="0000CC"/>
              </a:solidFill>
              <a:latin typeface="Times New Roman" panose="02020603050405020304" pitchFamily="18" charset="0"/>
            </a:endParaRPr>
          </a:p>
        </p:txBody>
      </p:sp>
      <p:sp>
        <p:nvSpPr>
          <p:cNvPr id="57366" name="AutoShape 22" title=""/>
          <p:cNvSpPr/>
          <p:nvPr/>
        </p:nvSpPr>
        <p:spPr>
          <a:xfrm>
            <a:off x="4505325" y="5100638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00CC99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7367" name="Text Box 23" title=""/>
          <p:cNvSpPr txBox="1"/>
          <p:nvPr/>
        </p:nvSpPr>
        <p:spPr>
          <a:xfrm>
            <a:off x="5139690" y="5642293"/>
            <a:ext cx="548640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</a:rPr>
              <a:t>yu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è,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斧子；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</a:rPr>
              <a:t>hu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ò,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锅，汤镬，开水锅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57372" name="AutoShape 28" title=""/>
          <p:cNvSpPr/>
          <p:nvPr/>
        </p:nvSpPr>
        <p:spPr>
          <a:xfrm>
            <a:off x="4505643" y="6167755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00CC99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57373" name="Text Box 29" title=""/>
          <p:cNvSpPr txBox="1"/>
          <p:nvPr/>
        </p:nvSpPr>
        <p:spPr>
          <a:xfrm>
            <a:off x="5572760" y="6287135"/>
            <a:ext cx="41910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0000CC"/>
                </a:solidFill>
                <a:latin typeface="Times New Roman" panose="02020603050405020304" pitchFamily="18" charset="0"/>
              </a:rPr>
              <a:t>h</a:t>
            </a:r>
            <a:r>
              <a:rPr lang="en-US" altLang="zh-CN" sz="2800" b="1">
                <a:solidFill>
                  <a:srgbClr val="0000C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é,</a:t>
            </a:r>
            <a:r>
              <a:rPr lang="zh-CN" altLang="en-US" sz="2800" b="1">
                <a:solidFill>
                  <a:srgbClr val="0000CC"/>
                </a:solidFill>
                <a:latin typeface="Times New Roman" panose="02020603050405020304" pitchFamily="18" charset="0"/>
              </a:rPr>
              <a:t>弹劾</a:t>
            </a:r>
            <a:endParaRPr lang="zh-CN" altLang="en-US" sz="2800" b="1">
              <a:solidFill>
                <a:srgbClr val="0000CC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7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7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73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73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73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73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73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73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73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73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73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73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73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73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73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73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73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73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73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73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73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73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73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73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7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7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7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7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7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7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7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7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7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7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57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7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57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57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73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73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8" grpId="0"/>
      <p:bldP spid="57349" grpId="0"/>
      <p:bldP spid="57350" grpId="0"/>
      <p:bldP spid="57351" grpId="0"/>
      <p:bldP spid="57352" grpId="0"/>
      <p:bldP spid="57353" grpId="0"/>
      <p:bldP spid="57354" grpId="0"/>
      <p:bldP spid="57355" grpId="0"/>
      <p:bldP spid="57356" grpId="0"/>
      <p:bldP spid="57357" grpId="0"/>
      <p:bldP spid="57359" grpId="0"/>
      <p:bldP spid="57360" grpId="0"/>
      <p:bldP spid="57361" grpId="0"/>
      <p:bldP spid="57362" grpId="0"/>
      <p:bldP spid="57363" grpId="0"/>
      <p:bldP spid="57364" grpId="0"/>
      <p:bldP spid="57365" grpId="0"/>
      <p:bldP spid="57366" grpId="0"/>
      <p:bldP spid="57367" grpId="0"/>
      <p:bldP spid="57372" grpId="0"/>
      <p:bldP spid="5737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文本框 1" title=""/>
          <p:cNvSpPr txBox="1"/>
          <p:nvPr/>
        </p:nvSpPr>
        <p:spPr>
          <a:xfrm>
            <a:off x="119380" y="363220"/>
            <a:ext cx="112395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楷体" panose="02010609060101010101" charset="-122"/>
                <a:ea typeface="楷体" panose="02010609060101010101" charset="-122"/>
              </a:rPr>
              <a:t>预习检测二：</a:t>
            </a:r>
            <a:r>
              <a:rPr lang="zh-CN" altLang="en-US" sz="4000" b="1">
                <a:latin typeface="楷体" panose="02010609060101010101" charset="-122"/>
                <a:ea typeface="楷体" panose="02010609060101010101" charset="-122"/>
                <a:sym typeface="+mn-ea"/>
              </a:rPr>
              <a:t>用自己的话复述文章内容</a:t>
            </a:r>
            <a:endParaRPr lang="zh-CN" altLang="en-US" sz="40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4" name="Rectangle 3" title=""/>
          <p:cNvSpPr/>
          <p:nvPr/>
        </p:nvSpPr>
        <p:spPr>
          <a:xfrm>
            <a:off x="1869440" y="2649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5" name="Rectangle 4" title=""/>
          <p:cNvSpPr/>
          <p:nvPr/>
        </p:nvSpPr>
        <p:spPr>
          <a:xfrm>
            <a:off x="1869440" y="3659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6" name="Rectangle 5" title=""/>
          <p:cNvSpPr/>
          <p:nvPr/>
        </p:nvSpPr>
        <p:spPr>
          <a:xfrm>
            <a:off x="1869440" y="4300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7" name="Rectangle 6" title=""/>
          <p:cNvSpPr/>
          <p:nvPr/>
        </p:nvSpPr>
        <p:spPr>
          <a:xfrm>
            <a:off x="1996440" y="2776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8" name="Rectangle 7" title=""/>
          <p:cNvSpPr/>
          <p:nvPr/>
        </p:nvSpPr>
        <p:spPr>
          <a:xfrm>
            <a:off x="1996440" y="3786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9" name="Rectangle 8" title=""/>
          <p:cNvSpPr/>
          <p:nvPr/>
        </p:nvSpPr>
        <p:spPr>
          <a:xfrm>
            <a:off x="1996440" y="4427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0" name="Rectangle 9" title=""/>
          <p:cNvSpPr/>
          <p:nvPr/>
        </p:nvSpPr>
        <p:spPr>
          <a:xfrm>
            <a:off x="2123440" y="2903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1" name="Rectangle 10" title=""/>
          <p:cNvSpPr/>
          <p:nvPr/>
        </p:nvSpPr>
        <p:spPr>
          <a:xfrm>
            <a:off x="2123440" y="3913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2" name="Rectangle 11" title=""/>
          <p:cNvSpPr/>
          <p:nvPr/>
        </p:nvSpPr>
        <p:spPr>
          <a:xfrm>
            <a:off x="2123440" y="4554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pic>
        <p:nvPicPr>
          <p:cNvPr id="13" name="图片 12" title=""/>
          <p:cNvPicPr>
            <a:picLocks noChangeAspect="1"/>
          </p:cNvPicPr>
          <p:nvPr/>
        </p:nvPicPr>
        <p:blipFill>
          <a:blip r:embed="rId2"/>
          <a:srcRect l="22130" t="28770" r="15927" b="16803"/>
          <a:stretch>
            <a:fillRect/>
          </a:stretch>
        </p:blipFill>
        <p:spPr>
          <a:xfrm>
            <a:off x="443865" y="1087755"/>
            <a:ext cx="11057890" cy="5099685"/>
          </a:xfrm>
          <a:prstGeom prst="rect">
            <a:avLst/>
          </a:prstGeom>
        </p:spPr>
      </p:pic>
      <p:sp>
        <p:nvSpPr>
          <p:cNvPr id="100" name="文本框 99" title=""/>
          <p:cNvSpPr txBox="1"/>
          <p:nvPr/>
        </p:nvSpPr>
        <p:spPr>
          <a:xfrm>
            <a:off x="4977130" y="3876675"/>
            <a:ext cx="446595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04800"/>
            <a:r>
              <a:rPr lang="zh-CN" sz="2400">
                <a:ea typeface="宋体" panose="02010600030101010101" pitchFamily="2" charset="-122"/>
              </a:rPr>
              <a:t>放牧北海，李陵劝降</a:t>
            </a:r>
            <a:endParaRPr lang="zh-CN" altLang="en-US" sz="24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0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文本框 1" title=""/>
          <p:cNvSpPr txBox="1"/>
          <p:nvPr/>
        </p:nvSpPr>
        <p:spPr>
          <a:xfrm>
            <a:off x="261938" y="117475"/>
            <a:ext cx="4354512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疏通文意，梳理思路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" name="Text Box 2" title=""/>
          <p:cNvSpPr txBox="1"/>
          <p:nvPr/>
        </p:nvSpPr>
        <p:spPr>
          <a:xfrm>
            <a:off x="354330" y="970915"/>
            <a:ext cx="11706860" cy="43751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290000"/>
              </a:lnSpc>
              <a:spcBef>
                <a:spcPct val="50000"/>
              </a:spcBef>
              <a:buFont typeface="Arial" pitchFamily="34" charset="0"/>
            </a:pP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武，字子卿。少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以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父任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，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兄弟并为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郎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稍迁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至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栘中厩（</a:t>
            </a:r>
            <a:r>
              <a:rPr lang="en-US" altLang="zh-CN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jiù)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监（</a:t>
            </a:r>
            <a:r>
              <a:rPr lang="en-US" altLang="zh-CN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jiàn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）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。时汉连伐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胡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，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数通使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相窥观。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匈奴留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汉使郭吉、路充国等，前后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十余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辈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。匈奴使来，汉亦留之以相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当（</a:t>
            </a:r>
            <a:r>
              <a:rPr lang="en-US" altLang="zh-CN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d</a:t>
            </a:r>
            <a:r>
              <a:rPr lang="en-US" altLang="zh-CN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àng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）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6" name="Text Box 3" title=""/>
          <p:cNvSpPr txBox="1"/>
          <p:nvPr/>
        </p:nvSpPr>
        <p:spPr>
          <a:xfrm>
            <a:off x="3104515" y="2328545"/>
            <a:ext cx="91503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 b="1">
                <a:solidFill>
                  <a:srgbClr val="FF0000"/>
                </a:solidFill>
                <a:latin typeface="楷体_GB2312" panose="02010609030101010101" pitchFamily="49" charset="-122"/>
              </a:rPr>
              <a:t>凭借</a:t>
            </a:r>
            <a:endParaRPr lang="zh-CN" altLang="en-US" sz="2400" b="1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7" name="Text Box 3" title=""/>
          <p:cNvSpPr txBox="1"/>
          <p:nvPr/>
        </p:nvSpPr>
        <p:spPr>
          <a:xfrm>
            <a:off x="5570855" y="2328545"/>
            <a:ext cx="1485265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 b="1">
                <a:solidFill>
                  <a:srgbClr val="0070C0"/>
                </a:solidFill>
                <a:latin typeface="楷体_GB2312" panose="02010609030101010101" pitchFamily="49" charset="-122"/>
              </a:rPr>
              <a:t>皇帝的侍从官</a:t>
            </a:r>
            <a:endParaRPr lang="zh-CN" altLang="en-US" sz="2400" b="1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8" name="Text Box 5" title=""/>
          <p:cNvSpPr txBox="1"/>
          <p:nvPr/>
        </p:nvSpPr>
        <p:spPr>
          <a:xfrm>
            <a:off x="7056120" y="2328545"/>
            <a:ext cx="151828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 b="1">
                <a:solidFill>
                  <a:srgbClr val="FF0000"/>
                </a:solidFill>
                <a:latin typeface="楷体_GB2312" panose="02010609030101010101" pitchFamily="49" charset="-122"/>
              </a:rPr>
              <a:t>渐渐升任</a:t>
            </a:r>
            <a:endParaRPr lang="zh-CN" altLang="en-US" sz="2400" b="1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9" name="Text Box 5" title=""/>
          <p:cNvSpPr txBox="1"/>
          <p:nvPr/>
        </p:nvSpPr>
        <p:spPr>
          <a:xfrm>
            <a:off x="7056120" y="558165"/>
            <a:ext cx="3169920" cy="10147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 b="1">
                <a:solidFill>
                  <a:srgbClr val="FF0000"/>
                </a:solidFill>
                <a:latin typeface="楷体_GB2312" panose="02010609030101010101" pitchFamily="49" charset="-122"/>
              </a:rPr>
              <a:t>迁：晋升或调动官职。</a:t>
            </a:r>
            <a:endParaRPr lang="zh-CN" altLang="en-US" sz="2400" b="1">
              <a:solidFill>
                <a:srgbClr val="FF0000"/>
              </a:solidFill>
              <a:latin typeface="楷体_GB2312" panose="02010609030101010101" pitchFamily="49" charset="-122"/>
            </a:endParaRPr>
          </a:p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en-US" altLang="zh-CN" sz="2400" b="1">
                <a:solidFill>
                  <a:srgbClr val="FF0000"/>
                </a:solidFill>
                <a:latin typeface="楷体_GB2312" panose="02010609030101010101" pitchFamily="49" charset="-122"/>
              </a:rPr>
              <a:t>—</a:t>
            </a:r>
            <a:r>
              <a:rPr lang="zh-CN" altLang="en-US" sz="2400" b="1">
                <a:solidFill>
                  <a:srgbClr val="FF0000"/>
                </a:solidFill>
                <a:latin typeface="楷体_GB2312" panose="02010609030101010101" pitchFamily="49" charset="-122"/>
              </a:rPr>
              <a:t>贬谪、放逐【迁客】</a:t>
            </a:r>
            <a:endParaRPr lang="zh-CN" altLang="en-US" sz="2400" b="1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0" name="Text Box 5" title=""/>
          <p:cNvSpPr txBox="1"/>
          <p:nvPr/>
        </p:nvSpPr>
        <p:spPr>
          <a:xfrm>
            <a:off x="10226040" y="2328545"/>
            <a:ext cx="151828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 b="1">
                <a:solidFill>
                  <a:srgbClr val="0070C0"/>
                </a:solidFill>
                <a:latin typeface="楷体_GB2312" panose="02010609030101010101" pitchFamily="49" charset="-122"/>
              </a:rPr>
              <a:t>管事官员</a:t>
            </a:r>
            <a:endParaRPr lang="zh-CN" altLang="en-US" sz="2400" b="1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1" name="Text Box 5" title=""/>
          <p:cNvSpPr txBox="1"/>
          <p:nvPr/>
        </p:nvSpPr>
        <p:spPr>
          <a:xfrm>
            <a:off x="1769745" y="3771265"/>
            <a:ext cx="3009265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 b="1">
                <a:solidFill>
                  <a:srgbClr val="FF0000"/>
                </a:solidFill>
                <a:latin typeface="楷体_GB2312" panose="02010609030101010101" pitchFamily="49" charset="-122"/>
              </a:rPr>
              <a:t>我国古代泛称北方边地或西域的民族为胡。</a:t>
            </a:r>
            <a:endParaRPr lang="zh-CN" altLang="en-US" sz="2400" b="1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2" name="Text Box 12" title=""/>
          <p:cNvSpPr txBox="1"/>
          <p:nvPr/>
        </p:nvSpPr>
        <p:spPr>
          <a:xfrm>
            <a:off x="4996180" y="3771265"/>
            <a:ext cx="242316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 b="1">
                <a:solidFill>
                  <a:srgbClr val="FF0000"/>
                </a:solidFill>
                <a:latin typeface="楷体_GB2312" panose="02010609030101010101" pitchFamily="49" charset="-122"/>
              </a:rPr>
              <a:t>屡次互派使者</a:t>
            </a:r>
            <a:endParaRPr lang="zh-CN" altLang="en-US" sz="2400" b="1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3" name="Text Box 11" title=""/>
          <p:cNvSpPr txBox="1"/>
          <p:nvPr/>
        </p:nvSpPr>
        <p:spPr>
          <a:xfrm>
            <a:off x="8574405" y="3771265"/>
            <a:ext cx="11430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 b="1">
                <a:solidFill>
                  <a:srgbClr val="FF0000"/>
                </a:solidFill>
                <a:latin typeface="楷体_GB2312" panose="02010609030101010101" pitchFamily="49" charset="-122"/>
              </a:rPr>
              <a:t>扣留</a:t>
            </a:r>
            <a:endParaRPr lang="zh-CN" altLang="en-US" sz="2400" b="1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4" name="Text Box 9" title=""/>
          <p:cNvSpPr txBox="1"/>
          <p:nvPr/>
        </p:nvSpPr>
        <p:spPr>
          <a:xfrm>
            <a:off x="1887220" y="5346065"/>
            <a:ext cx="277431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 b="1">
                <a:solidFill>
                  <a:srgbClr val="0070C0"/>
                </a:solidFill>
                <a:latin typeface="楷体_GB2312" panose="02010609030101010101" pitchFamily="49" charset="-122"/>
              </a:rPr>
              <a:t>量词，次，批，群。</a:t>
            </a:r>
            <a:endParaRPr lang="zh-CN" altLang="en-US" sz="2400" b="1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5" name="Text Box 10" title=""/>
          <p:cNvSpPr txBox="1"/>
          <p:nvPr/>
        </p:nvSpPr>
        <p:spPr>
          <a:xfrm>
            <a:off x="9465945" y="5349240"/>
            <a:ext cx="10668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 b="1">
                <a:solidFill>
                  <a:srgbClr val="0070C0"/>
                </a:solidFill>
                <a:latin typeface="楷体_GB2312" panose="02010609030101010101" pitchFamily="49" charset="-122"/>
              </a:rPr>
              <a:t>抵押</a:t>
            </a:r>
            <a:endParaRPr lang="zh-CN" altLang="en-US" sz="2400" b="1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Text Box 2" title=""/>
          <p:cNvSpPr txBox="1"/>
          <p:nvPr/>
        </p:nvSpPr>
        <p:spPr>
          <a:xfrm>
            <a:off x="447675" y="669925"/>
            <a:ext cx="11296650" cy="52108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>
              <a:lnSpc>
                <a:spcPct val="260000"/>
              </a:lnSpc>
              <a:spcBef>
                <a:spcPct val="0"/>
              </a:spcBef>
              <a:buFont typeface="Arial" pitchFamily="34" charset="0"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天汉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元年，且鞮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(jūdī)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侯单于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初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立，恐汉袭之，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乃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曰：“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汉天子我丈人行</a:t>
            </a:r>
            <a:r>
              <a:rPr lang="en-US" altLang="zh-CN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(háng)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也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。”尽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归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汉使路充国等。武帝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嘉其义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，乃遣武以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中郎将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使持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节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送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匈奴使留在汉者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，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因厚赂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单于，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答其善意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12292" name="Text Box 4" title=""/>
          <p:cNvSpPr txBox="1"/>
          <p:nvPr/>
        </p:nvSpPr>
        <p:spPr>
          <a:xfrm>
            <a:off x="0" y="669925"/>
            <a:ext cx="490601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纪年方式，汉武帝即位后首创年号。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2" name="Text Box 4" title=""/>
          <p:cNvSpPr txBox="1"/>
          <p:nvPr/>
        </p:nvSpPr>
        <p:spPr>
          <a:xfrm>
            <a:off x="6663055" y="669925"/>
            <a:ext cx="70929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刚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4" name="Text Box 4" title=""/>
          <p:cNvSpPr txBox="1"/>
          <p:nvPr/>
        </p:nvSpPr>
        <p:spPr>
          <a:xfrm>
            <a:off x="9700260" y="669925"/>
            <a:ext cx="142557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于是，就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5" name="Text Box 4" title=""/>
          <p:cNvSpPr txBox="1"/>
          <p:nvPr/>
        </p:nvSpPr>
        <p:spPr>
          <a:xfrm>
            <a:off x="680720" y="3156585"/>
            <a:ext cx="5461000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汉天子是我的长辈啊。丈人：对老人和长辈的尊称。行：辈。【判断句】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2293" name="Text Box 5" title=""/>
          <p:cNvSpPr txBox="1"/>
          <p:nvPr/>
        </p:nvSpPr>
        <p:spPr>
          <a:xfrm>
            <a:off x="7923530" y="3198495"/>
            <a:ext cx="409130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赞许他这种合乎情理的做法。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2294" name="Text Box 6" title=""/>
          <p:cNvSpPr txBox="1"/>
          <p:nvPr/>
        </p:nvSpPr>
        <p:spPr>
          <a:xfrm>
            <a:off x="3180715" y="4447540"/>
            <a:ext cx="2181225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皇帝的侍卫长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地位仅次于将军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2295" name="Text Box 7" title=""/>
          <p:cNvSpPr txBox="1"/>
          <p:nvPr/>
        </p:nvSpPr>
        <p:spPr>
          <a:xfrm>
            <a:off x="5259070" y="4432935"/>
            <a:ext cx="88201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信物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2296" name="Text Box 8" title=""/>
          <p:cNvSpPr txBox="1"/>
          <p:nvPr/>
        </p:nvSpPr>
        <p:spPr>
          <a:xfrm>
            <a:off x="6141720" y="4447540"/>
            <a:ext cx="2879725" cy="11988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【定语后置】“留在汉之匈奴使”，</a:t>
            </a:r>
            <a:r>
              <a:rPr lang="en-US" altLang="zh-CN" sz="2400">
                <a:solidFill>
                  <a:srgbClr val="0070C0"/>
                </a:solidFill>
                <a:latin typeface="楷体_GB2312" panose="02010609030101010101" pitchFamily="49" charset="-122"/>
              </a:rPr>
              <a:t>“</a:t>
            </a: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者</a:t>
            </a:r>
            <a:r>
              <a:rPr lang="en-US" altLang="zh-CN" sz="2400">
                <a:solidFill>
                  <a:srgbClr val="0070C0"/>
                </a:solidFill>
                <a:latin typeface="楷体_GB2312" panose="02010609030101010101" pitchFamily="49" charset="-122"/>
              </a:rPr>
              <a:t>”</a:t>
            </a: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定语后置的标志。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2297" name="Text Box 9" title=""/>
          <p:cNvSpPr txBox="1"/>
          <p:nvPr/>
        </p:nvSpPr>
        <p:spPr>
          <a:xfrm>
            <a:off x="9154795" y="4447540"/>
            <a:ext cx="185356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顺便、趁机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2298" name="Text Box 10" title=""/>
          <p:cNvSpPr txBox="1"/>
          <p:nvPr/>
        </p:nvSpPr>
        <p:spPr>
          <a:xfrm>
            <a:off x="9154795" y="4907915"/>
            <a:ext cx="1853565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赠以丰厚的礼物。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6" name="Text Box 4" title=""/>
          <p:cNvSpPr txBox="1"/>
          <p:nvPr/>
        </p:nvSpPr>
        <p:spPr>
          <a:xfrm>
            <a:off x="6141085" y="2084070"/>
            <a:ext cx="258064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动词的使动用法。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Text Box 2" title=""/>
          <p:cNvSpPr txBox="1"/>
          <p:nvPr/>
        </p:nvSpPr>
        <p:spPr>
          <a:xfrm>
            <a:off x="533400" y="934720"/>
            <a:ext cx="11311255" cy="31432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310000"/>
              </a:lnSpc>
              <a:spcBef>
                <a:spcPct val="50000"/>
              </a:spcBef>
              <a:buFont typeface="Arial" pitchFamily="34" charset="0"/>
            </a:pPr>
            <a:r>
              <a:rPr lang="zh-CN" altLang="en-US" sz="3200">
                <a:latin typeface="楷体_GB2312" panose="02010609030101010101" pitchFamily="49" charset="-122"/>
              </a:rPr>
              <a:t>武与副中郎将张胜及</a:t>
            </a:r>
            <a:r>
              <a:rPr lang="zh-CN" altLang="en-US" sz="3200">
                <a:solidFill>
                  <a:srgbClr val="0070C0"/>
                </a:solidFill>
                <a:latin typeface="楷体_GB2312" panose="02010609030101010101" pitchFamily="49" charset="-122"/>
              </a:rPr>
              <a:t>假吏</a:t>
            </a:r>
            <a:r>
              <a:rPr lang="zh-CN" altLang="en-US" sz="3200">
                <a:latin typeface="楷体_GB2312" panose="02010609030101010101" pitchFamily="49" charset="-122"/>
              </a:rPr>
              <a:t>常惠等募士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斥候</a:t>
            </a:r>
            <a:r>
              <a:rPr lang="zh-CN" altLang="en-US" sz="3200">
                <a:latin typeface="楷体_GB2312" panose="02010609030101010101" pitchFamily="49" charset="-122"/>
              </a:rPr>
              <a:t>百余人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俱</a:t>
            </a:r>
            <a:r>
              <a:rPr lang="zh-CN" altLang="en-US" sz="3200">
                <a:latin typeface="楷体_GB2312" panose="02010609030101010101" pitchFamily="49" charset="-122"/>
              </a:rPr>
              <a:t>，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既</a:t>
            </a:r>
            <a:r>
              <a:rPr lang="zh-CN" altLang="en-US" sz="3200">
                <a:latin typeface="楷体_GB2312" panose="02010609030101010101" pitchFamily="49" charset="-122"/>
              </a:rPr>
              <a:t>至匈奴，</a:t>
            </a:r>
            <a:r>
              <a:rPr lang="zh-CN" altLang="en-US" sz="3200">
                <a:solidFill>
                  <a:srgbClr val="0070C0"/>
                </a:solidFill>
                <a:latin typeface="楷体_GB2312" panose="02010609030101010101" pitchFamily="49" charset="-122"/>
              </a:rPr>
              <a:t>置币遗(wèi)单于</a:t>
            </a:r>
            <a:r>
              <a:rPr lang="zh-CN" altLang="en-US" sz="3200">
                <a:latin typeface="楷体_GB2312" panose="02010609030101010101" pitchFamily="49" charset="-122"/>
              </a:rPr>
              <a:t>。单于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益骄</a:t>
            </a:r>
            <a:r>
              <a:rPr lang="zh-CN" altLang="en-US" sz="3200">
                <a:latin typeface="楷体_GB2312" panose="02010609030101010101" pitchFamily="49" charset="-122"/>
              </a:rPr>
              <a:t>，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非汉所望也。</a:t>
            </a:r>
            <a:endParaRPr lang="zh-CN" altLang="en-US" sz="32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3315" name="Text Box 3" title=""/>
          <p:cNvSpPr txBox="1"/>
          <p:nvPr/>
        </p:nvSpPr>
        <p:spPr>
          <a:xfrm>
            <a:off x="43815" y="116840"/>
            <a:ext cx="6965315" cy="1753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表兼职：</a:t>
            </a:r>
            <a:r>
              <a:rPr lang="zh-CN" altLang="en-US" sz="2400" b="1" u="sng">
                <a:solidFill>
                  <a:srgbClr val="0070C0"/>
                </a:solidFill>
                <a:latin typeface="楷体_GB2312" panose="02010609030101010101" pitchFamily="49" charset="-122"/>
              </a:rPr>
              <a:t>领</a:t>
            </a: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（以本官兼较低职）</a:t>
            </a:r>
            <a:r>
              <a:rPr lang="zh-CN" altLang="en-US" sz="2400" b="1" u="sng">
                <a:solidFill>
                  <a:srgbClr val="0070C0"/>
                </a:solidFill>
                <a:latin typeface="楷体_GB2312" panose="02010609030101010101" pitchFamily="49" charset="-122"/>
              </a:rPr>
              <a:t>摄</a:t>
            </a: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（暂时兼任比本官高的职务）</a:t>
            </a:r>
            <a:r>
              <a:rPr lang="zh-CN" altLang="en-US" sz="2400" b="1" u="sng">
                <a:solidFill>
                  <a:srgbClr val="0070C0"/>
                </a:solidFill>
                <a:latin typeface="楷体_GB2312" panose="02010609030101010101" pitchFamily="49" charset="-122"/>
              </a:rPr>
              <a:t>权</a:t>
            </a: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（临时代职）</a:t>
            </a:r>
            <a:r>
              <a:rPr lang="zh-CN" altLang="en-US" sz="2400" b="1" u="sng">
                <a:solidFill>
                  <a:srgbClr val="0070C0"/>
                </a:solidFill>
                <a:latin typeface="楷体_GB2312" panose="02010609030101010101" pitchFamily="49" charset="-122"/>
              </a:rPr>
              <a:t>行</a:t>
            </a: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（代行某职）</a:t>
            </a:r>
            <a:r>
              <a:rPr lang="zh-CN" altLang="en-US" sz="2400" b="1" u="sng">
                <a:solidFill>
                  <a:srgbClr val="0070C0"/>
                </a:solidFill>
                <a:latin typeface="楷体_GB2312" panose="02010609030101010101" pitchFamily="49" charset="-122"/>
              </a:rPr>
              <a:t>署</a:t>
            </a: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（代替职务）</a:t>
            </a:r>
            <a:r>
              <a:rPr lang="zh-CN" altLang="en-US" sz="2400" b="1" u="sng">
                <a:solidFill>
                  <a:srgbClr val="0070C0"/>
                </a:solidFill>
                <a:latin typeface="楷体_GB2312" panose="02010609030101010101" pitchFamily="49" charset="-122"/>
              </a:rPr>
              <a:t>护</a:t>
            </a: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（临时守护印信）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临时充任使臣属吏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3316" name="Text Box 4" title=""/>
          <p:cNvSpPr txBox="1"/>
          <p:nvPr/>
        </p:nvSpPr>
        <p:spPr>
          <a:xfrm>
            <a:off x="6955155" y="934720"/>
            <a:ext cx="1417638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侦察兵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3320" name="Text Box 8" title=""/>
          <p:cNvSpPr txBox="1"/>
          <p:nvPr/>
        </p:nvSpPr>
        <p:spPr>
          <a:xfrm>
            <a:off x="8559165" y="772795"/>
            <a:ext cx="1753870" cy="10147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一同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（前往）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2" name="Text Box 8" title=""/>
          <p:cNvSpPr txBox="1"/>
          <p:nvPr/>
        </p:nvSpPr>
        <p:spPr>
          <a:xfrm>
            <a:off x="9870440" y="772795"/>
            <a:ext cx="1753870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…以后</a:t>
            </a:r>
            <a:r>
              <a:rPr lang="en-US" altLang="zh-CN" sz="2400">
                <a:solidFill>
                  <a:srgbClr val="FF0000"/>
                </a:solidFill>
                <a:latin typeface="楷体_GB2312" panose="02010609030101010101" pitchFamily="49" charset="-122"/>
              </a:rPr>
              <a:t>/</a:t>
            </a: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已经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3317" name="Text Box 5" title=""/>
          <p:cNvSpPr txBox="1"/>
          <p:nvPr/>
        </p:nvSpPr>
        <p:spPr>
          <a:xfrm>
            <a:off x="533400" y="3990340"/>
            <a:ext cx="3362325" cy="17532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备办了一些财物给单于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币：古人用作礼物或祭祀的丝织品</a:t>
            </a:r>
            <a:r>
              <a:rPr lang="en-US" altLang="zh-CN" sz="2400">
                <a:solidFill>
                  <a:srgbClr val="0070C0"/>
                </a:solidFill>
                <a:latin typeface="楷体_GB2312" panose="02010609030101010101" pitchFamily="49" charset="-122"/>
              </a:rPr>
              <a:t>—</a:t>
            </a: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礼物、财物。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3318" name="Text Box 6" title=""/>
          <p:cNvSpPr txBox="1"/>
          <p:nvPr/>
        </p:nvSpPr>
        <p:spPr>
          <a:xfrm>
            <a:off x="4639310" y="3990340"/>
            <a:ext cx="157226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渐渐倨傲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3319" name="Text Box 7" title=""/>
          <p:cNvSpPr txBox="1"/>
          <p:nvPr/>
        </p:nvSpPr>
        <p:spPr>
          <a:xfrm>
            <a:off x="6120765" y="3990340"/>
            <a:ext cx="328231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不是汉朝所期望的情况。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文本框 1" title=""/>
          <p:cNvSpPr txBox="1"/>
          <p:nvPr/>
        </p:nvSpPr>
        <p:spPr>
          <a:xfrm>
            <a:off x="292100" y="322580"/>
            <a:ext cx="2587625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楷体" panose="02010609060101010101" charset="-122"/>
                <a:ea typeface="楷体" panose="02010609060101010101" charset="-122"/>
              </a:rPr>
              <a:t>段落总结</a:t>
            </a:r>
            <a:endParaRPr lang="zh-CN" altLang="en-US" sz="40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Text Box 2" title=""/>
          <p:cNvSpPr txBox="1"/>
          <p:nvPr/>
        </p:nvSpPr>
        <p:spPr>
          <a:xfrm>
            <a:off x="1869440" y="1082040"/>
            <a:ext cx="9144000" cy="28314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20000"/>
              </a:spcBef>
            </a:pPr>
            <a:r>
              <a:rPr lang="en-US" altLang="zh-CN" sz="5400">
                <a:solidFill>
                  <a:srgbClr val="CC0000"/>
                </a:solidFill>
                <a:latin typeface="Arial" pitchFamily="34" charset="0"/>
              </a:rPr>
              <a:t>   </a:t>
            </a:r>
            <a:r>
              <a:rPr lang="zh-CN" altLang="en-US" sz="3600" b="1">
                <a:solidFill>
                  <a:srgbClr val="0000CC"/>
                </a:solidFill>
                <a:latin typeface="Arial" pitchFamily="34" charset="0"/>
              </a:rPr>
              <a:t>第</a:t>
            </a:r>
            <a:r>
              <a:rPr lang="en-US" altLang="zh-CN" sz="3600" b="1">
                <a:solidFill>
                  <a:srgbClr val="0000CC"/>
                </a:solidFill>
                <a:latin typeface="Arial" pitchFamily="34" charset="0"/>
              </a:rPr>
              <a:t>1</a:t>
            </a:r>
            <a:r>
              <a:rPr lang="zh-CN" altLang="en-US" sz="3600" b="1">
                <a:solidFill>
                  <a:srgbClr val="0000CC"/>
                </a:solidFill>
                <a:latin typeface="Arial" pitchFamily="34" charset="0"/>
              </a:rPr>
              <a:t>自然段</a:t>
            </a:r>
            <a:endParaRPr lang="zh-CN" altLang="en-US" sz="3600" b="1">
              <a:solidFill>
                <a:srgbClr val="0000CC"/>
              </a:solidFill>
              <a:latin typeface="Arial" pitchFamily="34" charset="0"/>
            </a:endParaRPr>
          </a:p>
          <a:p>
            <a:pPr>
              <a:lnSpc>
                <a:spcPct val="130000"/>
              </a:lnSpc>
              <a:spcBef>
                <a:spcPct val="20000"/>
              </a:spcBef>
            </a:pPr>
            <a:r>
              <a:rPr lang="zh-CN" altLang="en-US" sz="3600" b="1">
                <a:solidFill>
                  <a:srgbClr val="0000CC"/>
                </a:solidFill>
                <a:latin typeface="Arial" pitchFamily="34" charset="0"/>
              </a:rPr>
              <a:t>     叙述苏武的出身与奉命出使匈奴　　</a:t>
            </a:r>
            <a:endParaRPr lang="zh-CN" altLang="en-US" sz="3600" b="1">
              <a:solidFill>
                <a:srgbClr val="0000CC"/>
              </a:solidFill>
              <a:latin typeface="Arial" pitchFamily="34" charset="0"/>
            </a:endParaRPr>
          </a:p>
          <a:p>
            <a:pPr>
              <a:lnSpc>
                <a:spcPct val="130000"/>
              </a:lnSpc>
              <a:spcBef>
                <a:spcPct val="2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</a:rPr>
              <a:t>     出使匈奴　以求通好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4" name="Rectangle 3" title=""/>
          <p:cNvSpPr/>
          <p:nvPr/>
        </p:nvSpPr>
        <p:spPr>
          <a:xfrm>
            <a:off x="1869440" y="2649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5" name="Rectangle 4" title=""/>
          <p:cNvSpPr/>
          <p:nvPr/>
        </p:nvSpPr>
        <p:spPr>
          <a:xfrm>
            <a:off x="1869440" y="3659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6" name="Rectangle 5" title=""/>
          <p:cNvSpPr/>
          <p:nvPr/>
        </p:nvSpPr>
        <p:spPr>
          <a:xfrm>
            <a:off x="1869440" y="4300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7" name="Rectangle 6" title=""/>
          <p:cNvSpPr/>
          <p:nvPr/>
        </p:nvSpPr>
        <p:spPr>
          <a:xfrm>
            <a:off x="1996440" y="2776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8" name="Rectangle 7" title=""/>
          <p:cNvSpPr/>
          <p:nvPr/>
        </p:nvSpPr>
        <p:spPr>
          <a:xfrm>
            <a:off x="1996440" y="3786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9" name="Rectangle 8" title=""/>
          <p:cNvSpPr/>
          <p:nvPr/>
        </p:nvSpPr>
        <p:spPr>
          <a:xfrm>
            <a:off x="1996440" y="4427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0" name="Rectangle 9" title=""/>
          <p:cNvSpPr/>
          <p:nvPr/>
        </p:nvSpPr>
        <p:spPr>
          <a:xfrm>
            <a:off x="2123440" y="2903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1" name="Rectangle 10" title=""/>
          <p:cNvSpPr/>
          <p:nvPr/>
        </p:nvSpPr>
        <p:spPr>
          <a:xfrm>
            <a:off x="2123440" y="3913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2" name="Rectangle 11" title=""/>
          <p:cNvSpPr/>
          <p:nvPr/>
        </p:nvSpPr>
        <p:spPr>
          <a:xfrm>
            <a:off x="2123440" y="4554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3" name="WordArt 12" title=""/>
          <p:cNvSpPr>
            <a:spLocks noTextEdit="1"/>
          </p:cNvSpPr>
          <p:nvPr/>
        </p:nvSpPr>
        <p:spPr>
          <a:xfrm>
            <a:off x="7751445" y="4942205"/>
            <a:ext cx="1905000" cy="838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 fontScale="6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6600" b="1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FF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隶书" charset="0"/>
                <a:ea typeface="隶书" charset="0"/>
              </a:rPr>
              <a:t>出使</a:t>
            </a:r>
            <a:endParaRPr lang="zh-CN" altLang="en-US" sz="6600" b="1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FF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隶书" charset="0"/>
              <a:ea typeface="隶书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charRg st="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charRg st="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charRg st="31" end="5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charRg st="31" end="5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charRg st="53" end="6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charRg st="53" end="6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 title=""/>
          <p:cNvSpPr/>
          <p:nvPr/>
        </p:nvSpPr>
        <p:spPr>
          <a:xfrm>
            <a:off x="1869440" y="2649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5" name="Rectangle 4" title=""/>
          <p:cNvSpPr/>
          <p:nvPr/>
        </p:nvSpPr>
        <p:spPr>
          <a:xfrm>
            <a:off x="1869440" y="3659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6" name="Rectangle 5" title=""/>
          <p:cNvSpPr/>
          <p:nvPr/>
        </p:nvSpPr>
        <p:spPr>
          <a:xfrm>
            <a:off x="1869440" y="4300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7" name="Rectangle 6" title=""/>
          <p:cNvSpPr/>
          <p:nvPr/>
        </p:nvSpPr>
        <p:spPr>
          <a:xfrm>
            <a:off x="1996440" y="2776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8" name="Rectangle 7" title=""/>
          <p:cNvSpPr/>
          <p:nvPr/>
        </p:nvSpPr>
        <p:spPr>
          <a:xfrm>
            <a:off x="1996440" y="3786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9" name="Rectangle 8" title=""/>
          <p:cNvSpPr/>
          <p:nvPr/>
        </p:nvSpPr>
        <p:spPr>
          <a:xfrm>
            <a:off x="1996440" y="4427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0" name="Rectangle 9" title=""/>
          <p:cNvSpPr/>
          <p:nvPr/>
        </p:nvSpPr>
        <p:spPr>
          <a:xfrm>
            <a:off x="2123440" y="2903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1" name="Rectangle 10" title=""/>
          <p:cNvSpPr/>
          <p:nvPr/>
        </p:nvSpPr>
        <p:spPr>
          <a:xfrm>
            <a:off x="2123440" y="3913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2" name="Rectangle 11" title=""/>
          <p:cNvSpPr/>
          <p:nvPr/>
        </p:nvSpPr>
        <p:spPr>
          <a:xfrm>
            <a:off x="2123440" y="4554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40962" name="Text Box 2" title=""/>
          <p:cNvSpPr txBox="1"/>
          <p:nvPr/>
        </p:nvSpPr>
        <p:spPr>
          <a:xfrm>
            <a:off x="589915" y="393700"/>
            <a:ext cx="11012805" cy="54082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270000"/>
              </a:lnSpc>
              <a:spcBef>
                <a:spcPct val="50000"/>
              </a:spcBef>
              <a:buFont typeface="Arial" pitchFamily="34" charset="0"/>
            </a:pP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方</a:t>
            </a:r>
            <a:r>
              <a:rPr lang="zh-CN" altLang="en-US" sz="3200">
                <a:solidFill>
                  <a:schemeClr val="tx1"/>
                </a:solidFill>
                <a:latin typeface="楷体_GB2312" panose="02010609030101010101" pitchFamily="49" charset="-122"/>
              </a:rPr>
              <a:t>欲发使送武等</a:t>
            </a:r>
            <a:r>
              <a:rPr lang="zh-CN" altLang="en-US" sz="3200">
                <a:latin typeface="楷体_GB2312" panose="02010609030101010101" pitchFamily="49" charset="-122"/>
              </a:rPr>
              <a:t>，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会缑(gōu)王</a:t>
            </a:r>
            <a:r>
              <a:rPr lang="zh-CN" altLang="en-US" sz="3200">
                <a:latin typeface="楷体_GB2312" panose="02010609030101010101" pitchFamily="49" charset="-122"/>
              </a:rPr>
              <a:t>与长(cháng)水虞常等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谋反匈奴中</a:t>
            </a:r>
            <a:r>
              <a:rPr lang="zh-CN" altLang="en-US" sz="3200">
                <a:latin typeface="楷体_GB2312" panose="02010609030101010101" pitchFamily="49" charset="-122"/>
              </a:rPr>
              <a:t>。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缑王者，昆(hún)邪(yé）王姊子也</a:t>
            </a:r>
            <a:r>
              <a:rPr lang="zh-CN" altLang="en-US" sz="3200">
                <a:latin typeface="楷体_GB2312" panose="02010609030101010101" pitchFamily="49" charset="-122"/>
              </a:rPr>
              <a:t>，</a:t>
            </a:r>
            <a:r>
              <a:rPr lang="zh-CN" altLang="en-US" sz="3200">
                <a:solidFill>
                  <a:schemeClr val="tx1"/>
                </a:solidFill>
                <a:latin typeface="楷体_GB2312" panose="02010609030101010101" pitchFamily="49" charset="-122"/>
              </a:rPr>
              <a:t>与昆邪王俱降汉</a:t>
            </a:r>
            <a:r>
              <a:rPr lang="zh-CN" altLang="en-US" sz="3200">
                <a:latin typeface="楷体_GB2312" panose="02010609030101010101" pitchFamily="49" charset="-122"/>
              </a:rPr>
              <a:t>;后随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浞野侯没</a:t>
            </a:r>
            <a:r>
              <a:rPr lang="zh-CN" altLang="en-US" sz="3200">
                <a:latin typeface="楷体_GB2312" panose="02010609030101010101" pitchFamily="49" charset="-122"/>
              </a:rPr>
              <a:t>胡中，及卫律所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将</a:t>
            </a:r>
            <a:r>
              <a:rPr lang="zh-CN" altLang="en-US" sz="3200">
                <a:solidFill>
                  <a:schemeClr val="tx1"/>
                </a:solidFill>
                <a:latin typeface="楷体_GB2312" panose="02010609030101010101" pitchFamily="49" charset="-122"/>
              </a:rPr>
              <a:t>降者</a:t>
            </a:r>
            <a:r>
              <a:rPr lang="zh-CN" altLang="en-US" sz="3200">
                <a:latin typeface="楷体_GB2312" panose="02010609030101010101" pitchFamily="49" charset="-122"/>
              </a:rPr>
              <a:t>，</a:t>
            </a:r>
            <a:r>
              <a:rPr lang="zh-CN" altLang="en-US" sz="3200">
                <a:solidFill>
                  <a:srgbClr val="0070C0"/>
                </a:solidFill>
                <a:latin typeface="楷体_GB2312" panose="02010609030101010101" pitchFamily="49" charset="-122"/>
              </a:rPr>
              <a:t>阴相与谋劫单于母阏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氏(yānzhī)</a:t>
            </a:r>
            <a:r>
              <a:rPr lang="zh-CN" altLang="en-US" sz="3200">
                <a:latin typeface="楷体_GB2312" panose="02010609030101010101" pitchFamily="49" charset="-122"/>
              </a:rPr>
              <a:t>归汉。</a:t>
            </a:r>
            <a:endParaRPr lang="zh-CN" altLang="en-US" sz="3200">
              <a:latin typeface="楷体_GB2312" panose="02010609030101010101" pitchFamily="49" charset="-122"/>
            </a:endParaRPr>
          </a:p>
        </p:txBody>
      </p:sp>
      <p:sp>
        <p:nvSpPr>
          <p:cNvPr id="15363" name="Text Box 3" title=""/>
          <p:cNvSpPr txBox="1"/>
          <p:nvPr/>
        </p:nvSpPr>
        <p:spPr>
          <a:xfrm>
            <a:off x="677545" y="452120"/>
            <a:ext cx="65913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正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5364" name="Text Box 4" title=""/>
          <p:cNvSpPr txBox="1"/>
          <p:nvPr/>
        </p:nvSpPr>
        <p:spPr>
          <a:xfrm>
            <a:off x="3639820" y="455295"/>
            <a:ext cx="1036638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恰逢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5366" name="Text Box 6" title=""/>
          <p:cNvSpPr txBox="1"/>
          <p:nvPr/>
        </p:nvSpPr>
        <p:spPr>
          <a:xfrm>
            <a:off x="8627110" y="320675"/>
            <a:ext cx="3573780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省略句，谋反（于）匈奴中，状语后置。</a:t>
            </a:r>
            <a:endParaRPr lang="en-US" altLang="zh-CN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3" name="Text Box 6" title=""/>
          <p:cNvSpPr txBox="1"/>
          <p:nvPr/>
        </p:nvSpPr>
        <p:spPr>
          <a:xfrm>
            <a:off x="2532380" y="3088005"/>
            <a:ext cx="54305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缑王是昆邪王姐姐的儿子。【判断句】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5368" name="Text Box 8" title=""/>
          <p:cNvSpPr txBox="1"/>
          <p:nvPr/>
        </p:nvSpPr>
        <p:spPr>
          <a:xfrm>
            <a:off x="114935" y="4391025"/>
            <a:ext cx="265366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汉将赵破奴的封号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5369" name="Text Box 9" title=""/>
          <p:cNvSpPr txBox="1"/>
          <p:nvPr/>
        </p:nvSpPr>
        <p:spPr>
          <a:xfrm>
            <a:off x="2578735" y="4394200"/>
            <a:ext cx="8712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陷没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5370" name="Text Box 10" title=""/>
          <p:cNvSpPr txBox="1"/>
          <p:nvPr/>
        </p:nvSpPr>
        <p:spPr>
          <a:xfrm>
            <a:off x="5791200" y="4369435"/>
            <a:ext cx="990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率领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5372" name="Text Box 12" title=""/>
          <p:cNvSpPr txBox="1"/>
          <p:nvPr/>
        </p:nvSpPr>
        <p:spPr>
          <a:xfrm>
            <a:off x="7400290" y="4300855"/>
            <a:ext cx="4389438" cy="23069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暗地里一起密谋劫持单于的母亲阏氏归附汉朝。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阴：暗地里。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相与：①彼此交往；②交互；③共同。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 title=""/>
          <p:cNvSpPr/>
          <p:nvPr/>
        </p:nvSpPr>
        <p:spPr>
          <a:xfrm>
            <a:off x="1869440" y="2649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5" name="Rectangle 4" title=""/>
          <p:cNvSpPr/>
          <p:nvPr/>
        </p:nvSpPr>
        <p:spPr>
          <a:xfrm>
            <a:off x="1869440" y="3659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6" name="Rectangle 5" title=""/>
          <p:cNvSpPr/>
          <p:nvPr/>
        </p:nvSpPr>
        <p:spPr>
          <a:xfrm>
            <a:off x="1869440" y="4300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7" name="Rectangle 6" title=""/>
          <p:cNvSpPr/>
          <p:nvPr/>
        </p:nvSpPr>
        <p:spPr>
          <a:xfrm>
            <a:off x="1996440" y="2776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8" name="Rectangle 7" title=""/>
          <p:cNvSpPr/>
          <p:nvPr/>
        </p:nvSpPr>
        <p:spPr>
          <a:xfrm>
            <a:off x="1996440" y="3786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9" name="Rectangle 8" title=""/>
          <p:cNvSpPr/>
          <p:nvPr/>
        </p:nvSpPr>
        <p:spPr>
          <a:xfrm>
            <a:off x="1996440" y="4427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0" name="Rectangle 9" title=""/>
          <p:cNvSpPr/>
          <p:nvPr/>
        </p:nvSpPr>
        <p:spPr>
          <a:xfrm>
            <a:off x="2123440" y="2903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1" name="Rectangle 10" title=""/>
          <p:cNvSpPr/>
          <p:nvPr/>
        </p:nvSpPr>
        <p:spPr>
          <a:xfrm>
            <a:off x="2123440" y="3913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2" name="Rectangle 11" title=""/>
          <p:cNvSpPr/>
          <p:nvPr/>
        </p:nvSpPr>
        <p:spPr>
          <a:xfrm>
            <a:off x="2123440" y="4554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41986" name="Text Box 2" title=""/>
          <p:cNvSpPr txBox="1"/>
          <p:nvPr/>
        </p:nvSpPr>
        <p:spPr>
          <a:xfrm>
            <a:off x="493395" y="694055"/>
            <a:ext cx="11204575" cy="43751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290000"/>
              </a:lnSpc>
              <a:spcBef>
                <a:spcPct val="50000"/>
              </a:spcBef>
              <a:buFont typeface="Arial" pitchFamily="34" charset="0"/>
            </a:pPr>
            <a:r>
              <a:rPr lang="zh-CN" altLang="en-US" sz="3200">
                <a:latin typeface="楷体_GB2312" panose="02010609030101010101" pitchFamily="49" charset="-122"/>
              </a:rPr>
              <a:t>会武等至匈奴，虞常在汉时，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素</a:t>
            </a:r>
            <a:r>
              <a:rPr lang="zh-CN" altLang="en-US" sz="3200">
                <a:latin typeface="楷体_GB2312" panose="02010609030101010101" pitchFamily="49" charset="-122"/>
              </a:rPr>
              <a:t>与副张胜</a:t>
            </a:r>
            <a:r>
              <a:rPr lang="zh-CN" altLang="en-US" sz="3200">
                <a:solidFill>
                  <a:srgbClr val="0070C0"/>
                </a:solidFill>
                <a:latin typeface="楷体_GB2312" panose="02010609030101010101" pitchFamily="49" charset="-122"/>
              </a:rPr>
              <a:t>相知</a:t>
            </a:r>
            <a:r>
              <a:rPr lang="zh-CN" altLang="en-US" sz="3200">
                <a:latin typeface="楷体_GB2312" panose="02010609030101010101" pitchFamily="49" charset="-122"/>
              </a:rPr>
              <a:t>，</a:t>
            </a:r>
            <a:r>
              <a:rPr lang="zh-CN" altLang="en-US" sz="3200">
                <a:solidFill>
                  <a:schemeClr val="tx1"/>
                </a:solidFill>
                <a:latin typeface="楷体_GB2312" panose="02010609030101010101" pitchFamily="49" charset="-122"/>
              </a:rPr>
              <a:t>私</a:t>
            </a:r>
            <a:r>
              <a:rPr lang="zh-CN" altLang="en-US" sz="3200">
                <a:solidFill>
                  <a:srgbClr val="0070C0"/>
                </a:solidFill>
                <a:latin typeface="楷体_GB2312" panose="02010609030101010101" pitchFamily="49" charset="-122"/>
              </a:rPr>
              <a:t>候</a:t>
            </a:r>
            <a:r>
              <a:rPr lang="zh-CN" altLang="en-US" sz="3200">
                <a:solidFill>
                  <a:schemeClr val="tx1"/>
                </a:solidFill>
                <a:latin typeface="楷体_GB2312" panose="02010609030101010101" pitchFamily="49" charset="-122"/>
              </a:rPr>
              <a:t>胜</a:t>
            </a:r>
            <a:r>
              <a:rPr lang="zh-CN" altLang="en-US" sz="3200">
                <a:latin typeface="楷体_GB2312" panose="02010609030101010101" pitchFamily="49" charset="-122"/>
              </a:rPr>
              <a:t>曰：“闻汉天子甚怨卫律，</a:t>
            </a:r>
            <a:r>
              <a:rPr lang="zh-CN" altLang="en-US" sz="3200">
                <a:solidFill>
                  <a:schemeClr val="tx1"/>
                </a:solidFill>
                <a:latin typeface="楷体_GB2312" panose="02010609030101010101" pitchFamily="49" charset="-122"/>
              </a:rPr>
              <a:t>常能为汉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伏弩</a:t>
            </a:r>
            <a:r>
              <a:rPr lang="zh-CN" altLang="en-US" sz="3200">
                <a:solidFill>
                  <a:schemeClr val="tx1"/>
                </a:solidFill>
                <a:latin typeface="楷体_GB2312" panose="02010609030101010101" pitchFamily="49" charset="-122"/>
              </a:rPr>
              <a:t>射杀之</a:t>
            </a:r>
            <a:r>
              <a:rPr lang="zh-CN" altLang="en-US" sz="3200">
                <a:latin typeface="楷体_GB2312" panose="02010609030101010101" pitchFamily="49" charset="-122"/>
              </a:rPr>
              <a:t>,吾母与弟在汉，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幸蒙其赏赐</a:t>
            </a:r>
            <a:r>
              <a:rPr lang="zh-CN" altLang="en-US" sz="3200">
                <a:latin typeface="楷体_GB2312" panose="02010609030101010101" pitchFamily="49" charset="-122"/>
              </a:rPr>
              <a:t>。”张胜许之，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以货物与常。</a:t>
            </a:r>
            <a:endParaRPr lang="zh-CN" altLang="en-US" sz="32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6387" name="Text Box 3" title=""/>
          <p:cNvSpPr txBox="1"/>
          <p:nvPr/>
        </p:nvSpPr>
        <p:spPr>
          <a:xfrm>
            <a:off x="5093335" y="811530"/>
            <a:ext cx="200469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一向，平素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3" name="Text Box 3" title=""/>
          <p:cNvSpPr txBox="1"/>
          <p:nvPr/>
        </p:nvSpPr>
        <p:spPr>
          <a:xfrm>
            <a:off x="7668895" y="403225"/>
            <a:ext cx="1228725" cy="10147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相熟识，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有交情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6388" name="Text Box 4" title=""/>
          <p:cNvSpPr txBox="1"/>
          <p:nvPr/>
        </p:nvSpPr>
        <p:spPr>
          <a:xfrm>
            <a:off x="9319260" y="811530"/>
            <a:ext cx="88455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拜访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6391" name="Text Box 7" title=""/>
          <p:cNvSpPr txBox="1"/>
          <p:nvPr/>
        </p:nvSpPr>
        <p:spPr>
          <a:xfrm>
            <a:off x="5589905" y="2073910"/>
            <a:ext cx="2819400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埋伏【用弩弓】射死他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6389" name="Text Box 5" title=""/>
          <p:cNvSpPr txBox="1"/>
          <p:nvPr/>
        </p:nvSpPr>
        <p:spPr>
          <a:xfrm>
            <a:off x="102235" y="4942205"/>
            <a:ext cx="4267200" cy="13836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希望得到皇帝的赏识。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幸：希望。蒙：蒙受、得到。其，指汉天子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6390" name="Text Box 6" title=""/>
          <p:cNvSpPr txBox="1"/>
          <p:nvPr/>
        </p:nvSpPr>
        <p:spPr>
          <a:xfrm>
            <a:off x="5268595" y="4942205"/>
            <a:ext cx="26003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把财物给虞常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160000" y="10769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Rectangle 10" title=""/>
          <p:cNvSpPr/>
          <p:nvPr/>
        </p:nvSpPr>
        <p:spPr>
          <a:xfrm>
            <a:off x="2123440" y="3913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43010" name="Text Box 2" title=""/>
          <p:cNvSpPr txBox="1"/>
          <p:nvPr/>
        </p:nvSpPr>
        <p:spPr>
          <a:xfrm>
            <a:off x="609600" y="533400"/>
            <a:ext cx="10848975" cy="46691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310000"/>
              </a:lnSpc>
              <a:spcBef>
                <a:spcPct val="50000"/>
              </a:spcBef>
              <a:buFont typeface="Arial" pitchFamily="34" charset="0"/>
            </a:pPr>
            <a:r>
              <a:rPr lang="zh-CN" altLang="en-US" sz="3200">
                <a:latin typeface="楷体_GB2312" panose="02010609030101010101" pitchFamily="49" charset="-122"/>
              </a:rPr>
              <a:t>后月余，单于出猎，独阏氏</a:t>
            </a:r>
            <a:r>
              <a:rPr lang="en-US" altLang="zh-CN" sz="3200">
                <a:latin typeface="楷体_GB2312" panose="02010609030101010101" pitchFamily="49" charset="-122"/>
              </a:rPr>
              <a:t>(yānzhī)</a:t>
            </a:r>
            <a:r>
              <a:rPr lang="zh-CN" altLang="en-US" sz="3200">
                <a:latin typeface="楷体_GB2312" panose="02010609030101010101" pitchFamily="49" charset="-122"/>
              </a:rPr>
              <a:t>子弟在。虞常等七十余人</a:t>
            </a:r>
            <a:r>
              <a:rPr lang="zh-CN" altLang="en-US" sz="3200">
                <a:solidFill>
                  <a:srgbClr val="0070C0"/>
                </a:solidFill>
                <a:latin typeface="楷体_GB2312" panose="02010609030101010101" pitchFamily="49" charset="-122"/>
              </a:rPr>
              <a:t>欲发</a:t>
            </a:r>
            <a:r>
              <a:rPr lang="zh-CN" altLang="en-US" sz="3200">
                <a:latin typeface="楷体_GB2312" panose="02010609030101010101" pitchFamily="49" charset="-122"/>
              </a:rPr>
              <a:t>，其一人</a:t>
            </a:r>
            <a:r>
              <a:rPr lang="zh-CN" altLang="en-US" sz="3200">
                <a:solidFill>
                  <a:srgbClr val="0070C0"/>
                </a:solidFill>
                <a:latin typeface="楷体_GB2312" panose="02010609030101010101" pitchFamily="49" charset="-122"/>
              </a:rPr>
              <a:t>夜亡</a:t>
            </a:r>
            <a:r>
              <a:rPr lang="zh-CN" altLang="en-US" sz="3200">
                <a:latin typeface="楷体_GB2312" panose="02010609030101010101" pitchFamily="49" charset="-122"/>
              </a:rPr>
              <a:t>，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告之</a:t>
            </a:r>
            <a:r>
              <a:rPr lang="zh-CN" altLang="en-US" sz="3200">
                <a:latin typeface="楷体_GB2312" panose="02010609030101010101" pitchFamily="49" charset="-122"/>
              </a:rPr>
              <a:t>。单于子弟发兵与战。缑王等皆死，虞常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生得</a:t>
            </a:r>
            <a:r>
              <a:rPr lang="zh-CN" altLang="en-US" sz="3200">
                <a:latin typeface="楷体_GB2312" panose="02010609030101010101" pitchFamily="49" charset="-122"/>
              </a:rPr>
              <a:t>。 　　</a:t>
            </a:r>
            <a:endParaRPr lang="zh-CN" altLang="en-US" sz="3200">
              <a:latin typeface="楷体_GB2312" panose="02010609030101010101" pitchFamily="49" charset="-122"/>
            </a:endParaRPr>
          </a:p>
        </p:txBody>
      </p:sp>
      <p:sp>
        <p:nvSpPr>
          <p:cNvPr id="17411" name="Text Box 3" title=""/>
          <p:cNvSpPr txBox="1"/>
          <p:nvPr/>
        </p:nvSpPr>
        <p:spPr>
          <a:xfrm>
            <a:off x="854075" y="3695065"/>
            <a:ext cx="15951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准备动手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7412" name="Text Box 4" title=""/>
          <p:cNvSpPr txBox="1"/>
          <p:nvPr/>
        </p:nvSpPr>
        <p:spPr>
          <a:xfrm>
            <a:off x="3238500" y="3636010"/>
            <a:ext cx="1990090" cy="7835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>
                <a:solidFill>
                  <a:srgbClr val="0070C0"/>
                </a:solidFill>
                <a:latin typeface="楷体_GB2312" panose="02010609030101010101" pitchFamily="49" charset="-122"/>
              </a:rPr>
              <a:t>【在晚上】逃走</a:t>
            </a:r>
            <a:endParaRPr lang="zh-CN" altLang="en-US">
              <a:solidFill>
                <a:srgbClr val="0070C0"/>
              </a:solidFill>
              <a:latin typeface="楷体_GB2312" panose="02010609030101010101" pitchFamily="49" charset="-122"/>
            </a:endParaRPr>
          </a:p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>
                <a:solidFill>
                  <a:srgbClr val="0070C0"/>
                </a:solidFill>
                <a:latin typeface="楷体_GB2312" panose="02010609030101010101" pitchFamily="49" charset="-122"/>
              </a:rPr>
              <a:t>夜，名作状</a:t>
            </a:r>
            <a:endParaRPr lang="zh-CN" altLang="en-US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7413" name="Text Box 5" title=""/>
          <p:cNvSpPr txBox="1"/>
          <p:nvPr/>
        </p:nvSpPr>
        <p:spPr>
          <a:xfrm>
            <a:off x="4369435" y="2322830"/>
            <a:ext cx="187007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告发这件事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7414" name="Text Box 6" title=""/>
          <p:cNvSpPr txBox="1"/>
          <p:nvPr/>
        </p:nvSpPr>
        <p:spPr>
          <a:xfrm>
            <a:off x="2254568" y="5093653"/>
            <a:ext cx="1341437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被活捉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2" title=""/>
          <p:cNvSpPr txBox="1"/>
          <p:nvPr/>
        </p:nvSpPr>
        <p:spPr>
          <a:xfrm>
            <a:off x="767080" y="980440"/>
            <a:ext cx="10997565" cy="54330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20000"/>
              </a:spcBef>
            </a:pPr>
            <a:r>
              <a:rPr lang="en-US" altLang="zh-CN" sz="5400">
                <a:solidFill>
                  <a:srgbClr val="CC0000"/>
                </a:solidFill>
                <a:latin typeface="Arial" pitchFamily="34" charset="0"/>
              </a:rPr>
              <a:t>   </a:t>
            </a:r>
            <a:r>
              <a:rPr lang="zh-CN" sz="2800" b="1">
                <a:solidFill>
                  <a:schemeClr val="tx1"/>
                </a:solidFill>
                <a:latin typeface="Arial" pitchFamily="34" charset="0"/>
              </a:rPr>
              <a:t>单于：是匈奴人对他们部落联盟首领的专称。意为广大之貌。</a:t>
            </a:r>
            <a:endParaRPr lang="zh-CN" sz="3600" b="1">
              <a:solidFill>
                <a:srgbClr val="0000CC"/>
              </a:solidFill>
              <a:latin typeface="Arial" pitchFamily="34" charset="0"/>
            </a:endParaRPr>
          </a:p>
          <a:p>
            <a:pPr>
              <a:lnSpc>
                <a:spcPct val="130000"/>
              </a:lnSpc>
              <a:spcBef>
                <a:spcPct val="20000"/>
              </a:spcBef>
            </a:pPr>
            <a:r>
              <a:rPr lang="zh-CN" sz="2800" b="1">
                <a:solidFill>
                  <a:schemeClr val="tx1"/>
                </a:solidFill>
                <a:latin typeface="Arial" pitchFamily="34" charset="0"/>
              </a:rPr>
              <a:t>      缑王：计划绑架匈奴单于的母亲阏氏(yānzhī) ，投奔汉朝。</a:t>
            </a:r>
            <a:endParaRPr lang="zh-CN" sz="2800" b="1">
              <a:solidFill>
                <a:schemeClr val="tx1"/>
              </a:solidFill>
              <a:latin typeface="Arial" pitchFamily="34" charset="0"/>
            </a:endParaRPr>
          </a:p>
          <a:p>
            <a:pPr>
              <a:lnSpc>
                <a:spcPct val="130000"/>
              </a:lnSpc>
              <a:spcBef>
                <a:spcPct val="20000"/>
              </a:spcBef>
            </a:pPr>
            <a:r>
              <a:rPr lang="zh-CN" sz="2800" b="1">
                <a:solidFill>
                  <a:schemeClr val="tx1"/>
                </a:solidFill>
                <a:latin typeface="Arial" pitchFamily="34" charset="0"/>
              </a:rPr>
              <a:t>      </a:t>
            </a:r>
            <a:r>
              <a:rPr lang="zh-CN" sz="2800" b="1">
                <a:sym typeface="+mn-ea"/>
              </a:rPr>
              <a:t>虞常：原是汉臣，企图刺杀叛汉降敌、当了匈奴大臣的卫律。参与谋反并非爱国，而是为了一己私欲。</a:t>
            </a:r>
            <a:endParaRPr lang="zh-CN" sz="2800" b="1">
              <a:solidFill>
                <a:schemeClr val="tx1"/>
              </a:solidFill>
              <a:latin typeface="Arial" pitchFamily="34" charset="0"/>
            </a:endParaRPr>
          </a:p>
          <a:p>
            <a:pPr>
              <a:lnSpc>
                <a:spcPct val="130000"/>
              </a:lnSpc>
              <a:spcBef>
                <a:spcPct val="20000"/>
              </a:spcBef>
            </a:pPr>
            <a:r>
              <a:rPr lang="zh-CN" sz="2800" b="1">
                <a:solidFill>
                  <a:schemeClr val="tx1"/>
                </a:solidFill>
                <a:latin typeface="Arial" pitchFamily="34" charset="0"/>
              </a:rPr>
              <a:t>      张胜：私下支持谋反行动，没有向苏武报告，私下支持他们的行动。损害了汉朝的信义，有悖于两国通好的宗旨。</a:t>
            </a:r>
            <a:endParaRPr lang="zh-CN" sz="2800" b="1">
              <a:solidFill>
                <a:schemeClr val="tx1"/>
              </a:solidFill>
              <a:latin typeface="Arial" pitchFamily="34" charset="0"/>
            </a:endParaRPr>
          </a:p>
          <a:p>
            <a:pPr>
              <a:lnSpc>
                <a:spcPct val="130000"/>
              </a:lnSpc>
              <a:spcBef>
                <a:spcPct val="20000"/>
              </a:spcBef>
            </a:pPr>
            <a:r>
              <a:rPr lang="zh-CN" sz="2800" b="1">
                <a:solidFill>
                  <a:schemeClr val="tx1"/>
                </a:solidFill>
                <a:latin typeface="Arial" pitchFamily="34" charset="0"/>
              </a:rPr>
              <a:t>    </a:t>
            </a:r>
            <a:r>
              <a:rPr lang="zh-CN" altLang="en-US" sz="2800" b="1">
                <a:solidFill>
                  <a:srgbClr val="FF0000"/>
                </a:solidFill>
                <a:sym typeface="+mn-ea"/>
              </a:rPr>
              <a:t>（从国家关系上看，张胜的做法损害了汉朝的信义，有悖于两国通好的宗旨，使汉使处于理亏的地位。）</a:t>
            </a:r>
            <a:endParaRPr lang="zh-CN" sz="2800" b="1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11" name="Rectangle 10" title=""/>
          <p:cNvSpPr/>
          <p:nvPr/>
        </p:nvSpPr>
        <p:spPr>
          <a:xfrm>
            <a:off x="2123440" y="3913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37890" name="Rectangle 2" title=""/>
          <p:cNvSpPr>
            <a:spLocks noGrp="1"/>
          </p:cNvSpPr>
          <p:nvPr>
            <p:ph type="title" idx="4294967295"/>
          </p:nvPr>
        </p:nvSpPr>
        <p:spPr>
          <a:xfrm>
            <a:off x="1487805" y="188595"/>
            <a:ext cx="9144000" cy="103759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b="1">
                <a:latin typeface="隶书" pitchFamily="49" charset="-122"/>
                <a:ea typeface="隶书" pitchFamily="49" charset="-122"/>
              </a:rPr>
              <a:t>谋反事件</a:t>
            </a:r>
            <a:endParaRPr lang="zh-CN" altLang="en-US" b="1"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Rectangle 10" title=""/>
          <p:cNvSpPr/>
          <p:nvPr/>
        </p:nvSpPr>
        <p:spPr>
          <a:xfrm>
            <a:off x="2123440" y="3913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44034" name="Text Box 2" title=""/>
          <p:cNvSpPr txBox="1"/>
          <p:nvPr/>
        </p:nvSpPr>
        <p:spPr>
          <a:xfrm>
            <a:off x="473710" y="491490"/>
            <a:ext cx="11718925" cy="54082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270000"/>
              </a:lnSpc>
              <a:spcBef>
                <a:spcPct val="50000"/>
              </a:spcBef>
              <a:buFont typeface="Arial" pitchFamily="34" charset="0"/>
            </a:pPr>
            <a:r>
              <a:rPr lang="zh-CN" altLang="en-US" sz="3200">
                <a:latin typeface="楷体_GB2312" panose="02010609030101010101" pitchFamily="49" charset="-122"/>
              </a:rPr>
              <a:t>单于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使</a:t>
            </a:r>
            <a:r>
              <a:rPr lang="zh-CN" altLang="en-US" sz="3200">
                <a:latin typeface="楷体_GB2312" panose="02010609030101010101" pitchFamily="49" charset="-122"/>
              </a:rPr>
              <a:t>卫律</a:t>
            </a:r>
            <a:r>
              <a:rPr lang="zh-CN" altLang="en-US" sz="3200">
                <a:solidFill>
                  <a:srgbClr val="0070C0"/>
                </a:solidFill>
                <a:latin typeface="楷体_GB2312" panose="02010609030101010101" pitchFamily="49" charset="-122"/>
              </a:rPr>
              <a:t>治</a:t>
            </a:r>
            <a:r>
              <a:rPr lang="zh-CN" altLang="en-US" sz="3200">
                <a:latin typeface="楷体_GB2312" panose="02010609030101010101" pitchFamily="49" charset="-122"/>
              </a:rPr>
              <a:t>其事。张胜闻之，</a:t>
            </a:r>
            <a:r>
              <a:rPr lang="zh-CN" altLang="en-US" sz="3200">
                <a:solidFill>
                  <a:schemeClr val="tx1"/>
                </a:solidFill>
                <a:latin typeface="楷体_GB2312" panose="02010609030101010101" pitchFamily="49" charset="-122"/>
              </a:rPr>
              <a:t>恐前</a:t>
            </a:r>
            <a:r>
              <a:rPr lang="zh-CN" altLang="en-US" sz="3200">
                <a:solidFill>
                  <a:srgbClr val="0070C0"/>
                </a:solidFill>
                <a:latin typeface="楷体_GB2312" panose="02010609030101010101" pitchFamily="49" charset="-122"/>
              </a:rPr>
              <a:t>语</a:t>
            </a:r>
            <a:r>
              <a:rPr lang="en-US" altLang="zh-CN" sz="3200">
                <a:solidFill>
                  <a:srgbClr val="0070C0"/>
                </a:solidFill>
                <a:latin typeface="楷体_GB2312" panose="02010609030101010101" pitchFamily="49" charset="-122"/>
              </a:rPr>
              <a:t>(yǔ)</a:t>
            </a:r>
            <a:r>
              <a:rPr lang="zh-CN" altLang="en-US" sz="3200">
                <a:solidFill>
                  <a:srgbClr val="0070C0"/>
                </a:solidFill>
                <a:latin typeface="楷体_GB2312" panose="02010609030101010101" pitchFamily="49" charset="-122"/>
              </a:rPr>
              <a:t>发</a:t>
            </a:r>
            <a:r>
              <a:rPr lang="zh-CN" altLang="en-US" sz="3200">
                <a:latin typeface="楷体_GB2312" panose="02010609030101010101" pitchFamily="49" charset="-122"/>
              </a:rPr>
              <a:t>，</a:t>
            </a:r>
            <a:r>
              <a:rPr lang="zh-CN" altLang="en-US" sz="3200">
                <a:solidFill>
                  <a:srgbClr val="0070C0"/>
                </a:solidFill>
                <a:latin typeface="楷体_GB2312" panose="02010609030101010101" pitchFamily="49" charset="-122"/>
              </a:rPr>
              <a:t>以状语</a:t>
            </a:r>
            <a:r>
              <a:rPr lang="en-US" altLang="zh-CN" sz="3200">
                <a:solidFill>
                  <a:srgbClr val="0070C0"/>
                </a:solidFill>
                <a:latin typeface="楷体_GB2312" panose="02010609030101010101" pitchFamily="49" charset="-122"/>
              </a:rPr>
              <a:t>(yù)</a:t>
            </a:r>
            <a:r>
              <a:rPr lang="zh-CN" altLang="en-US" sz="3200">
                <a:solidFill>
                  <a:srgbClr val="0070C0"/>
                </a:solidFill>
                <a:latin typeface="楷体_GB2312" panose="02010609030101010101" pitchFamily="49" charset="-122"/>
              </a:rPr>
              <a:t>武</a:t>
            </a:r>
            <a:r>
              <a:rPr lang="zh-CN" altLang="en-US" sz="3200">
                <a:latin typeface="楷体_GB2312" panose="02010609030101010101" pitchFamily="49" charset="-122"/>
              </a:rPr>
              <a:t>。武曰：“事如此，此必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及</a:t>
            </a:r>
            <a:r>
              <a:rPr lang="zh-CN" altLang="en-US" sz="3200">
                <a:latin typeface="楷体_GB2312" panose="02010609030101010101" pitchFamily="49" charset="-122"/>
              </a:rPr>
              <a:t>我。</a:t>
            </a:r>
            <a:r>
              <a:rPr lang="zh-CN" altLang="en-US" sz="3200">
                <a:solidFill>
                  <a:srgbClr val="0070C0"/>
                </a:solidFill>
                <a:latin typeface="楷体_GB2312" panose="02010609030101010101" pitchFamily="49" charset="-122"/>
              </a:rPr>
              <a:t>见犯乃死，重负国</a:t>
            </a:r>
            <a:r>
              <a:rPr lang="zh-CN" altLang="en-US" sz="3200">
                <a:solidFill>
                  <a:srgbClr val="9933FF"/>
                </a:solidFill>
                <a:latin typeface="楷体_GB2312" panose="02010609030101010101" pitchFamily="49" charset="-122"/>
              </a:rPr>
              <a:t>。</a:t>
            </a:r>
            <a:r>
              <a:rPr lang="zh-CN" altLang="en-US" sz="3200">
                <a:latin typeface="楷体_GB2312" panose="02010609030101010101" pitchFamily="49" charset="-122"/>
              </a:rPr>
              <a:t>”欲自杀，胜、惠共止之。虞常果</a:t>
            </a:r>
            <a:r>
              <a:rPr lang="zh-CN" altLang="en-US" sz="3200">
                <a:solidFill>
                  <a:srgbClr val="0070C0"/>
                </a:solidFill>
                <a:latin typeface="楷体_GB2312" panose="02010609030101010101" pitchFamily="49" charset="-122"/>
              </a:rPr>
              <a:t>引</a:t>
            </a:r>
            <a:r>
              <a:rPr lang="zh-CN" altLang="en-US" sz="3200">
                <a:latin typeface="楷体_GB2312" panose="02010609030101010101" pitchFamily="49" charset="-122"/>
              </a:rPr>
              <a:t>张胜。单于怒，</a:t>
            </a:r>
            <a:r>
              <a:rPr lang="zh-CN" altLang="en-US" sz="3200">
                <a:solidFill>
                  <a:schemeClr val="tx1"/>
                </a:solidFill>
                <a:latin typeface="楷体_GB2312" panose="02010609030101010101" pitchFamily="49" charset="-122"/>
              </a:rPr>
              <a:t>召诸贵人议</a:t>
            </a:r>
            <a:r>
              <a:rPr lang="zh-CN" altLang="en-US" sz="3200">
                <a:latin typeface="楷体_GB2312" panose="02010609030101010101" pitchFamily="49" charset="-122"/>
              </a:rPr>
              <a:t>，欲杀汉使者。左伊秩訾（</a:t>
            </a:r>
            <a:r>
              <a:rPr lang="en-US" altLang="zh-CN" sz="3200">
                <a:latin typeface="楷体_GB2312" panose="02010609030101010101" pitchFamily="49" charset="-122"/>
              </a:rPr>
              <a:t>zhì zī</a:t>
            </a:r>
            <a:r>
              <a:rPr lang="zh-CN" altLang="en-US" sz="3200">
                <a:latin typeface="楷体_GB2312" panose="02010609030101010101" pitchFamily="49" charset="-122"/>
              </a:rPr>
              <a:t>）曰：“</a:t>
            </a:r>
            <a:r>
              <a:rPr lang="zh-CN" altLang="en-US" sz="3200">
                <a:solidFill>
                  <a:srgbClr val="0070C0"/>
                </a:solidFill>
                <a:latin typeface="楷体_GB2312" panose="02010609030101010101" pitchFamily="49" charset="-122"/>
              </a:rPr>
              <a:t>即谋单于，何以复加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？</a:t>
            </a:r>
            <a:r>
              <a:rPr lang="zh-CN" altLang="en-US" sz="3200">
                <a:latin typeface="楷体_GB2312" panose="02010609030101010101" pitchFamily="49" charset="-122"/>
              </a:rPr>
              <a:t>宜皆</a:t>
            </a:r>
            <a:r>
              <a:rPr lang="zh-CN" altLang="en-US" sz="3200">
                <a:solidFill>
                  <a:srgbClr val="FF0000"/>
                </a:solidFill>
                <a:latin typeface="楷体_GB2312" panose="02010609030101010101" pitchFamily="49" charset="-122"/>
              </a:rPr>
              <a:t>降</a:t>
            </a:r>
            <a:r>
              <a:rPr lang="zh-CN" altLang="en-US" sz="3200">
                <a:latin typeface="楷体_GB2312" panose="02010609030101010101" pitchFamily="49" charset="-122"/>
              </a:rPr>
              <a:t>之。” </a:t>
            </a:r>
            <a:endParaRPr lang="zh-CN" altLang="en-US" sz="3200">
              <a:latin typeface="楷体_GB2312" panose="02010609030101010101" pitchFamily="49" charset="-122"/>
            </a:endParaRPr>
          </a:p>
        </p:txBody>
      </p:sp>
      <p:sp>
        <p:nvSpPr>
          <p:cNvPr id="18435" name="Text Box 3" title=""/>
          <p:cNvSpPr txBox="1"/>
          <p:nvPr/>
        </p:nvSpPr>
        <p:spPr>
          <a:xfrm>
            <a:off x="1316355" y="491490"/>
            <a:ext cx="719138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派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8436" name="Text Box 4" title=""/>
          <p:cNvSpPr txBox="1"/>
          <p:nvPr/>
        </p:nvSpPr>
        <p:spPr>
          <a:xfrm>
            <a:off x="2451735" y="491490"/>
            <a:ext cx="1014413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审理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8437" name="Text Box 5" title=""/>
          <p:cNvSpPr txBox="1"/>
          <p:nvPr/>
        </p:nvSpPr>
        <p:spPr>
          <a:xfrm>
            <a:off x="6141720" y="-35560"/>
            <a:ext cx="410337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自言为</a:t>
            </a:r>
            <a:r>
              <a:rPr lang="en-US" altLang="zh-CN" sz="2400">
                <a:solidFill>
                  <a:srgbClr val="0070C0"/>
                </a:solidFill>
                <a:latin typeface="楷体_GB2312" panose="02010609030101010101" pitchFamily="49" charset="-122"/>
              </a:rPr>
              <a:t>“</a:t>
            </a: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言</a:t>
            </a:r>
            <a:r>
              <a:rPr lang="en-US" altLang="zh-CN" sz="2400">
                <a:solidFill>
                  <a:srgbClr val="0070C0"/>
                </a:solidFill>
                <a:latin typeface="楷体_GB2312" panose="02010609030101010101" pitchFamily="49" charset="-122"/>
              </a:rPr>
              <a:t>”</a:t>
            </a: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，与人谈论为</a:t>
            </a:r>
            <a:r>
              <a:rPr lang="en-US" altLang="zh-CN" sz="2400">
                <a:solidFill>
                  <a:srgbClr val="0070C0"/>
                </a:solidFill>
                <a:latin typeface="楷体_GB2312" panose="02010609030101010101" pitchFamily="49" charset="-122"/>
              </a:rPr>
              <a:t>“</a:t>
            </a: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语</a:t>
            </a:r>
            <a:r>
              <a:rPr lang="en-US" altLang="zh-CN" sz="2400">
                <a:solidFill>
                  <a:srgbClr val="0070C0"/>
                </a:solidFill>
                <a:latin typeface="楷体_GB2312" panose="02010609030101010101" pitchFamily="49" charset="-122"/>
              </a:rPr>
              <a:t>”</a:t>
            </a: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。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发：揭露、暴露。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8439" name="Text Box 7" title=""/>
          <p:cNvSpPr txBox="1"/>
          <p:nvPr/>
        </p:nvSpPr>
        <p:spPr>
          <a:xfrm>
            <a:off x="9158288" y="1747838"/>
            <a:ext cx="2833687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把事情经过告诉了苏武。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8440" name="Text Box 8" title=""/>
          <p:cNvSpPr txBox="1"/>
          <p:nvPr/>
        </p:nvSpPr>
        <p:spPr>
          <a:xfrm>
            <a:off x="4233545" y="2120900"/>
            <a:ext cx="127317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牵涉到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8441" name="Text Box 9" title=""/>
          <p:cNvSpPr txBox="1"/>
          <p:nvPr/>
        </p:nvSpPr>
        <p:spPr>
          <a:xfrm>
            <a:off x="4718050" y="3017520"/>
            <a:ext cx="5365750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等到被（匈奴）侮辱后才死，更加对不起国家。见犯，受到侵犯、侮辱。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8442" name="Text Box 10" title=""/>
          <p:cNvSpPr txBox="1"/>
          <p:nvPr/>
        </p:nvSpPr>
        <p:spPr>
          <a:xfrm>
            <a:off x="3678555" y="4467225"/>
            <a:ext cx="96647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招供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8444" name="Text Box 12" title=""/>
          <p:cNvSpPr txBox="1"/>
          <p:nvPr/>
        </p:nvSpPr>
        <p:spPr>
          <a:xfrm>
            <a:off x="4850130" y="5764213"/>
            <a:ext cx="4616450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假使杀死单于，又该用什么更重的处罚呢？【宾语前置】</a:t>
            </a:r>
            <a:r>
              <a:rPr lang="en-US" altLang="zh-CN" sz="2400">
                <a:solidFill>
                  <a:srgbClr val="0070C0"/>
                </a:solidFill>
                <a:latin typeface="楷体_GB2312" panose="02010609030101010101" pitchFamily="49" charset="-122"/>
              </a:rPr>
              <a:t>“</a:t>
            </a: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以何</a:t>
            </a:r>
            <a:r>
              <a:rPr lang="en-US" altLang="zh-CN" sz="2400">
                <a:solidFill>
                  <a:srgbClr val="0070C0"/>
                </a:solidFill>
                <a:latin typeface="楷体_GB2312" panose="02010609030101010101" pitchFamily="49" charset="-122"/>
              </a:rPr>
              <a:t>”</a:t>
            </a:r>
            <a:endParaRPr lang="en-US" altLang="zh-CN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18445" name="Text Box 13" title=""/>
          <p:cNvSpPr txBox="1"/>
          <p:nvPr/>
        </p:nvSpPr>
        <p:spPr>
          <a:xfrm>
            <a:off x="9723120" y="5899785"/>
            <a:ext cx="2049463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使……投降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文本框 1" title=""/>
          <p:cNvSpPr txBox="1"/>
          <p:nvPr/>
        </p:nvSpPr>
        <p:spPr>
          <a:xfrm>
            <a:off x="292100" y="322580"/>
            <a:ext cx="2587625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楷体" panose="02010609060101010101" charset="-122"/>
                <a:ea typeface="楷体" panose="02010609060101010101" charset="-122"/>
              </a:rPr>
              <a:t>段落总结</a:t>
            </a:r>
            <a:endParaRPr lang="zh-CN" altLang="en-US" sz="40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4" name="Rectangle 3" title=""/>
          <p:cNvSpPr/>
          <p:nvPr/>
        </p:nvSpPr>
        <p:spPr>
          <a:xfrm>
            <a:off x="1869440" y="2649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5" name="Rectangle 4" title=""/>
          <p:cNvSpPr/>
          <p:nvPr/>
        </p:nvSpPr>
        <p:spPr>
          <a:xfrm>
            <a:off x="1869440" y="3659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6" name="Rectangle 5" title=""/>
          <p:cNvSpPr/>
          <p:nvPr/>
        </p:nvSpPr>
        <p:spPr>
          <a:xfrm>
            <a:off x="1869440" y="4300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7" name="Rectangle 6" title=""/>
          <p:cNvSpPr/>
          <p:nvPr/>
        </p:nvSpPr>
        <p:spPr>
          <a:xfrm>
            <a:off x="1996440" y="2776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8" name="Rectangle 7" title=""/>
          <p:cNvSpPr/>
          <p:nvPr/>
        </p:nvSpPr>
        <p:spPr>
          <a:xfrm>
            <a:off x="1996440" y="3786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9" name="Rectangle 8" title=""/>
          <p:cNvSpPr/>
          <p:nvPr/>
        </p:nvSpPr>
        <p:spPr>
          <a:xfrm>
            <a:off x="1996440" y="4427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0" name="Rectangle 9" title=""/>
          <p:cNvSpPr/>
          <p:nvPr/>
        </p:nvSpPr>
        <p:spPr>
          <a:xfrm>
            <a:off x="2123440" y="2903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1" name="Rectangle 10" title=""/>
          <p:cNvSpPr/>
          <p:nvPr/>
        </p:nvSpPr>
        <p:spPr>
          <a:xfrm>
            <a:off x="2123440" y="3913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2" name="Rectangle 11" title=""/>
          <p:cNvSpPr/>
          <p:nvPr/>
        </p:nvSpPr>
        <p:spPr>
          <a:xfrm>
            <a:off x="2123440" y="4554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29698" name="Rectangle 2" title=""/>
          <p:cNvSpPr>
            <a:spLocks noGrp="1"/>
          </p:cNvSpPr>
          <p:nvPr>
            <p:ph idx="1"/>
          </p:nvPr>
        </p:nvSpPr>
        <p:spPr>
          <a:xfrm>
            <a:off x="1996440" y="1371283"/>
            <a:ext cx="8229600" cy="4114800"/>
          </a:xfrm>
        </p:spPr>
        <p:txBody>
          <a:bodyPr vert="horz" wrap="square" lIns="91440" tIns="45720" rIns="91440" bIns="45720" anchor="t"/>
          <a:lstStyle/>
          <a:p>
            <a:pPr eaLnBrk="1" hangingPunct="1">
              <a:lnSpc>
                <a:spcPct val="110000"/>
              </a:lnSpc>
            </a:pPr>
            <a:r>
              <a:rPr lang="zh-CN" altLang="en-US" sz="3600" b="1">
                <a:solidFill>
                  <a:srgbClr val="0000CC"/>
                </a:solidFill>
              </a:rPr>
              <a:t>第</a:t>
            </a:r>
            <a:r>
              <a:rPr lang="en-US" altLang="zh-CN" sz="3600" b="1">
                <a:solidFill>
                  <a:srgbClr val="0000CC"/>
                </a:solidFill>
              </a:rPr>
              <a:t>2</a:t>
            </a:r>
            <a:r>
              <a:rPr lang="zh-CN" altLang="en-US" sz="3600" b="1">
                <a:solidFill>
                  <a:srgbClr val="0000CC"/>
                </a:solidFill>
              </a:rPr>
              <a:t>、</a:t>
            </a:r>
            <a:r>
              <a:rPr lang="en-US" altLang="zh-CN" sz="3600" b="1">
                <a:solidFill>
                  <a:srgbClr val="0000CC"/>
                </a:solidFill>
              </a:rPr>
              <a:t>3</a:t>
            </a:r>
            <a:r>
              <a:rPr lang="zh-CN" altLang="en-US" sz="3600" b="1">
                <a:solidFill>
                  <a:srgbClr val="0000CC"/>
                </a:solidFill>
              </a:rPr>
              <a:t>段</a:t>
            </a:r>
            <a:endParaRPr lang="zh-CN" altLang="en-US" sz="3600" b="1">
              <a:solidFill>
                <a:srgbClr val="0000CC"/>
              </a:solidFill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en-US" sz="3600" b="1">
                <a:solidFill>
                  <a:srgbClr val="0000CC"/>
                </a:solidFill>
              </a:rPr>
              <a:t>叙说苏武及其属下被扣留在匈奴的直接原因和苏武临变时的表现　　 </a:t>
            </a:r>
            <a:endParaRPr lang="zh-CN" altLang="en-US" sz="3600" b="1">
              <a:solidFill>
                <a:srgbClr val="0000CC"/>
              </a:solidFill>
            </a:endParaRPr>
          </a:p>
          <a:p>
            <a:pPr eaLnBrk="1" hangingPunct="1">
              <a:lnSpc>
                <a:spcPct val="110000"/>
              </a:lnSpc>
            </a:pPr>
            <a:endParaRPr lang="zh-CN" altLang="en-US" sz="3600" b="1">
              <a:solidFill>
                <a:srgbClr val="FF0000"/>
              </a:solidFill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en-US" sz="3600" b="1">
                <a:solidFill>
                  <a:srgbClr val="FF0000"/>
                </a:solidFill>
              </a:rPr>
              <a:t>缑王谋反，祸及汉使</a:t>
            </a:r>
            <a:endParaRPr lang="zh-CN" altLang="en-US" sz="3600" b="1">
              <a:solidFill>
                <a:srgbClr val="FF0000"/>
              </a:solidFill>
            </a:endParaRPr>
          </a:p>
          <a:p>
            <a:pPr eaLnBrk="1" hangingPunct="1">
              <a:lnSpc>
                <a:spcPct val="110000"/>
              </a:lnSpc>
            </a:pPr>
            <a:endParaRPr lang="zh-CN" altLang="en-US" sz="36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 title=""/>
          <p:cNvSpPr/>
          <p:nvPr/>
        </p:nvSpPr>
        <p:spPr>
          <a:xfrm>
            <a:off x="1869440" y="2649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5" name="Rectangle 4" title=""/>
          <p:cNvSpPr/>
          <p:nvPr/>
        </p:nvSpPr>
        <p:spPr>
          <a:xfrm>
            <a:off x="1869440" y="3659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6" name="Rectangle 5" title=""/>
          <p:cNvSpPr/>
          <p:nvPr/>
        </p:nvSpPr>
        <p:spPr>
          <a:xfrm>
            <a:off x="1869440" y="4300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7" name="Rectangle 6" title=""/>
          <p:cNvSpPr/>
          <p:nvPr/>
        </p:nvSpPr>
        <p:spPr>
          <a:xfrm>
            <a:off x="1996440" y="2776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8" name="Rectangle 7" title=""/>
          <p:cNvSpPr/>
          <p:nvPr/>
        </p:nvSpPr>
        <p:spPr>
          <a:xfrm>
            <a:off x="1996440" y="3786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9" name="Rectangle 8" title=""/>
          <p:cNvSpPr/>
          <p:nvPr/>
        </p:nvSpPr>
        <p:spPr>
          <a:xfrm>
            <a:off x="1996440" y="4427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0" name="Rectangle 9" title=""/>
          <p:cNvSpPr/>
          <p:nvPr/>
        </p:nvSpPr>
        <p:spPr>
          <a:xfrm>
            <a:off x="2123440" y="2903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1" name="Rectangle 10" title=""/>
          <p:cNvSpPr/>
          <p:nvPr/>
        </p:nvSpPr>
        <p:spPr>
          <a:xfrm>
            <a:off x="2123440" y="3913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2" name="Rectangle 11" title=""/>
          <p:cNvSpPr/>
          <p:nvPr/>
        </p:nvSpPr>
        <p:spPr>
          <a:xfrm>
            <a:off x="2123440" y="4554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46082" name="Text Box 2" title=""/>
          <p:cNvSpPr txBox="1"/>
          <p:nvPr/>
        </p:nvSpPr>
        <p:spPr>
          <a:xfrm>
            <a:off x="0" y="208280"/>
            <a:ext cx="12192000" cy="59493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340000"/>
              </a:lnSpc>
              <a:spcBef>
                <a:spcPct val="50000"/>
              </a:spcBef>
              <a:buFont typeface="Arial" pitchFamily="34" charset="0"/>
            </a:pPr>
            <a:r>
              <a:rPr lang="zh-CN" altLang="en-US">
                <a:latin typeface="楷体_GB2312" panose="02010609030101010101" pitchFamily="49" charset="-122"/>
              </a:rPr>
              <a:t>　　</a:t>
            </a:r>
            <a:r>
              <a:rPr lang="zh-CN" altLang="en-US" sz="2800">
                <a:latin typeface="楷体_GB2312" panose="02010609030101010101" pitchFamily="49" charset="-122"/>
              </a:rPr>
              <a:t>单于使卫律召武</a:t>
            </a:r>
            <a:r>
              <a:rPr lang="zh-CN" altLang="en-US" sz="2800">
                <a:solidFill>
                  <a:srgbClr val="0070C0"/>
                </a:solidFill>
                <a:latin typeface="楷体_GB2312" panose="02010609030101010101" pitchFamily="49" charset="-122"/>
              </a:rPr>
              <a:t>受辞</a:t>
            </a:r>
            <a:r>
              <a:rPr lang="zh-CN" altLang="en-US" sz="2800">
                <a:latin typeface="楷体_GB2312" panose="02010609030101010101" pitchFamily="49" charset="-122"/>
              </a:rPr>
              <a:t>，武谓惠等：“</a:t>
            </a:r>
            <a:r>
              <a:rPr lang="zh-CN" altLang="en-US" sz="2800">
                <a:solidFill>
                  <a:srgbClr val="0070C0"/>
                </a:solidFill>
                <a:latin typeface="楷体_GB2312" panose="02010609030101010101" pitchFamily="49" charset="-122"/>
              </a:rPr>
              <a:t>屈节辱命</a:t>
            </a:r>
            <a:r>
              <a:rPr lang="zh-CN" altLang="en-US" sz="2800">
                <a:latin typeface="楷体_GB2312" panose="02010609030101010101" pitchFamily="49" charset="-122"/>
              </a:rPr>
              <a:t>，</a:t>
            </a:r>
            <a:r>
              <a:rPr lang="zh-CN" altLang="en-US" sz="2800">
                <a:solidFill>
                  <a:srgbClr val="FF0000"/>
                </a:solidFill>
                <a:latin typeface="楷体_GB2312" panose="02010609030101010101" pitchFamily="49" charset="-122"/>
              </a:rPr>
              <a:t>虽</a:t>
            </a:r>
            <a:r>
              <a:rPr lang="zh-CN" altLang="en-US" sz="2800">
                <a:solidFill>
                  <a:schemeClr val="tx1"/>
                </a:solidFill>
                <a:latin typeface="楷体_GB2312" panose="02010609030101010101" pitchFamily="49" charset="-122"/>
              </a:rPr>
              <a:t>生，何面目以归汉！</a:t>
            </a:r>
            <a:r>
              <a:rPr lang="zh-CN" altLang="en-US" sz="2800">
                <a:latin typeface="楷体_GB2312" panose="02010609030101010101" pitchFamily="49" charset="-122"/>
              </a:rPr>
              <a:t>”</a:t>
            </a:r>
            <a:r>
              <a:rPr lang="zh-CN" altLang="en-US" sz="2800">
                <a:solidFill>
                  <a:schemeClr val="tx1"/>
                </a:solidFill>
                <a:latin typeface="楷体_GB2312" panose="02010609030101010101" pitchFamily="49" charset="-122"/>
              </a:rPr>
              <a:t>引佩刀自刺。</a:t>
            </a:r>
            <a:r>
              <a:rPr lang="zh-CN" altLang="en-US" sz="2800">
                <a:latin typeface="楷体_GB2312" panose="02010609030101010101" pitchFamily="49" charset="-122"/>
              </a:rPr>
              <a:t>卫律惊，自抱持武，</a:t>
            </a:r>
            <a:r>
              <a:rPr lang="zh-CN" altLang="en-US" sz="2800">
                <a:solidFill>
                  <a:srgbClr val="FF0000"/>
                </a:solidFill>
                <a:latin typeface="楷体_GB2312" panose="02010609030101010101" pitchFamily="49" charset="-122"/>
              </a:rPr>
              <a:t>驰</a:t>
            </a:r>
            <a:r>
              <a:rPr lang="zh-CN" altLang="en-US" sz="2800">
                <a:latin typeface="楷体_GB2312" panose="02010609030101010101" pitchFamily="49" charset="-122"/>
              </a:rPr>
              <a:t>召医。凿地为</a:t>
            </a:r>
            <a:r>
              <a:rPr lang="zh-CN" altLang="en-US" sz="2800">
                <a:solidFill>
                  <a:srgbClr val="FF0000"/>
                </a:solidFill>
                <a:latin typeface="楷体_GB2312" panose="02010609030101010101" pitchFamily="49" charset="-122"/>
              </a:rPr>
              <a:t>坎</a:t>
            </a:r>
            <a:r>
              <a:rPr lang="zh-CN" altLang="en-US" sz="2800">
                <a:latin typeface="楷体_GB2312" panose="02010609030101010101" pitchFamily="49" charset="-122"/>
              </a:rPr>
              <a:t>，置</a:t>
            </a:r>
            <a:r>
              <a:rPr lang="zh-CN" altLang="en-US" sz="2800">
                <a:solidFill>
                  <a:srgbClr val="FF0000"/>
                </a:solidFill>
                <a:latin typeface="楷体_GB2312" panose="02010609030101010101" pitchFamily="49" charset="-122"/>
              </a:rPr>
              <a:t>煴火</a:t>
            </a:r>
            <a:r>
              <a:rPr lang="zh-CN" altLang="en-US" sz="2800">
                <a:latin typeface="楷体_GB2312" panose="02010609030101010101" pitchFamily="49" charset="-122"/>
              </a:rPr>
              <a:t>，</a:t>
            </a:r>
            <a:r>
              <a:rPr lang="zh-CN" altLang="en-US" sz="2800">
                <a:solidFill>
                  <a:srgbClr val="FF0000"/>
                </a:solidFill>
                <a:latin typeface="楷体_GB2312" panose="02010609030101010101" pitchFamily="49" charset="-122"/>
              </a:rPr>
              <a:t>覆武其上</a:t>
            </a:r>
            <a:r>
              <a:rPr lang="zh-CN" altLang="en-US" sz="2800">
                <a:latin typeface="楷体_GB2312" panose="02010609030101010101" pitchFamily="49" charset="-122"/>
              </a:rPr>
              <a:t>，</a:t>
            </a:r>
            <a:r>
              <a:rPr lang="zh-CN" altLang="en-US" sz="2800">
                <a:solidFill>
                  <a:srgbClr val="0070C0"/>
                </a:solidFill>
                <a:latin typeface="楷体_GB2312" panose="02010609030101010101" pitchFamily="49" charset="-122"/>
              </a:rPr>
              <a:t>蹈</a:t>
            </a:r>
            <a:r>
              <a:rPr lang="zh-CN" altLang="en-US" sz="2800">
                <a:latin typeface="楷体_GB2312" panose="02010609030101010101" pitchFamily="49" charset="-122"/>
              </a:rPr>
              <a:t>其背以</a:t>
            </a:r>
            <a:r>
              <a:rPr lang="zh-CN" altLang="en-US" sz="2800">
                <a:solidFill>
                  <a:srgbClr val="FF0000"/>
                </a:solidFill>
                <a:latin typeface="楷体_GB2312" panose="02010609030101010101" pitchFamily="49" charset="-122"/>
              </a:rPr>
              <a:t>出</a:t>
            </a:r>
            <a:r>
              <a:rPr lang="zh-CN" altLang="en-US" sz="2800">
                <a:latin typeface="楷体_GB2312" panose="02010609030101010101" pitchFamily="49" charset="-122"/>
              </a:rPr>
              <a:t>血。武气绝，半日复息。惠等哭，</a:t>
            </a:r>
            <a:r>
              <a:rPr lang="zh-CN" altLang="en-US" sz="2800">
                <a:solidFill>
                  <a:srgbClr val="0070C0"/>
                </a:solidFill>
                <a:latin typeface="楷体_GB2312" panose="02010609030101010101" pitchFamily="49" charset="-122"/>
              </a:rPr>
              <a:t>舆</a:t>
            </a:r>
            <a:r>
              <a:rPr lang="zh-CN" altLang="en-US" sz="2800">
                <a:latin typeface="楷体_GB2312" panose="02010609030101010101" pitchFamily="49" charset="-122"/>
              </a:rPr>
              <a:t>归营。单于</a:t>
            </a:r>
            <a:r>
              <a:rPr lang="zh-CN" altLang="en-US" sz="2800">
                <a:solidFill>
                  <a:srgbClr val="0070C0"/>
                </a:solidFill>
                <a:latin typeface="楷体_GB2312" panose="02010609030101010101" pitchFamily="49" charset="-122"/>
              </a:rPr>
              <a:t>壮</a:t>
            </a:r>
            <a:r>
              <a:rPr lang="zh-CN" altLang="en-US" sz="2800">
                <a:latin typeface="楷体_GB2312" panose="02010609030101010101" pitchFamily="49" charset="-122"/>
              </a:rPr>
              <a:t>其节，朝夕遣人</a:t>
            </a:r>
            <a:r>
              <a:rPr lang="zh-CN" altLang="en-US" sz="2800">
                <a:solidFill>
                  <a:srgbClr val="FF0000"/>
                </a:solidFill>
                <a:latin typeface="楷体_GB2312" panose="02010609030101010101" pitchFamily="49" charset="-122"/>
              </a:rPr>
              <a:t>候问</a:t>
            </a:r>
            <a:r>
              <a:rPr lang="zh-CN" altLang="en-US" sz="2800">
                <a:latin typeface="楷体_GB2312" panose="02010609030101010101" pitchFamily="49" charset="-122"/>
              </a:rPr>
              <a:t>武，而</a:t>
            </a:r>
            <a:r>
              <a:rPr lang="zh-CN" altLang="en-US" sz="2800">
                <a:solidFill>
                  <a:srgbClr val="0070C0"/>
                </a:solidFill>
                <a:latin typeface="楷体_GB2312" panose="02010609030101010101" pitchFamily="49" charset="-122"/>
              </a:rPr>
              <a:t>收系</a:t>
            </a:r>
            <a:r>
              <a:rPr lang="zh-CN" altLang="en-US" sz="2800">
                <a:latin typeface="楷体_GB2312" panose="02010609030101010101" pitchFamily="49" charset="-122"/>
              </a:rPr>
              <a:t>张胜。</a:t>
            </a:r>
            <a:endParaRPr lang="zh-CN" altLang="en-US" sz="2800">
              <a:latin typeface="楷体_GB2312" panose="02010609030101010101" pitchFamily="49" charset="-122"/>
            </a:endParaRPr>
          </a:p>
        </p:txBody>
      </p:sp>
      <p:sp>
        <p:nvSpPr>
          <p:cNvPr id="20483" name="Text Box 3" title=""/>
          <p:cNvSpPr txBox="1"/>
          <p:nvPr/>
        </p:nvSpPr>
        <p:spPr>
          <a:xfrm>
            <a:off x="2869565" y="506095"/>
            <a:ext cx="131254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受审讯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20485" name="Text Box 5" title=""/>
          <p:cNvSpPr txBox="1"/>
          <p:nvPr/>
        </p:nvSpPr>
        <p:spPr>
          <a:xfrm>
            <a:off x="5048885" y="324485"/>
            <a:ext cx="367284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使…亏损；使…受辱。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20486" name="Text Box 6" title=""/>
          <p:cNvSpPr txBox="1"/>
          <p:nvPr/>
        </p:nvSpPr>
        <p:spPr>
          <a:xfrm>
            <a:off x="7952740" y="309880"/>
            <a:ext cx="95567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即使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20484" name="Text Box 4" title=""/>
          <p:cNvSpPr txBox="1"/>
          <p:nvPr/>
        </p:nvSpPr>
        <p:spPr>
          <a:xfrm>
            <a:off x="4803140" y="1657350"/>
            <a:ext cx="2011045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赶着马快跑，驱马奔驰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21507" name="Text Box 3" title=""/>
          <p:cNvSpPr txBox="1"/>
          <p:nvPr/>
        </p:nvSpPr>
        <p:spPr>
          <a:xfrm>
            <a:off x="7820025" y="2030095"/>
            <a:ext cx="9017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坑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21508" name="Text Box 4" title=""/>
          <p:cNvSpPr txBox="1"/>
          <p:nvPr/>
        </p:nvSpPr>
        <p:spPr>
          <a:xfrm>
            <a:off x="8484870" y="2030095"/>
            <a:ext cx="17240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无焰的火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21509" name="Text Box 5" title=""/>
          <p:cNvSpPr txBox="1"/>
          <p:nvPr/>
        </p:nvSpPr>
        <p:spPr>
          <a:xfrm>
            <a:off x="6697345" y="3089275"/>
            <a:ext cx="5299075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覆武（于）其上，使苏武背朝上卧在燃火的坑上。【省略句】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21510" name="Text Box 6" title=""/>
          <p:cNvSpPr txBox="1"/>
          <p:nvPr/>
        </p:nvSpPr>
        <p:spPr>
          <a:xfrm>
            <a:off x="0" y="4386580"/>
            <a:ext cx="1524635" cy="10147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叩击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拍打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3" name="Text Box 6" title=""/>
          <p:cNvSpPr txBox="1"/>
          <p:nvPr/>
        </p:nvSpPr>
        <p:spPr>
          <a:xfrm>
            <a:off x="1073785" y="4519930"/>
            <a:ext cx="153733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使…流出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21512" name="Text Box 8" title=""/>
          <p:cNvSpPr txBox="1"/>
          <p:nvPr/>
        </p:nvSpPr>
        <p:spPr>
          <a:xfrm>
            <a:off x="6814185" y="4450080"/>
            <a:ext cx="142557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用车载送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21513" name="Text Box 9" title=""/>
          <p:cNvSpPr txBox="1"/>
          <p:nvPr/>
        </p:nvSpPr>
        <p:spPr>
          <a:xfrm>
            <a:off x="8484870" y="4554855"/>
            <a:ext cx="2460625" cy="15541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钦佩苏武的气节，壮：形容词意动用法，认为……壮烈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21514" name="Text Box 10" title=""/>
          <p:cNvSpPr txBox="1"/>
          <p:nvPr/>
        </p:nvSpPr>
        <p:spPr>
          <a:xfrm>
            <a:off x="407035" y="6007100"/>
            <a:ext cx="990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FF0000"/>
                </a:solidFill>
                <a:latin typeface="楷体_GB2312" panose="02010609030101010101" pitchFamily="49" charset="-122"/>
              </a:rPr>
              <a:t>问候</a:t>
            </a:r>
            <a:endParaRPr lang="zh-CN" altLang="en-US" sz="2400">
              <a:solidFill>
                <a:srgbClr val="FF0000"/>
              </a:solidFill>
              <a:latin typeface="楷体_GB2312" panose="02010609030101010101" pitchFamily="49" charset="-122"/>
            </a:endParaRPr>
          </a:p>
        </p:txBody>
      </p:sp>
      <p:sp>
        <p:nvSpPr>
          <p:cNvPr id="21515" name="Text Box 11" title=""/>
          <p:cNvSpPr txBox="1"/>
          <p:nvPr/>
        </p:nvSpPr>
        <p:spPr>
          <a:xfrm>
            <a:off x="1907540" y="6006783"/>
            <a:ext cx="17240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</a:pPr>
            <a:r>
              <a:rPr lang="zh-CN" altLang="en-US" sz="2400">
                <a:solidFill>
                  <a:srgbClr val="0070C0"/>
                </a:solidFill>
                <a:latin typeface="楷体_GB2312" panose="02010609030101010101" pitchFamily="49" charset="-122"/>
              </a:rPr>
              <a:t>逮捕监禁</a:t>
            </a:r>
            <a:endParaRPr lang="zh-CN" altLang="en-US" sz="2400">
              <a:solidFill>
                <a:srgbClr val="0070C0"/>
              </a:solidFill>
              <a:latin typeface="楷体_GB2312" panose="0201060903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文本框 1" title=""/>
          <p:cNvSpPr txBox="1"/>
          <p:nvPr/>
        </p:nvSpPr>
        <p:spPr>
          <a:xfrm>
            <a:off x="292100" y="322580"/>
            <a:ext cx="2587625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楷体" panose="02010609060101010101" charset="-122"/>
                <a:ea typeface="楷体" panose="02010609060101010101" charset="-122"/>
              </a:rPr>
              <a:t>段落总结</a:t>
            </a:r>
            <a:endParaRPr lang="zh-CN" altLang="en-US" sz="40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4" name="Rectangle 3" title=""/>
          <p:cNvSpPr/>
          <p:nvPr/>
        </p:nvSpPr>
        <p:spPr>
          <a:xfrm>
            <a:off x="1869440" y="2649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5" name="Rectangle 4" title=""/>
          <p:cNvSpPr/>
          <p:nvPr/>
        </p:nvSpPr>
        <p:spPr>
          <a:xfrm>
            <a:off x="1869440" y="3659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6" name="Rectangle 5" title=""/>
          <p:cNvSpPr/>
          <p:nvPr/>
        </p:nvSpPr>
        <p:spPr>
          <a:xfrm>
            <a:off x="1869440" y="4300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7" name="Rectangle 6" title=""/>
          <p:cNvSpPr/>
          <p:nvPr/>
        </p:nvSpPr>
        <p:spPr>
          <a:xfrm>
            <a:off x="1996440" y="2776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8" name="Rectangle 7" title=""/>
          <p:cNvSpPr/>
          <p:nvPr/>
        </p:nvSpPr>
        <p:spPr>
          <a:xfrm>
            <a:off x="1996440" y="3786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9" name="Rectangle 8" title=""/>
          <p:cNvSpPr/>
          <p:nvPr/>
        </p:nvSpPr>
        <p:spPr>
          <a:xfrm>
            <a:off x="1996440" y="4427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0" name="Rectangle 9" title=""/>
          <p:cNvSpPr/>
          <p:nvPr/>
        </p:nvSpPr>
        <p:spPr>
          <a:xfrm>
            <a:off x="2123440" y="2903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lvl="1"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1" name="Rectangle 10" title=""/>
          <p:cNvSpPr/>
          <p:nvPr/>
        </p:nvSpPr>
        <p:spPr>
          <a:xfrm>
            <a:off x="2123440" y="391318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12" name="Rectangle 11" title=""/>
          <p:cNvSpPr/>
          <p:nvPr/>
        </p:nvSpPr>
        <p:spPr>
          <a:xfrm>
            <a:off x="2123440" y="4554538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>
              <a:latin typeface="Arial" pitchFamily="34" charset="0"/>
            </a:endParaRPr>
          </a:p>
          <a:p>
            <a:pPr eaLnBrk="0" hangingPunct="0"/>
            <a:endParaRPr lang="en-US" altLang="zh-CN">
              <a:latin typeface="Arial" pitchFamily="34" charset="0"/>
            </a:endParaRPr>
          </a:p>
        </p:txBody>
      </p:sp>
      <p:sp>
        <p:nvSpPr>
          <p:cNvPr id="29698" name="Rectangle 2" title=""/>
          <p:cNvSpPr>
            <a:spLocks noGrp="1"/>
          </p:cNvSpPr>
          <p:nvPr>
            <p:ph idx="1"/>
          </p:nvPr>
        </p:nvSpPr>
        <p:spPr>
          <a:xfrm>
            <a:off x="1435100" y="1371600"/>
            <a:ext cx="10012680" cy="4114800"/>
          </a:xfrm>
        </p:spPr>
        <p:txBody>
          <a:bodyPr vert="horz" wrap="square" lIns="91440" tIns="45720" rIns="91440" bIns="45720" anchor="t"/>
          <a:lstStyle/>
          <a:p>
            <a:pPr eaLnBrk="1" hangingPunct="1">
              <a:lnSpc>
                <a:spcPct val="110000"/>
              </a:lnSpc>
            </a:pPr>
            <a:r>
              <a:rPr lang="zh-CN" altLang="en-US" sz="3600" b="1">
                <a:solidFill>
                  <a:srgbClr val="0000CC"/>
                </a:solidFill>
              </a:rPr>
              <a:t>第</a:t>
            </a:r>
            <a:r>
              <a:rPr lang="en-US" altLang="zh-CN" sz="3600" b="1">
                <a:solidFill>
                  <a:srgbClr val="0000CC"/>
                </a:solidFill>
              </a:rPr>
              <a:t>4</a:t>
            </a:r>
            <a:r>
              <a:rPr lang="zh-CN" altLang="en-US" sz="3600" b="1">
                <a:solidFill>
                  <a:srgbClr val="0000CC"/>
                </a:solidFill>
              </a:rPr>
              <a:t>段</a:t>
            </a:r>
            <a:endParaRPr lang="zh-CN" altLang="en-US" sz="3600" b="1">
              <a:solidFill>
                <a:srgbClr val="0000CC"/>
              </a:solidFill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en-US" sz="3600" b="1">
                <a:solidFill>
                  <a:srgbClr val="FF0000"/>
                </a:solidFill>
              </a:rPr>
              <a:t>舍生取义，以死明志</a:t>
            </a:r>
            <a:endParaRPr lang="zh-CN" altLang="en-US" sz="3600" b="1">
              <a:solidFill>
                <a:srgbClr val="FF0000"/>
              </a:solidFill>
            </a:endParaRPr>
          </a:p>
          <a:p>
            <a:pPr algn="l" eaLnBrk="1" hangingPunct="1">
              <a:lnSpc>
                <a:spcPct val="110000"/>
              </a:lnSpc>
            </a:pPr>
            <a:r>
              <a:rPr lang="en-US" altLang="zh-CN" sz="2800" b="1">
                <a:solidFill>
                  <a:schemeClr val="tx1"/>
                </a:solidFill>
              </a:rPr>
              <a:t>“</a:t>
            </a:r>
            <a:r>
              <a:rPr lang="zh-CN" altLang="en-US" sz="2800" b="1">
                <a:solidFill>
                  <a:schemeClr val="tx1"/>
                </a:solidFill>
              </a:rPr>
              <a:t>屈节辱命，虽生，何面目以归汉</a:t>
            </a:r>
            <a:r>
              <a:rPr lang="en-US" altLang="zh-CN" sz="2800" b="1">
                <a:solidFill>
                  <a:schemeClr val="tx1"/>
                </a:solidFill>
              </a:rPr>
              <a:t>”</a:t>
            </a:r>
            <a:endParaRPr lang="en-US" altLang="zh-CN" sz="2800" b="1">
              <a:solidFill>
                <a:schemeClr val="tx1"/>
              </a:solidFill>
            </a:endParaRPr>
          </a:p>
          <a:p>
            <a:pPr algn="l" eaLnBrk="1" hangingPunct="1">
              <a:lnSpc>
                <a:spcPct val="110000"/>
              </a:lnSpc>
            </a:pPr>
            <a:r>
              <a:rPr lang="zh-CN" altLang="en-US" sz="2800" b="1">
                <a:solidFill>
                  <a:schemeClr val="tx1"/>
                </a:solidFill>
              </a:rPr>
              <a:t>一、表明自己没有参与匈奴的谋反事件，而且也不赞成有人这样做；</a:t>
            </a:r>
            <a:endParaRPr lang="zh-CN" altLang="en-US" sz="2800" b="1">
              <a:solidFill>
                <a:schemeClr val="tx1"/>
              </a:solidFill>
            </a:endParaRPr>
          </a:p>
          <a:p>
            <a:pPr algn="l" eaLnBrk="1" hangingPunct="1">
              <a:lnSpc>
                <a:spcPct val="110000"/>
              </a:lnSpc>
            </a:pPr>
            <a:r>
              <a:rPr lang="zh-CN" altLang="en-US" sz="2800" b="1">
                <a:solidFill>
                  <a:schemeClr val="tx1"/>
                </a:solidFill>
              </a:rPr>
              <a:t>二、表明汉廷没有指挥他们这样做；</a:t>
            </a:r>
            <a:endParaRPr lang="zh-CN" altLang="en-US" sz="2800" b="1">
              <a:solidFill>
                <a:schemeClr val="tx1"/>
              </a:solidFill>
            </a:endParaRPr>
          </a:p>
          <a:p>
            <a:pPr algn="l" eaLnBrk="1" hangingPunct="1">
              <a:lnSpc>
                <a:spcPct val="110000"/>
              </a:lnSpc>
            </a:pPr>
            <a:r>
              <a:rPr lang="zh-CN" altLang="en-US" sz="2800" b="1">
                <a:solidFill>
                  <a:schemeClr val="tx1"/>
                </a:solidFill>
              </a:rPr>
              <a:t>三、说给副使张胜听的，不要贪生怕死。</a:t>
            </a:r>
            <a:endParaRPr lang="zh-CN" altLang="en-US" sz="28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https://d.book118.com/596223151124010050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6028,&quot;width&quot;:7342}"/>
  <p:tag name="REFSHAPE" val="349289284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193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5">
      <vt:lpstr>Arial</vt:lpstr>
      <vt:lpstr>Calibri</vt:lpstr>
      <vt:lpstr>宋体</vt:lpstr>
      <vt:lpstr>华文新魏</vt:lpstr>
      <vt:lpstr>楷体</vt:lpstr>
      <vt:lpstr>Wingdings</vt:lpstr>
      <vt:lpstr>黑体</vt:lpstr>
      <vt:lpstr>楷体_GB2312</vt:lpstr>
      <vt:lpstr>Times New Roman</vt:lpstr>
      <vt:lpstr>隶书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《汉书》&amp;《史记》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谋反事件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2024-09-15T20:07:47.267</cp:lastPrinted>
  <dcterms:created xsi:type="dcterms:W3CDTF">2024-09-15T12:07:47Z</dcterms:created>
  <dcterms:modified xsi:type="dcterms:W3CDTF">2024-09-15T12:07:49Z</dcterms:modified>
</cp:coreProperties>
</file>