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67B276B-44F8-470E-B530-5843745EB8F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DB96DA4-9033-41D1-858B-FE47D9E3F28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B250FC7-DE85-4293-A43C-B2EB5F03ADD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483A3B2-7661-4742-9042-CB3E5887902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CB6B730-4592-487E-BD37-E096F78BE53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6C1E6E5-04B6-406D-85B1-5BEFB30CD86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94C9171-D1E4-4B32-A64A-D1DB7E8435B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85B0B4B-0C70-45ED-8EAB-827C3FBF32F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1950794-FA11-455E-9FBC-3B803ACE6BF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5CD48C0-124A-42DD-B7A7-3E01B9A4C29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515F32A-CB12-4BD5-B1E3-885BAF28FEC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image" Target="../media/image20.jpeg" /><Relationship Id="rId5"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1.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2.jpeg" /><Relationship Id="rId3"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9700100015500604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068855" y="4173441"/>
            <a:ext cx="20593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chemeClr val="lt2">
                    <a:alpha val="100000"/>
                  </a:schemeClr>
                </a:solidFill>
                <a:latin typeface="Microsoft Yahei"/>
                <a:ea typeface="Microsoft Yahei"/>
                <a:cs typeface="Microsoft Yahei"/>
              </a:rPr>
              <a:t>汇报人：XX</a:t>
            </a:r>
          </a:p>
        </p:txBody>
      </p:sp>
      <p:sp>
        <p:nvSpPr>
          <p:cNvPr id="3" name="TextBox 3"/>
          <p:cNvSpPr txBox="1"/>
          <p:nvPr/>
        </p:nvSpPr>
        <p:spPr>
          <a:xfrm>
            <a:off x="6218683" y="4173441"/>
            <a:ext cx="27451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chemeClr val="lt2">
                    <a:alpha val="100000"/>
                  </a:schemeClr>
                </a:solidFill>
                <a:latin typeface="Microsoft Yahei"/>
                <a:ea typeface="Microsoft Yahei"/>
                <a:cs typeface="Microsoft Yahei"/>
              </a:rPr>
              <a:t>2024-01-11</a:t>
            </a:r>
          </a:p>
        </p:txBody>
      </p:sp>
      <p:sp>
        <p:nvSpPr>
          <p:cNvPr id="4" name="TextBox 4"/>
          <p:cNvSpPr txBox="1"/>
          <p:nvPr/>
        </p:nvSpPr>
        <p:spPr>
          <a:xfrm>
            <a:off x="3242648" y="1870418"/>
            <a:ext cx="6503541" cy="2000250"/>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5400" b="1">
                <a:solidFill>
                  <a:schemeClr val="dk1">
                    <a:alpha val="100000"/>
                  </a:schemeClr>
                </a:solidFill>
                <a:latin typeface="Microsoft Yahei"/>
                <a:ea typeface="Microsoft Yahei"/>
                <a:cs typeface="Microsoft Yahei"/>
              </a:rPr>
              <a:t>青少年社会认知发展的教育干预</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699635" y="353186"/>
            <a:ext cx="2792730" cy="9772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rgbClr val="FFFFFF">
                    <a:alpha val="100000"/>
                  </a:srgbClr>
                </a:solidFill>
                <a:latin typeface="Microsoft Yahei"/>
                <a:ea typeface="Microsoft Yahei"/>
                <a:cs typeface="Microsoft Yahei"/>
              </a:rPr>
              <a:t>目录</a:t>
            </a:r>
          </a:p>
        </p:txBody>
      </p:sp>
      <p:sp>
        <p:nvSpPr>
          <p:cNvPr id="4" name="TextBox 4"/>
          <p:cNvSpPr txBox="1"/>
          <p:nvPr/>
        </p:nvSpPr>
        <p:spPr>
          <a:xfrm>
            <a:off x="2509269" y="1632546"/>
            <a:ext cx="7173462" cy="414029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引言</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青少年社会认知发展的理论基础</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青少年社会认知发展的现状及问题</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699635" y="353186"/>
            <a:ext cx="2792730" cy="9772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rgbClr val="FFFFFF">
                    <a:alpha val="100000"/>
                  </a:srgbClr>
                </a:solidFill>
                <a:latin typeface="Microsoft Yahei"/>
                <a:ea typeface="Microsoft Yahei"/>
                <a:cs typeface="Microsoft Yahei"/>
              </a:rPr>
              <a:t>目录</a:t>
            </a:r>
          </a:p>
        </p:txBody>
      </p:sp>
      <p:sp>
        <p:nvSpPr>
          <p:cNvPr id="4" name="TextBox 4"/>
          <p:cNvSpPr txBox="1"/>
          <p:nvPr/>
        </p:nvSpPr>
        <p:spPr>
          <a:xfrm>
            <a:off x="2509269" y="1632546"/>
            <a:ext cx="7173462" cy="414029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教育干预的目标与原则</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教育干预的实践探索</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教育干预的效果评估与反思</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结论与展望</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引言</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3706" r="23706"/>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社会认知发展是青少年成长的核心</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社会认知是指个体对社会现象、人际关系、自我与他人的认知和理解。在青少年阶段，社会认知发展尤为关键，它关系到个体的心理健康、社会适应能力和未来职业发展。</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教育干预对青少年社会认知发展的重要性</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青少年时期是个体社会认知形成和塑造的关键时期，通过教育干预，可以引导和帮助青少年建立积极、健康的社会认知，促进其全面发展。</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背景与意义</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积极的社会认知有助于青少年建立良好的人际关系，提高自尊和自信心，减少焦虑和抑郁等心理问题。</a:t>
            </a:r>
          </a:p>
        </p:txBody>
      </p:sp>
      <p:pic>
        <p:nvPicPr>
          <p:cNvPr id="6" name="Picture 6"/>
          <p:cNvPicPr>
            <a:picLocks noChangeAspect="1"/>
          </p:cNvPicPr>
          <p:nvPr/>
        </p:nvPicPr>
        <p:blipFill>
          <a:blip r:embed="rId2"/>
          <a:srcRect l="10000" r="10000"/>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影响心理健康</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良好的社会认知能帮助青少年更好地适应社会，理解并遵守社会规范，提高社会交往能力。</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促进社会适应</a:t>
            </a:r>
          </a:p>
        </p:txBody>
      </p:sp>
      <p:pic>
        <p:nvPicPr>
          <p:cNvPr id="10" name="Picture 10"/>
          <p:cNvPicPr>
            <a:picLocks noChangeAspect="1"/>
          </p:cNvPicPr>
          <p:nvPr/>
        </p:nvPicPr>
        <p:blipFill>
          <a:blip r:embed="rId3"/>
          <a:srcRect l="12875" r="12875"/>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t="14375" b="14375"/>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社会认知对青少年的职业选择和发展具有重要影响。具备积极社会认知的青少年更有可能在职业生涯中取得成功。</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决定未来职业发展</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青少年社会认知发展的重要性</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青少年社会认知发展的理论基础</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0491" b="10491"/>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7901" b="7901"/>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皮亚杰的认知发展理论</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认知发展阶段</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皮亚杰认为，青少年的认知发展处于形式运算阶段，能够理解抽象概念和进行逻辑推理。</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认知结构</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青少年的认知结构逐渐从具体运算阶段的形象思维转变为形式运算阶段的抽象思维，能够处理复杂的符号和概念。</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认知过程</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青少年的认知过程强调对知识的主动建构和整合，通过同化和顺应机制不断完善自己的认知结构。</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青少年通过观察他人的行为及其后果来学习社会规范和价值观，形成自己的社会认知。</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观察学习</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3042" r="1304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模仿学习</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9625" r="9625"/>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强化学习</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9167" r="916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青少年会模仿他人的行为，特别是那些他们认为重要或有影响力的人物，如父母、老师或偶像等。</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青少年的行为受到社会环境的强化或惩罚，从而影响他们对社会规范的认同和遵守。</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社会学习理论</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认知对情绪的影响</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青少年的认知水平也会影响他们的情绪体验，对情境的不同解释会导致不同的情绪反应。</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情绪对认知的影响</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青少年的情绪状态会影响他们的认知过程和结果，积极的情绪有利于认知的灵活性和创造性，而消极的情绪可能导致认知的僵化和偏见。</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情绪与认知的整合</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在教育干预中，需要将情绪教育和认知教育相结合，促进青少年情绪与认知的协调发展。</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l="11987" r="11987"/>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13125" r="13125"/>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情绪与认知的交互作用</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03</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青少年社会认知发展的现状及问题</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青少年时期是认知能力迅速发展的阶段，包括注意力、记忆力、思维能力等方面。</a:t>
            </a:r>
          </a:p>
        </p:txBody>
      </p:sp>
      <p:pic>
        <p:nvPicPr>
          <p:cNvPr id="5" name="Picture 5"/>
          <p:cNvPicPr>
            <a:picLocks noChangeAspect="1"/>
          </p:cNvPicPr>
          <p:nvPr/>
        </p:nvPicPr>
        <p:blipFill>
          <a:blip r:embed="rId2"/>
          <a:srcRect l="23083" r="23083"/>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rcRect l="7542" r="7542"/>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rcRect l="9250" r="9250"/>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认知能力快速发展</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青少年开始关注社会情感，对他人情感有更深入的理解和共鸣。</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社会情感逐渐成熟</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青少年逐渐形成自己的价值观，对社会现象和事件有自己的看法和态度。</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价值观逐渐形成</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青少年社会认知发展的特点</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青少年可能存在社会认知偏差，如对社会现象的误解、对他人行为的误判等。</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社会认知偏差</a:t>
            </a:r>
          </a:p>
        </p:txBody>
      </p:sp>
      <p:pic>
        <p:nvPicPr>
          <p:cNvPr id="5" name="Picture 5"/>
          <p:cNvPicPr>
            <a:picLocks noChangeAspect="1"/>
          </p:cNvPicPr>
          <p:nvPr/>
        </p:nvPicPr>
        <p:blipFill>
          <a:blip r:embed="rId2"/>
          <a:srcRect l="8458" r="8458"/>
          <a:stretch>
            <a:fillRect/>
          </a:stretch>
        </p:blipFill>
        <p:spPr>
          <a:xfrm>
            <a:off x="6096000" y="1153983"/>
            <a:ext cx="5194483"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青少年在处理社会情感时可能存在问题，如情绪失控、情感压抑等。</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情感处理不当</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青少年在形成价值观的过程中可能遇到价值观冲突，导致价值观混乱或偏执。</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价值观冲突</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青少年社会认知发展存在的问题</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家庭教育缺失或不当</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家庭教育是青少年社会认知发展的重要因素，缺失或不当的家庭教育可能导致青少年社会认知发展受阻。</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学校教育不足</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学校教育在青少年社会认知发展中发挥重要作用，但当前学校教育可能过于注重知识传授而忽视社会认知培养。</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社会环境复杂多变</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社会环境对青少年社会认知发展产生深远影响，复杂多变的社会环境可能导致青少年社会认知出现偏差。</a:t>
            </a:r>
          </a:p>
        </p:txBody>
      </p:sp>
      <p:pic>
        <p:nvPicPr>
          <p:cNvPr id="10" name="Picture 10"/>
          <p:cNvPicPr>
            <a:picLocks noChangeAspect="1"/>
          </p:cNvPicPr>
          <p:nvPr/>
        </p:nvPicPr>
        <p:blipFill>
          <a:blip r:embed="rId2"/>
          <a:srcRect l="12792" r="12792"/>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问题产生的原因分析</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04</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教育干预的目标与原则</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https://d.book118.com/597001000155006040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DDEDFF"/>
      </a:lt1>
      <a:dk2>
        <a:srgbClr val="000000"/>
      </a:dk2>
      <a:lt2>
        <a:srgbClr val="FFFFFF"/>
      </a:lt2>
      <a:accent1>
        <a:srgbClr val="3490F4"/>
      </a:accent1>
      <a:accent2>
        <a:srgbClr val="71A6E6"/>
      </a:accent2>
      <a:accent3>
        <a:srgbClr val="4CC8E3"/>
      </a:accent3>
      <a:accent4>
        <a:srgbClr val="5CB887"/>
      </a:accent4>
      <a:accent5>
        <a:srgbClr val="F6B048"/>
      </a:accent5>
      <a:accent6>
        <a:srgbClr val="A5A8F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79</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2024-09-13T10:19:08.332</cp:lastPrinted>
  <dcterms:created xsi:type="dcterms:W3CDTF">2024-09-13T02:19:08Z</dcterms:created>
  <dcterms:modified xsi:type="dcterms:W3CDTF">2024-09-13T02:19:10Z</dcterms:modified>
</cp:coreProperties>
</file>