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9690D-6D14-4026-880E-8F427C420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9B514D-0C74-4F9B-9A44-F6F448CA3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87324-BF09-4E2E-BE61-7281D592A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161EC2-93F9-4995-9BE0-4211B8A68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DBCA75-F897-4DD6-952F-82BAD30D3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9A2609-E56D-465C-B7AF-0C6531B93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776586-0B18-4290-8DD5-1DB55DBDF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7A7DA2-E76A-4164-903E-7BCEA922F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030C0-FE44-4150-AC6C-44A17BCF4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7ADD4-24F0-4A40-94DB-261A66CED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11D7A-5F64-48E1-A0AE-2A3B551B3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0302010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4120290" y="1754363"/>
            <a:ext cx="3959859" cy="7397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37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合唱评估方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FF960E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FF960E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2208739"/>
            <a:ext cx="3260725" cy="2550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8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合唱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评估的目的和意义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合唱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评估的标准和指标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合唱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评估的方法和流程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7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合唱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评估的实践应用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1048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合唱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评估的注意事项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3660765" y="2510894"/>
            <a:ext cx="4876800" cy="17195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57"/>
              </a:lnSpc>
            </a:pPr>
            <a:endParaRPr lang="Arial" altLang="Arial" sz="100"/>
          </a:p>
          <a:p>
            <a:pPr marL="2009885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856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合唱评估的目的和意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textbox 14"/>
          <p:cNvSpPr/>
          <p:nvPr/>
        </p:nvSpPr>
        <p:spPr>
          <a:xfrm>
            <a:off x="7351147" y="3886949"/>
            <a:ext cx="3761740" cy="1396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56"/>
              </a:lnSpc>
            </a:pPr>
            <a:endParaRPr lang="Arial" altLang="Arial" sz="100"/>
          </a:p>
          <a:p>
            <a:pPr marL="14481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提高合唱团的整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体水平</a:t>
            </a:r>
            <a:endParaRPr lang="Microsoft YaHei" altLang="Microsoft YaHei" sz="2300"/>
          </a:p>
          <a:p>
            <a:pPr algn="l" rtl="0" eaLnBrk="0">
              <a:lnSpc>
                <a:spcPct val="112000"/>
              </a:lnSpc>
            </a:pPr>
            <a:endParaRPr lang="Arial" altLang="Arial" sz="700"/>
          </a:p>
          <a:p>
            <a:pPr marL="12700" algn="l" rtl="0" eaLnBrk="0">
              <a:lnSpc>
                <a:spcPct val="156000"/>
              </a:lnSpc>
              <a:spcBef>
                <a:spcPts val="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通过评估，可以发现合唱团在整体配合、表现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等方面的不足，进而有针对性地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进行训练和指导，  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提高合唱团的整体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平。</a:t>
            </a:r>
            <a:endParaRPr lang="Microsoft YaHei" altLang="Microsoft YaHei" sz="1300"/>
          </a:p>
        </p:txBody>
      </p:sp>
      <p:sp>
        <p:nvSpPr>
          <p:cNvPr id="15" name="textbox 15"/>
          <p:cNvSpPr/>
          <p:nvPr/>
        </p:nvSpPr>
        <p:spPr>
          <a:xfrm>
            <a:off x="7428432" y="1840464"/>
            <a:ext cx="3623945" cy="1394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18"/>
              </a:lnSpc>
            </a:pPr>
            <a:endParaRPr lang="Arial" altLang="Arial" sz="100"/>
          </a:p>
          <a:p>
            <a:pPr marL="15195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增强合唱团的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凝聚力</a:t>
            </a:r>
            <a:endParaRPr lang="Microsoft YaHei" altLang="Microsoft YaHei" sz="2300"/>
          </a:p>
          <a:p>
            <a:pPr algn="l" rtl="0" eaLnBrk="0">
              <a:lnSpc>
                <a:spcPct val="111000"/>
              </a:lnSpc>
            </a:pPr>
            <a:endParaRPr lang="Arial" altLang="Arial" sz="700"/>
          </a:p>
          <a:p>
            <a:pPr marL="12700" indent="514" algn="l" rtl="0" eaLnBrk="0">
              <a:lnSpc>
                <a:spcPct val="156000"/>
              </a:lnSpc>
              <a:spcBef>
                <a:spcPts val="2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评估过程不仅是对个人表现的考察，也是对整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合唱团协作精神的检验。通过评估，可以加强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员之间的沟通与合作，增强合唱团的凝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力。</a:t>
            </a:r>
            <a:endParaRPr lang="Microsoft YaHei" altLang="Microsoft YaHei" sz="1300"/>
          </a:p>
        </p:txBody>
      </p:sp>
      <p:sp>
        <p:nvSpPr>
          <p:cNvPr id="16" name="textbox 16"/>
          <p:cNvSpPr/>
          <p:nvPr/>
        </p:nvSpPr>
        <p:spPr>
          <a:xfrm>
            <a:off x="1687574" y="1839283"/>
            <a:ext cx="3935095" cy="1087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20"/>
              </a:lnSpc>
            </a:pPr>
            <a:endParaRPr lang="Arial" altLang="Arial" sz="100"/>
          </a:p>
          <a:p>
            <a:pPr marL="14995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提升合唱团员的演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唱技巧</a:t>
            </a:r>
            <a:endParaRPr lang="Microsoft YaHei" altLang="Microsoft YaHei" sz="2300"/>
          </a:p>
          <a:p>
            <a:pPr algn="l" rtl="0" eaLnBrk="0">
              <a:lnSpc>
                <a:spcPct val="114000"/>
              </a:lnSpc>
            </a:pPr>
            <a:endParaRPr lang="Arial" altLang="Arial" sz="700"/>
          </a:p>
          <a:p>
            <a:pPr marL="12700" indent="514" algn="l" rtl="0" eaLnBrk="0">
              <a:lnSpc>
                <a:spcPct val="156000"/>
              </a:lnSpc>
              <a:spcBef>
                <a:spcPts val="2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通过评估，可以发现团员在发声、节奏、音准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方面的不足，进而有针对性地提升他们的演唱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技巧。</a:t>
            </a:r>
            <a:endParaRPr lang="Microsoft YaHei" altLang="Microsoft YaHei" sz="1300"/>
          </a:p>
        </p:txBody>
      </p:sp>
      <p:sp>
        <p:nvSpPr>
          <p:cNvPr id="17" name="textbox 17"/>
          <p:cNvSpPr/>
          <p:nvPr/>
        </p:nvSpPr>
        <p:spPr>
          <a:xfrm>
            <a:off x="1688089" y="3889311"/>
            <a:ext cx="3934459" cy="10852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0"/>
              </a:lnSpc>
            </a:pPr>
            <a:endParaRPr lang="Arial" altLang="Arial" sz="100"/>
          </a:p>
          <a:p>
            <a:pPr marL="17729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选拔优秀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5614" indent="-2914" algn="l" rtl="0" eaLnBrk="0">
              <a:lnSpc>
                <a:spcPct val="156000"/>
              </a:lnSpc>
              <a:spcBef>
                <a:spcPts val="5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通过评估，可以选拔出在演唱技巧、表现力等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面表现优秀的团员，为合唱团的发展提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供人才支持。</a:t>
            </a:r>
            <a:endParaRPr lang="Microsoft YaHei" altLang="Microsoft YaHei" sz="1300"/>
          </a:p>
        </p:txBody>
      </p:sp>
      <p:sp>
        <p:nvSpPr>
          <p:cNvPr id="18" name="textbox 18"/>
          <p:cNvSpPr/>
          <p:nvPr/>
        </p:nvSpPr>
        <p:spPr>
          <a:xfrm>
            <a:off x="442263" y="318468"/>
            <a:ext cx="1551305" cy="511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81978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8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3000" spc="-1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6360326" y="3803198"/>
            <a:ext cx="638131" cy="638131"/>
            <a:chExt cx="638131" cy="638131"/>
          </a:xfrm>
        </p:grpSpPr>
        <p:sp>
          <p:nvSpPr>
            <p:cNvPr id="39" name="path"/>
            <p:cNvSpPr/>
            <p:nvPr/>
          </p:nvSpPr>
          <p:spPr>
            <a:xfrm>
              <a:off x="0" y="0"/>
              <a:ext cx="638131" cy="638131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134744" y="134744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779390" y="3803198"/>
            <a:ext cx="638131" cy="638131"/>
            <a:chExt cx="638131" cy="638131"/>
          </a:xfrm>
        </p:grpSpPr>
        <p:sp>
          <p:nvSpPr>
            <p:cNvPr id="41" name="path"/>
            <p:cNvSpPr/>
            <p:nvPr/>
          </p:nvSpPr>
          <p:spPr>
            <a:xfrm>
              <a:off x="0" y="0"/>
              <a:ext cx="638131" cy="638131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lnTo>
                    <a:pt x="502" y="1004"/>
                  </a:ln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134743" y="134744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6360326" y="1754944"/>
            <a:ext cx="638131" cy="638130"/>
            <a:chExt cx="638131" cy="638130"/>
          </a:xfrm>
        </p:grpSpPr>
        <p:sp>
          <p:nvSpPr>
            <p:cNvPr id="43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134744" y="134743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1" name="group 14"/>
          <p:cNvGrpSpPr/>
          <p:nvPr/>
        </p:nvGrpSpPr>
        <p:grpSpPr>
          <a:xfrm rot="21600000">
            <a:off x="779390" y="1754944"/>
            <a:ext cx="638131" cy="638130"/>
            <a:chExt cx="638131" cy="638130"/>
          </a:xfrm>
        </p:grpSpPr>
        <p:sp>
          <p:nvSpPr>
            <p:cNvPr id="45" name="path"/>
            <p:cNvSpPr/>
            <p:nvPr/>
          </p:nvSpPr>
          <p:spPr>
            <a:xfrm>
              <a:off x="0" y="0"/>
              <a:ext cx="638131" cy="638130"/>
            </a:xfrm>
            <a:custGeom>
              <a:rect l="0" t="0" r="0" b="0"/>
              <a:pathLst>
                <a:path w="1004" h="1004">
                  <a:moveTo>
                    <a:pt x="0" y="502"/>
                  </a:moveTo>
                  <a:cubicBezTo>
                    <a:pt x="0" y="224"/>
                    <a:pt x="224" y="0"/>
                    <a:pt x="502" y="0"/>
                  </a:cubicBezTo>
                  <a:lnTo>
                    <a:pt x="502" y="0"/>
                  </a:lnTo>
                  <a:lnTo>
                    <a:pt x="502" y="0"/>
                  </a:lnTo>
                  <a:lnTo>
                    <a:pt x="502" y="0"/>
                  </a:lnTo>
                  <a:cubicBezTo>
                    <a:pt x="779" y="0"/>
                    <a:pt x="1004" y="224"/>
                    <a:pt x="1004" y="502"/>
                  </a:cubicBezTo>
                  <a:lnTo>
                    <a:pt x="1004" y="502"/>
                  </a:lnTo>
                  <a:cubicBezTo>
                    <a:pt x="1004" y="502"/>
                    <a:pt x="1004" y="502"/>
                    <a:pt x="1004" y="502"/>
                  </a:cubicBezTo>
                  <a:lnTo>
                    <a:pt x="1004" y="502"/>
                  </a:lnTo>
                  <a:lnTo>
                    <a:pt x="1004" y="502"/>
                  </a:lnTo>
                  <a:lnTo>
                    <a:pt x="1004" y="502"/>
                  </a:lnTo>
                  <a:cubicBezTo>
                    <a:pt x="1004" y="779"/>
                    <a:pt x="779" y="1004"/>
                    <a:pt x="502" y="1004"/>
                  </a:cubicBezTo>
                  <a:lnTo>
                    <a:pt x="502" y="1004"/>
                  </a:lnTo>
                  <a:lnTo>
                    <a:pt x="502" y="1004"/>
                  </a:lnTo>
                  <a:lnTo>
                    <a:pt x="502" y="1004"/>
                  </a:lnTo>
                  <a:cubicBezTo>
                    <a:pt x="224" y="1004"/>
                    <a:pt x="0" y="779"/>
                    <a:pt x="0" y="502"/>
                  </a:cubicBezTo>
                  <a:lnTo>
                    <a:pt x="0" y="502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34743" y="134743"/>
              <a:ext cx="368642" cy="368642"/>
            </a:xfrm>
            <a:custGeom>
              <a:rect l="0" t="0" r="0" b="0"/>
              <a:pathLst>
                <a:path w="580" h="580">
                  <a:moveTo>
                    <a:pt x="0" y="290"/>
                  </a:moveTo>
                  <a:cubicBezTo>
                    <a:pt x="0" y="129"/>
                    <a:pt x="129" y="0"/>
                    <a:pt x="290" y="0"/>
                  </a:cubicBezTo>
                  <a:lnTo>
                    <a:pt x="290" y="0"/>
                  </a:lnTo>
                  <a:lnTo>
                    <a:pt x="290" y="0"/>
                  </a:lnTo>
                  <a:lnTo>
                    <a:pt x="290" y="0"/>
                  </a:lnTo>
                  <a:cubicBezTo>
                    <a:pt x="450" y="0"/>
                    <a:pt x="580" y="129"/>
                    <a:pt x="580" y="290"/>
                  </a:cubicBezTo>
                  <a:lnTo>
                    <a:pt x="580" y="290"/>
                  </a:lnTo>
                  <a:cubicBezTo>
                    <a:pt x="580" y="290"/>
                    <a:pt x="580" y="290"/>
                    <a:pt x="580" y="290"/>
                  </a:cubicBezTo>
                  <a:lnTo>
                    <a:pt x="580" y="290"/>
                  </a:lnTo>
                  <a:lnTo>
                    <a:pt x="580" y="290"/>
                  </a:lnTo>
                  <a:lnTo>
                    <a:pt x="580" y="290"/>
                  </a:lnTo>
                  <a:cubicBezTo>
                    <a:pt x="580" y="450"/>
                    <a:pt x="450" y="580"/>
                    <a:pt x="290" y="580"/>
                  </a:cubicBezTo>
                  <a:lnTo>
                    <a:pt x="290" y="580"/>
                  </a:lnTo>
                  <a:cubicBezTo>
                    <a:pt x="129" y="580"/>
                    <a:pt x="0" y="450"/>
                    <a:pt x="0" y="290"/>
                  </a:cubicBezTo>
                  <a:lnTo>
                    <a:pt x="0" y="29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7" name="rect"/>
          <p:cNvSpPr/>
          <p:nvPr/>
        </p:nvSpPr>
        <p:spPr>
          <a:xfrm>
            <a:off x="1093693" y="2393074"/>
            <a:ext cx="9525" cy="87254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rect"/>
          <p:cNvSpPr/>
          <p:nvPr/>
        </p:nvSpPr>
        <p:spPr>
          <a:xfrm>
            <a:off x="6674631" y="2393074"/>
            <a:ext cx="9525" cy="872548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9" name="rect"/>
          <p:cNvSpPr/>
          <p:nvPr/>
        </p:nvSpPr>
        <p:spPr>
          <a:xfrm>
            <a:off x="1093693" y="4441331"/>
            <a:ext cx="9525" cy="872547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0" name="rect"/>
          <p:cNvSpPr/>
          <p:nvPr/>
        </p:nvSpPr>
        <p:spPr>
          <a:xfrm>
            <a:off x="6674631" y="4441331"/>
            <a:ext cx="9525" cy="872547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52" name="picture 5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422408" y="1165015"/>
            <a:ext cx="3769587" cy="5168748"/>
          </a:xfrm>
          <a:prstGeom prst="rect">
            <a:avLst/>
          </a:prstGeom>
        </p:spPr>
      </p:pic>
      <p:grpSp>
        <p:nvGrpSpPr>
          <p:cNvPr id="16" name="group 16"/>
          <p:cNvGrpSpPr/>
          <p:nvPr/>
        </p:nvGrpSpPr>
        <p:grpSpPr>
          <a:xfrm rot="21600000">
            <a:off x="539109" y="1390902"/>
            <a:ext cx="3535394" cy="975360"/>
            <a:chExt cx="3535394" cy="975360"/>
          </a:xfrm>
        </p:grpSpPr>
        <p:sp>
          <p:nvSpPr>
            <p:cNvPr id="53" name="path"/>
            <p:cNvSpPr/>
            <p:nvPr/>
          </p:nvSpPr>
          <p:spPr>
            <a:xfrm>
              <a:off x="0" y="0"/>
              <a:ext cx="3535394" cy="975360"/>
            </a:xfrm>
            <a:custGeom>
              <a:rect l="0" t="0" r="0" b="0"/>
              <a:pathLst>
                <a:path w="5567" h="1536">
                  <a:moveTo>
                    <a:pt x="803" y="3"/>
                  </a:moveTo>
                  <a:lnTo>
                    <a:pt x="4799" y="3"/>
                  </a:lnTo>
                  <a:lnTo>
                    <a:pt x="4799" y="1532"/>
                  </a:lnTo>
                  <a:lnTo>
                    <a:pt x="803" y="1532"/>
                  </a:lnTo>
                  <a:lnTo>
                    <a:pt x="803" y="3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8" y="0"/>
                  </a:cubicBezTo>
                  <a:lnTo>
                    <a:pt x="768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6" y="767"/>
                  </a:cubicBezTo>
                  <a:lnTo>
                    <a:pt x="1536" y="767"/>
                  </a:lnTo>
                  <a:cubicBezTo>
                    <a:pt x="1536" y="767"/>
                    <a:pt x="1536" y="768"/>
                    <a:pt x="1536" y="768"/>
                  </a:cubicBezTo>
                  <a:lnTo>
                    <a:pt x="1536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8" y="1536"/>
                  </a:cubicBezTo>
                  <a:lnTo>
                    <a:pt x="768" y="1536"/>
                  </a:lnTo>
                  <a:lnTo>
                    <a:pt x="768" y="1536"/>
                  </a:lnTo>
                  <a:lnTo>
                    <a:pt x="768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textbox 54"/>
            <p:cNvSpPr/>
            <p:nvPr/>
          </p:nvSpPr>
          <p:spPr>
            <a:xfrm>
              <a:off x="-12700" y="-12700"/>
              <a:ext cx="3561079" cy="10217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9659"/>
                </a:lnSpc>
              </a:pPr>
              <a:endParaRPr lang="Arial" altLang="Arial" sz="100"/>
            </a:p>
            <a:p>
              <a:pPr marL="799470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促进合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唱团的健康发展</a:t>
              </a:r>
              <a:endParaRPr lang="Microsoft YaHei" altLang="Microsoft YaHei" sz="1600"/>
            </a:p>
          </p:txBody>
        </p:sp>
      </p:grpSp>
      <p:sp>
        <p:nvSpPr>
          <p:cNvPr id="55" name="textbox 55"/>
          <p:cNvSpPr/>
          <p:nvPr/>
        </p:nvSpPr>
        <p:spPr>
          <a:xfrm>
            <a:off x="539109" y="3939030"/>
            <a:ext cx="3535679" cy="995680"/>
          </a:xfrm>
          <a:prstGeom prst="rect">
            <a:avLst/>
          </a:prstGeom>
          <a:solidFill>
            <a:srgbClr val="FF771B">
              <a:alpha val="97647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8204"/>
              </a:lnSpc>
            </a:pPr>
            <a:endParaRPr lang="Arial" altLang="Arial" sz="100"/>
          </a:p>
          <a:p>
            <a:pPr marL="693230" algn="l" rtl="0" eaLnBrk="0">
              <a:lnSpc>
                <a:spcPct val="92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提升合唱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团的社会影响力</a:t>
            </a:r>
            <a:endParaRPr lang="Microsoft YaHei" altLang="Microsoft YaHei" sz="16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343437" y="1390902"/>
            <a:ext cx="3535393" cy="975360"/>
            <a:chExt cx="3535393" cy="975360"/>
          </a:xfrm>
        </p:grpSpPr>
        <p:sp>
          <p:nvSpPr>
            <p:cNvPr id="56" name="path"/>
            <p:cNvSpPr/>
            <p:nvPr/>
          </p:nvSpPr>
          <p:spPr>
            <a:xfrm>
              <a:off x="0" y="0"/>
              <a:ext cx="3535393" cy="975360"/>
            </a:xfrm>
            <a:custGeom>
              <a:rect l="0" t="0" r="0" b="0"/>
              <a:pathLst>
                <a:path w="5567" h="1536">
                  <a:moveTo>
                    <a:pt x="804" y="1"/>
                  </a:moveTo>
                  <a:lnTo>
                    <a:pt x="4800" y="1"/>
                  </a:lnTo>
                  <a:lnTo>
                    <a:pt x="4800" y="1531"/>
                  </a:lnTo>
                  <a:lnTo>
                    <a:pt x="804" y="1531"/>
                  </a:lnTo>
                  <a:lnTo>
                    <a:pt x="804" y="1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7" y="0"/>
                  </a:cubicBezTo>
                  <a:lnTo>
                    <a:pt x="767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5" y="767"/>
                  </a:cubicBezTo>
                  <a:lnTo>
                    <a:pt x="1535" y="767"/>
                  </a:lnTo>
                  <a:cubicBezTo>
                    <a:pt x="1535" y="767"/>
                    <a:pt x="1535" y="768"/>
                    <a:pt x="1535" y="768"/>
                  </a:cubicBezTo>
                  <a:lnTo>
                    <a:pt x="1535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7" y="1536"/>
                  </a:cubicBezTo>
                  <a:lnTo>
                    <a:pt x="767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lnTo>
                    <a:pt x="4799" y="1536"/>
                  </a:ln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textbox 57"/>
            <p:cNvSpPr/>
            <p:nvPr/>
          </p:nvSpPr>
          <p:spPr>
            <a:xfrm>
              <a:off x="-12700" y="-12700"/>
              <a:ext cx="3561079" cy="10210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2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marL="592616" algn="l" rtl="0" eaLnBrk="0">
                <a:lnSpc>
                  <a:spcPct val="91000"/>
                </a:lnSpc>
                <a:spcBef>
                  <a:spcPts val="5"/>
                </a:spcBef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提高团员的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参与度和积极性</a:t>
              </a:r>
              <a:endParaRPr lang="Microsoft YaHei" altLang="Microsoft YaHei" sz="1600"/>
            </a:p>
          </p:txBody>
        </p:sp>
      </p:grpSp>
      <p:sp>
        <p:nvSpPr>
          <p:cNvPr id="58" name="textbox 58"/>
          <p:cNvSpPr/>
          <p:nvPr/>
        </p:nvSpPr>
        <p:spPr>
          <a:xfrm>
            <a:off x="4343437" y="3939030"/>
            <a:ext cx="3535679" cy="995680"/>
          </a:xfrm>
          <a:prstGeom prst="rect">
            <a:avLst/>
          </a:prstGeom>
          <a:solidFill>
            <a:srgbClr val="FF771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7512"/>
              </a:lnSpc>
            </a:pPr>
            <a:endParaRPr lang="Arial" altLang="Arial" sz="100"/>
          </a:p>
          <a:p>
            <a:pPr marL="37677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为合唱团的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发展提供依据和建议</a:t>
            </a:r>
            <a:endParaRPr lang="Microsoft YaHei" altLang="Microsoft YaHei" sz="1600"/>
          </a:p>
        </p:txBody>
      </p:sp>
      <p:sp>
        <p:nvSpPr>
          <p:cNvPr id="59" name="textbox 59"/>
          <p:cNvSpPr/>
          <p:nvPr/>
        </p:nvSpPr>
        <p:spPr>
          <a:xfrm>
            <a:off x="4517553" y="2685013"/>
            <a:ext cx="3248660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2"/>
              </a:lnSpc>
            </a:pPr>
            <a:endParaRPr lang="Arial" altLang="Arial" sz="100"/>
          </a:p>
          <a:p>
            <a:pPr marL="13899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通过评估，可以让团员更加了解自己的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endParaRPr lang="Microsoft YaHei" altLang="Microsoft YaHei" sz="1300"/>
          </a:p>
          <a:p>
            <a:pPr marL="14071" indent="-1371" algn="l" rtl="0" eaLnBrk="0">
              <a:lnSpc>
                <a:spcPct val="159000"/>
              </a:lnSpc>
              <a:spcBef>
                <a:spcPts val="27"/>
              </a:spcBef>
            </a:pP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足和进步，激发他们的学习热情和积极性，  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提高他们的参与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度。</a:t>
            </a:r>
            <a:endParaRPr lang="Microsoft YaHei" altLang="Microsoft YaHei" sz="1300"/>
          </a:p>
        </p:txBody>
      </p:sp>
      <p:sp>
        <p:nvSpPr>
          <p:cNvPr id="60" name="textbox 60"/>
          <p:cNvSpPr/>
          <p:nvPr/>
        </p:nvSpPr>
        <p:spPr>
          <a:xfrm>
            <a:off x="714595" y="2683641"/>
            <a:ext cx="310959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9"/>
              </a:lnSpc>
            </a:pPr>
            <a:endParaRPr lang="Arial" altLang="Arial" sz="100"/>
          </a:p>
          <a:p>
            <a:pPr marL="13214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评估方案可以为合唱团提供一个科学、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</a:t>
            </a:r>
            <a:endParaRPr lang="Microsoft YaHei" altLang="Microsoft YaHei" sz="1300"/>
          </a:p>
          <a:p>
            <a:pPr marL="12700" algn="l" rtl="0" eaLnBrk="0">
              <a:lnSpc>
                <a:spcPts val="2427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观的评估标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准，促进合唱团的健康发展。</a:t>
            </a:r>
            <a:endParaRPr lang="Microsoft YaHei" altLang="Microsoft YaHei" sz="1300"/>
          </a:p>
        </p:txBody>
      </p:sp>
      <p:sp>
        <p:nvSpPr>
          <p:cNvPr id="61" name="textbox 61"/>
          <p:cNvSpPr/>
          <p:nvPr/>
        </p:nvSpPr>
        <p:spPr>
          <a:xfrm>
            <a:off x="4517382" y="5244819"/>
            <a:ext cx="311086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2"/>
              </a:lnSpc>
            </a:pPr>
            <a:endParaRPr lang="Arial" altLang="Arial" sz="100"/>
          </a:p>
          <a:p>
            <a:pPr marL="14757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评估结果可以为合唱团的管理者、指挥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</a:t>
            </a:r>
            <a:endParaRPr lang="Microsoft YaHei" altLang="Microsoft YaHei" sz="1300"/>
          </a:p>
          <a:p>
            <a:pPr marL="12700" algn="l" rtl="0" eaLnBrk="0">
              <a:lnSpc>
                <a:spcPts val="2427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供科学、客观的依据和建议，帮助他们</a:t>
            </a:r>
            <a:r>
              <a:rPr sz="1300" spc="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</a:t>
            </a:r>
            <a:endParaRPr lang="Microsoft YaHei" altLang="Microsoft YaHei" sz="1300"/>
          </a:p>
        </p:txBody>
      </p:sp>
      <p:sp>
        <p:nvSpPr>
          <p:cNvPr id="62" name="textbox 62"/>
          <p:cNvSpPr/>
          <p:nvPr/>
        </p:nvSpPr>
        <p:spPr>
          <a:xfrm>
            <a:off x="442263" y="318468"/>
            <a:ext cx="155130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30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3" name="textbox 83"/>
          <p:cNvSpPr/>
          <p:nvPr/>
        </p:nvSpPr>
        <p:spPr>
          <a:xfrm>
            <a:off x="714424" y="5245333"/>
            <a:ext cx="3247389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25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过评估，可以让更多的人了解合唱艺术，</a:t>
            </a:r>
            <a:endParaRPr lang="Microsoft YaHei" altLang="Microsoft YaHei" sz="1300"/>
          </a:p>
        </p:txBody>
      </p:sp>
      <p:sp>
        <p:nvSpPr>
          <p:cNvPr id="84" name="textbox 84"/>
          <p:cNvSpPr/>
          <p:nvPr/>
        </p:nvSpPr>
        <p:spPr>
          <a:xfrm>
            <a:off x="4519782" y="5862039"/>
            <a:ext cx="2390139" cy="21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00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好地制定训练计划和指导策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略。</a:t>
            </a:r>
            <a:endParaRPr lang="Microsoft YaHei" altLang="Microsoft YaHei" sz="1300"/>
          </a:p>
        </p:txBody>
      </p:sp>
      <p:sp>
        <p:nvSpPr>
          <p:cNvPr id="85" name="textbox 85"/>
          <p:cNvSpPr/>
          <p:nvPr/>
        </p:nvSpPr>
        <p:spPr>
          <a:xfrm>
            <a:off x="714595" y="5554457"/>
            <a:ext cx="2047875" cy="21082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684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提升合唱团的社会影响力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6" name="picture 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7" name="textbox 87"/>
          <p:cNvSpPr/>
          <p:nvPr/>
        </p:nvSpPr>
        <p:spPr>
          <a:xfrm>
            <a:off x="3660765" y="2513827"/>
            <a:ext cx="4876800" cy="1717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2009885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  <a:p>
            <a:pPr algn="l" rtl="0" eaLnBrk="0">
              <a:lnSpc>
                <a:spcPct val="175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2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合唱评估的标准和指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763570" y="1751286"/>
            <a:ext cx="10664857" cy="4234459"/>
            <a:chExt cx="10664857" cy="4234459"/>
          </a:xfrm>
        </p:grpSpPr>
        <p:sp>
          <p:nvSpPr>
            <p:cNvPr id="89" name="path"/>
            <p:cNvSpPr/>
            <p:nvPr/>
          </p:nvSpPr>
          <p:spPr>
            <a:xfrm>
              <a:off x="5422195" y="0"/>
              <a:ext cx="5242662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FFE4D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0" y="0"/>
              <a:ext cx="5242663" cy="4234459"/>
            </a:xfrm>
            <a:custGeom>
              <a:rect l="0" t="0" r="0" b="0"/>
              <a:pathLst>
                <a:path w="8256" h="6668">
                  <a:moveTo>
                    <a:pt x="0" y="1111"/>
                  </a:moveTo>
                  <a:cubicBezTo>
                    <a:pt x="0" y="497"/>
                    <a:pt x="497" y="0"/>
                    <a:pt x="1111" y="0"/>
                  </a:cubicBezTo>
                  <a:lnTo>
                    <a:pt x="1111" y="0"/>
                  </a:lnTo>
                  <a:lnTo>
                    <a:pt x="7144" y="0"/>
                  </a:lnTo>
                  <a:lnTo>
                    <a:pt x="7144" y="0"/>
                  </a:lnTo>
                  <a:lnTo>
                    <a:pt x="7144" y="0"/>
                  </a:lnTo>
                  <a:cubicBezTo>
                    <a:pt x="7758" y="0"/>
                    <a:pt x="8256" y="497"/>
                    <a:pt x="8256" y="1111"/>
                  </a:cubicBezTo>
                  <a:lnTo>
                    <a:pt x="8256" y="1111"/>
                  </a:lnTo>
                  <a:cubicBezTo>
                    <a:pt x="8256" y="1111"/>
                    <a:pt x="8256" y="1111"/>
                    <a:pt x="8256" y="1111"/>
                  </a:cubicBezTo>
                  <a:lnTo>
                    <a:pt x="8256" y="1111"/>
                  </a:lnTo>
                  <a:lnTo>
                    <a:pt x="8256" y="5557"/>
                  </a:lnTo>
                  <a:lnTo>
                    <a:pt x="8256" y="5557"/>
                  </a:lnTo>
                  <a:lnTo>
                    <a:pt x="8256" y="5557"/>
                  </a:lnTo>
                  <a:cubicBezTo>
                    <a:pt x="8256" y="6170"/>
                    <a:pt x="7758" y="6668"/>
                    <a:pt x="7144" y="6668"/>
                  </a:cubicBezTo>
                  <a:lnTo>
                    <a:pt x="7144" y="6668"/>
                  </a:lnTo>
                  <a:lnTo>
                    <a:pt x="1111" y="6668"/>
                  </a:lnTo>
                  <a:lnTo>
                    <a:pt x="1111" y="6668"/>
                  </a:lnTo>
                  <a:lnTo>
                    <a:pt x="1111" y="6668"/>
                  </a:lnTo>
                  <a:cubicBezTo>
                    <a:pt x="497" y="6668"/>
                    <a:pt x="0" y="6170"/>
                    <a:pt x="0" y="5557"/>
                  </a:cubicBezTo>
                  <a:lnTo>
                    <a:pt x="0" y="1111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3767145" y="679269"/>
              <a:ext cx="3130563" cy="3130565"/>
            </a:xfrm>
            <a:custGeom>
              <a:rect l="0" t="0" r="0" b="0"/>
              <a:pathLst>
                <a:path w="4930" h="4930">
                  <a:moveTo>
                    <a:pt x="0" y="2465"/>
                  </a:moveTo>
                  <a:cubicBezTo>
                    <a:pt x="0" y="1103"/>
                    <a:pt x="1103" y="0"/>
                    <a:pt x="2465" y="0"/>
                  </a:cubicBezTo>
                  <a:lnTo>
                    <a:pt x="2465" y="0"/>
                  </a:lnTo>
                  <a:lnTo>
                    <a:pt x="2465" y="0"/>
                  </a:lnTo>
                  <a:lnTo>
                    <a:pt x="2465" y="0"/>
                  </a:lnTo>
                  <a:cubicBezTo>
                    <a:pt x="3826" y="0"/>
                    <a:pt x="4930" y="1103"/>
                    <a:pt x="4930" y="2465"/>
                  </a:cubicBezTo>
                  <a:lnTo>
                    <a:pt x="4930" y="2465"/>
                  </a:lnTo>
                  <a:cubicBezTo>
                    <a:pt x="4930" y="2465"/>
                    <a:pt x="4930" y="2465"/>
                    <a:pt x="4930" y="2465"/>
                  </a:cubicBezTo>
                  <a:lnTo>
                    <a:pt x="4930" y="2465"/>
                  </a:lnTo>
                  <a:lnTo>
                    <a:pt x="4930" y="2465"/>
                  </a:lnTo>
                  <a:lnTo>
                    <a:pt x="4930" y="2465"/>
                  </a:lnTo>
                  <a:cubicBezTo>
                    <a:pt x="4930" y="3826"/>
                    <a:pt x="3826" y="4930"/>
                    <a:pt x="2465" y="4930"/>
                  </a:cubicBezTo>
                  <a:lnTo>
                    <a:pt x="2465" y="4930"/>
                  </a:lnTo>
                  <a:lnTo>
                    <a:pt x="2465" y="4930"/>
                  </a:lnTo>
                  <a:lnTo>
                    <a:pt x="2465" y="4930"/>
                  </a:lnTo>
                  <a:cubicBezTo>
                    <a:pt x="1103" y="4930"/>
                    <a:pt x="0" y="3826"/>
                    <a:pt x="0" y="2465"/>
                  </a:cubicBezTo>
                  <a:lnTo>
                    <a:pt x="0" y="2465"/>
                  </a:lnTo>
                  <a:close/>
                </a:path>
              </a:pathLst>
            </a:custGeom>
            <a:solidFill>
              <a:srgbClr val="FFFF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3957971" y="870096"/>
              <a:ext cx="2748909" cy="2748908"/>
            </a:xfrm>
            <a:custGeom>
              <a:rect l="0" t="0" r="0" b="0"/>
              <a:pathLst>
                <a:path w="4328" h="4328">
                  <a:moveTo>
                    <a:pt x="0" y="2164"/>
                  </a:moveTo>
                  <a:cubicBezTo>
                    <a:pt x="0" y="969"/>
                    <a:pt x="969" y="0"/>
                    <a:pt x="2164" y="0"/>
                  </a:cubicBezTo>
                  <a:lnTo>
                    <a:pt x="2164" y="0"/>
                  </a:lnTo>
                  <a:lnTo>
                    <a:pt x="2164" y="0"/>
                  </a:lnTo>
                  <a:lnTo>
                    <a:pt x="2164" y="0"/>
                  </a:lnTo>
                  <a:cubicBezTo>
                    <a:pt x="3359" y="0"/>
                    <a:pt x="4328" y="969"/>
                    <a:pt x="4328" y="2164"/>
                  </a:cubicBezTo>
                  <a:lnTo>
                    <a:pt x="4328" y="2164"/>
                  </a:lnTo>
                  <a:cubicBezTo>
                    <a:pt x="4328" y="2164"/>
                    <a:pt x="4328" y="2164"/>
                    <a:pt x="4328" y="2164"/>
                  </a:cubicBezTo>
                  <a:lnTo>
                    <a:pt x="4328" y="2164"/>
                  </a:lnTo>
                  <a:lnTo>
                    <a:pt x="4328" y="2164"/>
                  </a:lnTo>
                  <a:lnTo>
                    <a:pt x="4328" y="2164"/>
                  </a:lnTo>
                  <a:cubicBezTo>
                    <a:pt x="4328" y="3359"/>
                    <a:pt x="3359" y="4328"/>
                    <a:pt x="2164" y="4328"/>
                  </a:cubicBezTo>
                  <a:lnTo>
                    <a:pt x="2164" y="4328"/>
                  </a:lnTo>
                  <a:lnTo>
                    <a:pt x="2164" y="4328"/>
                  </a:lnTo>
                  <a:lnTo>
                    <a:pt x="2164" y="4328"/>
                  </a:lnTo>
                  <a:cubicBezTo>
                    <a:pt x="969" y="4328"/>
                    <a:pt x="0" y="3359"/>
                    <a:pt x="0" y="2164"/>
                  </a:cubicBezTo>
                  <a:lnTo>
                    <a:pt x="0" y="2164"/>
                  </a:lnTo>
                  <a:close/>
                </a:path>
              </a:pathLst>
            </a:custGeom>
            <a:solidFill>
              <a:srgbClr val="C769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3" name="textbox 93"/>
          <p:cNvSpPr/>
          <p:nvPr/>
        </p:nvSpPr>
        <p:spPr>
          <a:xfrm>
            <a:off x="1198768" y="3134948"/>
            <a:ext cx="5492115" cy="1542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552"/>
              </a:lnSpc>
            </a:pPr>
            <a:endParaRPr lang="Arial" altLang="Arial" sz="100"/>
          </a:p>
          <a:p>
            <a:pPr marL="13728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音准是合唱评估中的重要指标，它涉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</a:t>
            </a:r>
            <a:endParaRPr lang="Microsoft YaHei" altLang="Microsoft YaHei" sz="1300"/>
          </a:p>
          <a:p>
            <a:pPr marL="1270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到合唱团员对音高的准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确性和稳定性。</a:t>
            </a:r>
            <a:endParaRPr lang="Microsoft YaHei" altLang="Microsoft YaHei" sz="1300"/>
          </a:p>
          <a:p>
            <a:pPr algn="r" rtl="0" eaLnBrk="0">
              <a:lnSpc>
                <a:spcPct val="85000"/>
              </a:lnSpc>
              <a:spcBef>
                <a:spcPts val="290"/>
              </a:spcBef>
            </a:pPr>
            <a:r>
              <a:rPr sz="7600" spc="25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</a:t>
            </a:r>
            <a:r>
              <a:rPr sz="7600" spc="24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7600"/>
          </a:p>
        </p:txBody>
      </p:sp>
      <p:sp>
        <p:nvSpPr>
          <p:cNvPr id="94" name="textbox 94"/>
          <p:cNvSpPr/>
          <p:nvPr/>
        </p:nvSpPr>
        <p:spPr>
          <a:xfrm>
            <a:off x="7931036" y="3134262"/>
            <a:ext cx="3109595" cy="20643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252"/>
              </a:lnSpc>
            </a:pPr>
            <a:endParaRPr lang="Arial" altLang="Arial" sz="100"/>
          </a:p>
          <a:p>
            <a:pPr marL="14072" algn="l" rtl="0" eaLnBrk="0">
              <a:lnSpc>
                <a:spcPct val="95000"/>
              </a:lnSpc>
            </a:pPr>
            <a:r>
              <a:rPr sz="1300" spc="5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音准是指合唱团员在演唱过程中对音高</a:t>
            </a:r>
            <a:r>
              <a:rPr sz="1300" spc="2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14072" algn="l" rtl="0" eaLnBrk="0">
              <a:lnSpc>
                <a:spcPct val="94000"/>
              </a:lnSpc>
              <a:spcBef>
                <a:spcPts val="963"/>
              </a:spcBef>
            </a:pPr>
            <a:r>
              <a:rPr sz="1300" spc="5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准确性和稳定性。在合唱评估中，音准</a:t>
            </a:r>
            <a:r>
              <a:rPr sz="1300" spc="2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</a:t>
            </a:r>
            <a:endParaRPr lang="Microsoft YaHei" altLang="Microsoft YaHei" sz="1300"/>
          </a:p>
          <a:p>
            <a:pPr marL="14414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非常重要的一个指标，因为它直接影响</a:t>
            </a:r>
            <a:r>
              <a:rPr sz="1300" spc="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合唱的整体效果和音乐的表现力。一个</a:t>
            </a:r>
            <a:r>
              <a:rPr sz="1300" spc="3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</a:t>
            </a:r>
            <a:endParaRPr lang="Microsoft YaHei" altLang="Microsoft YaHei" sz="1300"/>
          </a:p>
          <a:p>
            <a:pPr marL="14072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准良好的合唱团能够呈现出更加纯净和</a:t>
            </a:r>
            <a:r>
              <a:rPr sz="1300" spc="2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谐</a:t>
            </a:r>
            <a:endParaRPr lang="Microsoft YaHei" altLang="Microsoft YaHei" sz="1300"/>
          </a:p>
          <a:p>
            <a:pPr marL="20072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的音乐，而音准问题则会导致音乐的</a:t>
            </a:r>
            <a:r>
              <a:rPr sz="1300" spc="2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13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endParaRPr lang="Microsoft YaHei" altLang="Microsoft YaHei" sz="1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algn="l" rtl="0" eaLnBrk="0">
              <a:lnSpc>
                <a:spcPct val="7855"/>
              </a:lnSpc>
            </a:pPr>
            <a:endParaRPr lang="Arial" altLang="Arial" sz="100"/>
          </a:p>
          <a:p>
            <a:pPr marL="14414" algn="l" rtl="0" eaLnBrk="0">
              <a:lnSpc>
                <a:spcPct val="93000"/>
              </a:lnSpc>
            </a:pPr>
            <a:r>
              <a:rPr sz="1300" spc="-12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谐和刺耳</a:t>
            </a:r>
            <a:r>
              <a:rPr sz="1300" spc="-10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95" name="textbox 95"/>
          <p:cNvSpPr/>
          <p:nvPr/>
        </p:nvSpPr>
        <p:spPr>
          <a:xfrm>
            <a:off x="442263" y="318468"/>
            <a:ext cx="1551305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359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6" name="textbox 116"/>
          <p:cNvSpPr/>
          <p:nvPr/>
        </p:nvSpPr>
        <p:spPr>
          <a:xfrm>
            <a:off x="10015749" y="2313835"/>
            <a:ext cx="1043939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3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细描述</a:t>
            </a:r>
            <a:endParaRPr lang="Microsoft YaHei" altLang="Microsoft YaHei" sz="2000"/>
          </a:p>
        </p:txBody>
      </p:sp>
      <p:pic>
        <p:nvPicPr>
          <p:cNvPr id="117" name="picture 1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8117660" y="2817090"/>
            <a:ext cx="2894156" cy="76200"/>
          </a:xfrm>
          <a:prstGeom prst="rect">
            <a:avLst/>
          </a:prstGeom>
        </p:spPr>
      </p:pic>
      <p:pic>
        <p:nvPicPr>
          <p:cNvPr id="118" name="picture 1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176414" y="2817090"/>
            <a:ext cx="2894155" cy="76200"/>
          </a:xfrm>
          <a:prstGeom prst="rect">
            <a:avLst/>
          </a:prstGeom>
        </p:spPr>
      </p:pic>
      <p:sp>
        <p:nvSpPr>
          <p:cNvPr id="119" name="textbox 119"/>
          <p:cNvSpPr/>
          <p:nvPr/>
        </p:nvSpPr>
        <p:spPr>
          <a:xfrm>
            <a:off x="1199778" y="2313580"/>
            <a:ext cx="78930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6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结词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1" name="picture 1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122" name="textbox 122"/>
          <p:cNvSpPr/>
          <p:nvPr/>
        </p:nvSpPr>
        <p:spPr>
          <a:xfrm>
            <a:off x="4867205" y="4028513"/>
            <a:ext cx="6025515" cy="14408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07"/>
              </a:lnSpc>
            </a:pPr>
            <a:endParaRPr lang="Arial" altLang="Arial" sz="100"/>
          </a:p>
          <a:p>
            <a:pPr marL="16814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300"/>
          </a:p>
          <a:p>
            <a:pPr algn="l" rtl="0" eaLnBrk="0">
              <a:lnSpc>
                <a:spcPct val="157000"/>
              </a:lnSpc>
            </a:pPr>
            <a:endParaRPr lang="Arial" altLang="Arial" sz="1000"/>
          </a:p>
          <a:p>
            <a:pPr marL="14928" algn="l" rtl="0" eaLnBrk="0">
              <a:lnSpc>
                <a:spcPct val="94000"/>
              </a:lnSpc>
              <a:spcBef>
                <a:spcPts val="400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节奏感是指合唱团员在演唱过程中对节奏的准确性和稳定性。一个节奏感良好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13728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合唱团能够在演唱中保持稳定的节奏，使音乐更加流畅和协调。节奏感是合唱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估中的关键指标，因为节奏是音乐的基础，它决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了音乐的律动和风格。</a:t>
            </a:r>
            <a:endParaRPr lang="Microsoft YaHei" altLang="Microsoft YaHei" sz="1300"/>
          </a:p>
        </p:txBody>
      </p:sp>
      <p:sp>
        <p:nvSpPr>
          <p:cNvPr id="123" name="textbox 123"/>
          <p:cNvSpPr/>
          <p:nvPr/>
        </p:nvSpPr>
        <p:spPr>
          <a:xfrm>
            <a:off x="4869434" y="1972419"/>
            <a:ext cx="5990590" cy="7467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77"/>
              </a:lnSpc>
            </a:pPr>
            <a:endParaRPr lang="Arial" altLang="Arial" sz="100"/>
          </a:p>
          <a:p>
            <a:pPr marL="13404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300"/>
          </a:p>
          <a:p>
            <a:pPr marL="12700" algn="l" rtl="0" eaLnBrk="0">
              <a:lnSpc>
                <a:spcPct val="94000"/>
              </a:lnSpc>
              <a:spcBef>
                <a:spcPts val="1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节奏感是合唱评估中的关键指标，它涉及到合唱团员对节奏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准确性和稳定性。</a:t>
            </a:r>
            <a:endParaRPr lang="Microsoft YaHei" altLang="Microsoft YaHei" sz="1300"/>
          </a:p>
        </p:txBody>
      </p:sp>
      <p:sp>
        <p:nvSpPr>
          <p:cNvPr id="124" name="textbox 124"/>
          <p:cNvSpPr/>
          <p:nvPr/>
        </p:nvSpPr>
        <p:spPr>
          <a:xfrm>
            <a:off x="442263" y="318468"/>
            <a:ext cx="1932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78359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</a:t>
            </a:r>
            <a:endParaRPr lang="Microsoft YaHei" altLang="Microsoft YaHei" sz="30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5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146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1" name="picture 15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2" name="textbox 152"/>
          <p:cNvSpPr/>
          <p:nvPr/>
        </p:nvSpPr>
        <p:spPr>
          <a:xfrm>
            <a:off x="1402054" y="5082724"/>
            <a:ext cx="9357359" cy="9201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声音和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谐度是指合唱团员之间声音的协调性和融合度。一个声音和谐度高的合唱团能够呈现出更加和谐、统一的</a:t>
            </a:r>
            <a:endParaRPr lang="Microsoft YaHei" altLang="Microsoft YaHei" sz="1500"/>
          </a:p>
          <a:p>
            <a:pPr marL="15176" indent="-2476" algn="l" rtl="0" eaLnBrk="0">
              <a:lnSpc>
                <a:spcPct val="154000"/>
              </a:lnSpc>
              <a:spcBef>
                <a:spcPts val="4"/>
              </a:spcBef>
            </a:pPr>
            <a:r>
              <a:rPr sz="1500" spc="-1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声音效</a:t>
            </a:r>
            <a:r>
              <a:rPr sz="1500" spc="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果，使音乐更加动人和感人。声音和谐度是合唱评估中的核心指标，因为它是实现音乐整体效果的关键因 </a:t>
            </a:r>
            <a:r>
              <a:rPr sz="1500" spc="-9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</a:t>
            </a:r>
            <a:r>
              <a:rPr sz="1500" spc="-80">
                <a:solidFill>
                  <a:srgbClr val="864C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3" name="textbox 153"/>
          <p:cNvSpPr/>
          <p:nvPr/>
        </p:nvSpPr>
        <p:spPr>
          <a:xfrm>
            <a:off x="1414247" y="2388673"/>
            <a:ext cx="7225030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83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声音和谐度是合唱评估中的核心指标，它涉及到合唱团员之间声音的协调性和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合度。</a:t>
            </a:r>
            <a:endParaRPr lang="Microsoft YaHei" altLang="Microsoft YaHei" sz="1500"/>
          </a:p>
        </p:txBody>
      </p:sp>
      <p:sp>
        <p:nvSpPr>
          <p:cNvPr id="154" name="textbox 154"/>
          <p:cNvSpPr/>
          <p:nvPr/>
        </p:nvSpPr>
        <p:spPr>
          <a:xfrm>
            <a:off x="1209777" y="377885"/>
            <a:ext cx="1926589" cy="4413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66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声音和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谐度</a:t>
            </a:r>
            <a:endParaRPr lang="Microsoft YaHei" altLang="Microsoft YaHei" sz="3000"/>
          </a:p>
        </p:txBody>
      </p:sp>
      <p:pic>
        <p:nvPicPr>
          <p:cNvPr id="155" name="picture 15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156" name="picture 15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157" name="textbox 157"/>
          <p:cNvSpPr/>
          <p:nvPr/>
        </p:nvSpPr>
        <p:spPr>
          <a:xfrm>
            <a:off x="1403610" y="4348420"/>
            <a:ext cx="1043939" cy="3041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63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细描述</a:t>
            </a:r>
            <a:endParaRPr lang="Microsoft YaHei" altLang="Microsoft YaHei" sz="2000"/>
          </a:p>
        </p:txBody>
      </p:sp>
      <p:sp>
        <p:nvSpPr>
          <p:cNvPr id="158" name="textbox 158"/>
          <p:cNvSpPr/>
          <p:nvPr/>
        </p:nvSpPr>
        <p:spPr>
          <a:xfrm>
            <a:off x="1414780" y="1629348"/>
            <a:ext cx="789305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26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结词</a:t>
            </a:r>
            <a:endParaRPr lang="Microsoft YaHei" altLang="Microsoft YaHei" sz="2000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59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6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7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0" name="textbox 180"/>
          <p:cNvSpPr/>
          <p:nvPr/>
        </p:nvSpPr>
        <p:spPr>
          <a:xfrm>
            <a:off x="3622965" y="4001937"/>
            <a:ext cx="7262494" cy="18529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30"/>
              </a:lnSpc>
            </a:pPr>
            <a:endParaRPr lang="Arial" altLang="Arial" sz="100"/>
          </a:p>
          <a:p>
            <a:pPr marL="3120192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2000"/>
          </a:p>
          <a:p>
            <a:pPr marL="12700" indent="380" algn="l" rtl="0" eaLnBrk="0">
              <a:lnSpc>
                <a:spcPct val="151000"/>
              </a:lnSpc>
              <a:spcBef>
                <a:spcPts val="1327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和感染力是指合唱团员在演唱过程中对音乐情感的表达和感染能力。一个表现力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染力强的合唱团能够生动地传达出音乐的情感和意境，使听众更加深入地理解和感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受音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乐。表现力和感染力是合唱评估中的重要指标，因为它能够增强音乐的表现力和感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2299652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染力，使音乐更加生动和感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81" name="textbox 181"/>
          <p:cNvSpPr/>
          <p:nvPr/>
        </p:nvSpPr>
        <p:spPr>
          <a:xfrm>
            <a:off x="3623346" y="2573447"/>
            <a:ext cx="7261859" cy="554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59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和感染力是合唱评估中的重要指标，它涉及到合唱团员对音乐情感的表达和感染</a:t>
            </a:r>
            <a:endParaRPr lang="Microsoft YaHei" altLang="Microsoft YaHei" sz="1500"/>
          </a:p>
          <a:p>
            <a:pPr marL="3347211" algn="l" rtl="0" eaLnBrk="0">
              <a:lnSpc>
                <a:spcPts val="2674"/>
              </a:lnSpc>
            </a:pP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</a:t>
            </a: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1075312" y="4179053"/>
            <a:ext cx="1747957" cy="1747957"/>
            <a:chExt cx="1747957" cy="1747957"/>
          </a:xfrm>
        </p:grpSpPr>
        <p:sp>
          <p:nvSpPr>
            <p:cNvPr id="182" name="path"/>
            <p:cNvSpPr/>
            <p:nvPr/>
          </p:nvSpPr>
          <p:spPr>
            <a:xfrm>
              <a:off x="0" y="0"/>
              <a:ext cx="1747957" cy="1747957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462499" y="462500"/>
              <a:ext cx="822959" cy="822959"/>
            </a:xfrm>
            <a:custGeom>
              <a:rect l="0" t="0" r="0" b="0"/>
              <a:pathLst>
                <a:path w="1295" h="1295">
                  <a:moveTo>
                    <a:pt x="1295" y="727"/>
                  </a:moveTo>
                  <a:lnTo>
                    <a:pt x="1295" y="565"/>
                  </a:lnTo>
                  <a:lnTo>
                    <a:pt x="1102" y="485"/>
                  </a:lnTo>
                  <a:lnTo>
                    <a:pt x="1102" y="485"/>
                  </a:lnTo>
                  <a:cubicBezTo>
                    <a:pt x="1096" y="469"/>
                    <a:pt x="1091" y="455"/>
                    <a:pt x="1084" y="440"/>
                  </a:cubicBezTo>
                  <a:lnTo>
                    <a:pt x="1084" y="440"/>
                  </a:lnTo>
                  <a:lnTo>
                    <a:pt x="1162" y="246"/>
                  </a:lnTo>
                  <a:lnTo>
                    <a:pt x="1047" y="131"/>
                  </a:lnTo>
                  <a:lnTo>
                    <a:pt x="855" y="211"/>
                  </a:lnTo>
                  <a:lnTo>
                    <a:pt x="855" y="211"/>
                  </a:lnTo>
                  <a:cubicBezTo>
                    <a:pt x="840" y="203"/>
                    <a:pt x="825" y="197"/>
                    <a:pt x="809" y="192"/>
                  </a:cubicBezTo>
                  <a:lnTo>
                    <a:pt x="809" y="192"/>
                  </a:lnTo>
                  <a:lnTo>
                    <a:pt x="727" y="0"/>
                  </a:lnTo>
                  <a:lnTo>
                    <a:pt x="565" y="0"/>
                  </a:lnTo>
                  <a:lnTo>
                    <a:pt x="485" y="191"/>
                  </a:lnTo>
                  <a:lnTo>
                    <a:pt x="485" y="191"/>
                  </a:lnTo>
                  <a:cubicBezTo>
                    <a:pt x="469" y="197"/>
                    <a:pt x="454" y="203"/>
                    <a:pt x="438" y="210"/>
                  </a:cubicBezTo>
                  <a:lnTo>
                    <a:pt x="438" y="210"/>
                  </a:lnTo>
                  <a:lnTo>
                    <a:pt x="246" y="133"/>
                  </a:lnTo>
                  <a:lnTo>
                    <a:pt x="131" y="247"/>
                  </a:lnTo>
                  <a:lnTo>
                    <a:pt x="210" y="438"/>
                  </a:lnTo>
                  <a:lnTo>
                    <a:pt x="210" y="438"/>
                  </a:lnTo>
                  <a:cubicBezTo>
                    <a:pt x="202" y="454"/>
                    <a:pt x="196" y="470"/>
                    <a:pt x="190" y="486"/>
                  </a:cubicBezTo>
                  <a:lnTo>
                    <a:pt x="190" y="486"/>
                  </a:lnTo>
                  <a:lnTo>
                    <a:pt x="0" y="568"/>
                  </a:lnTo>
                  <a:lnTo>
                    <a:pt x="0" y="730"/>
                  </a:lnTo>
                  <a:lnTo>
                    <a:pt x="190" y="809"/>
                  </a:lnTo>
                  <a:lnTo>
                    <a:pt x="190" y="809"/>
                  </a:lnTo>
                  <a:cubicBezTo>
                    <a:pt x="196" y="826"/>
                    <a:pt x="202" y="842"/>
                    <a:pt x="210" y="857"/>
                  </a:cubicBezTo>
                  <a:lnTo>
                    <a:pt x="210" y="857"/>
                  </a:lnTo>
                  <a:lnTo>
                    <a:pt x="133" y="1049"/>
                  </a:lnTo>
                  <a:lnTo>
                    <a:pt x="247" y="1164"/>
                  </a:lnTo>
                  <a:lnTo>
                    <a:pt x="439" y="1085"/>
                  </a:lnTo>
                  <a:lnTo>
                    <a:pt x="439" y="1085"/>
                  </a:lnTo>
                  <a:cubicBezTo>
                    <a:pt x="454" y="1092"/>
                    <a:pt x="470" y="1098"/>
                    <a:pt x="486" y="1104"/>
                  </a:cubicBezTo>
                  <a:lnTo>
                    <a:pt x="486" y="1104"/>
                  </a:lnTo>
                  <a:lnTo>
                    <a:pt x="568" y="1295"/>
                  </a:lnTo>
                  <a:lnTo>
                    <a:pt x="730" y="1295"/>
                  </a:lnTo>
                  <a:lnTo>
                    <a:pt x="810" y="1103"/>
                  </a:lnTo>
                  <a:lnTo>
                    <a:pt x="810" y="1103"/>
                  </a:lnTo>
                  <a:cubicBezTo>
                    <a:pt x="825" y="1097"/>
                    <a:pt x="840" y="1091"/>
                    <a:pt x="855" y="1084"/>
                  </a:cubicBezTo>
                  <a:lnTo>
                    <a:pt x="855" y="1084"/>
                  </a:lnTo>
                  <a:lnTo>
                    <a:pt x="1049" y="1162"/>
                  </a:lnTo>
                  <a:lnTo>
                    <a:pt x="1164" y="1047"/>
                  </a:lnTo>
                  <a:lnTo>
                    <a:pt x="1084" y="854"/>
                  </a:lnTo>
                  <a:lnTo>
                    <a:pt x="1084" y="854"/>
                  </a:lnTo>
                  <a:cubicBezTo>
                    <a:pt x="1091" y="840"/>
                    <a:pt x="1096" y="825"/>
                    <a:pt x="1102" y="810"/>
                  </a:cubicBezTo>
                  <a:lnTo>
                    <a:pt x="1102" y="810"/>
                  </a:lnTo>
                  <a:lnTo>
                    <a:pt x="1295" y="727"/>
                  </a:lnTo>
                  <a:close/>
                  <a:moveTo>
                    <a:pt x="646" y="890"/>
                  </a:moveTo>
                  <a:cubicBezTo>
                    <a:pt x="512" y="890"/>
                    <a:pt x="403" y="782"/>
                    <a:pt x="403" y="647"/>
                  </a:cubicBezTo>
                  <a:lnTo>
                    <a:pt x="403" y="647"/>
                  </a:lnTo>
                  <a:cubicBezTo>
                    <a:pt x="403" y="513"/>
                    <a:pt x="512" y="405"/>
                    <a:pt x="646" y="405"/>
                  </a:cubicBezTo>
                  <a:lnTo>
                    <a:pt x="646" y="405"/>
                  </a:lnTo>
                  <a:cubicBezTo>
                    <a:pt x="780" y="405"/>
                    <a:pt x="889" y="513"/>
                    <a:pt x="889" y="647"/>
                  </a:cubicBezTo>
                  <a:lnTo>
                    <a:pt x="889" y="647"/>
                  </a:lnTo>
                  <a:cubicBezTo>
                    <a:pt x="889" y="782"/>
                    <a:pt x="780" y="890"/>
                    <a:pt x="646" y="890"/>
                  </a:cubicBezTo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1075312" y="1789317"/>
            <a:ext cx="1747957" cy="1747956"/>
            <a:chExt cx="1747957" cy="1747956"/>
          </a:xfrm>
        </p:grpSpPr>
        <p:sp>
          <p:nvSpPr>
            <p:cNvPr id="184" name="path"/>
            <p:cNvSpPr/>
            <p:nvPr/>
          </p:nvSpPr>
          <p:spPr>
            <a:xfrm>
              <a:off x="0" y="0"/>
              <a:ext cx="1747957" cy="1747956"/>
            </a:xfrm>
            <a:custGeom>
              <a:rect l="0" t="0" r="0" b="0"/>
              <a:pathLst>
                <a:path w="2752" h="2752">
                  <a:moveTo>
                    <a:pt x="0" y="1376"/>
                  </a:moveTo>
                  <a:cubicBezTo>
                    <a:pt x="0" y="616"/>
                    <a:pt x="616" y="0"/>
                    <a:pt x="1376" y="0"/>
                  </a:cubicBezTo>
                  <a:lnTo>
                    <a:pt x="1376" y="0"/>
                  </a:lnTo>
                  <a:lnTo>
                    <a:pt x="1376" y="0"/>
                  </a:lnTo>
                  <a:lnTo>
                    <a:pt x="1376" y="0"/>
                  </a:lnTo>
                  <a:cubicBezTo>
                    <a:pt x="2136" y="0"/>
                    <a:pt x="2752" y="616"/>
                    <a:pt x="2752" y="1376"/>
                  </a:cubicBezTo>
                  <a:lnTo>
                    <a:pt x="2752" y="1376"/>
                  </a:lnTo>
                  <a:cubicBezTo>
                    <a:pt x="2752" y="1376"/>
                    <a:pt x="2752" y="1376"/>
                    <a:pt x="2752" y="1376"/>
                  </a:cubicBezTo>
                  <a:lnTo>
                    <a:pt x="2752" y="1376"/>
                  </a:lnTo>
                  <a:lnTo>
                    <a:pt x="2752" y="1376"/>
                  </a:lnTo>
                  <a:lnTo>
                    <a:pt x="2752" y="1376"/>
                  </a:lnTo>
                  <a:cubicBezTo>
                    <a:pt x="2752" y="2136"/>
                    <a:pt x="2136" y="2752"/>
                    <a:pt x="1376" y="2752"/>
                  </a:cubicBezTo>
                  <a:lnTo>
                    <a:pt x="1376" y="2752"/>
                  </a:lnTo>
                  <a:lnTo>
                    <a:pt x="1376" y="2752"/>
                  </a:lnTo>
                  <a:lnTo>
                    <a:pt x="1376" y="2752"/>
                  </a:lnTo>
                  <a:cubicBezTo>
                    <a:pt x="616" y="2752"/>
                    <a:pt x="0" y="2136"/>
                    <a:pt x="0" y="1376"/>
                  </a:cubicBezTo>
                  <a:lnTo>
                    <a:pt x="0" y="137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62499" y="462500"/>
              <a:ext cx="822959" cy="822960"/>
            </a:xfrm>
            <a:custGeom>
              <a:rect l="0" t="0" r="0" b="0"/>
              <a:pathLst>
                <a:path w="1295" h="1296">
                  <a:moveTo>
                    <a:pt x="0" y="388"/>
                  </a:moveTo>
                  <a:lnTo>
                    <a:pt x="647" y="0"/>
                  </a:lnTo>
                  <a:lnTo>
                    <a:pt x="1295" y="388"/>
                  </a:lnTo>
                  <a:lnTo>
                    <a:pt x="1295" y="518"/>
                  </a:lnTo>
                  <a:lnTo>
                    <a:pt x="0" y="518"/>
                  </a:lnTo>
                  <a:lnTo>
                    <a:pt x="0" y="388"/>
                  </a:lnTo>
                  <a:close/>
                  <a:moveTo>
                    <a:pt x="0" y="1166"/>
                  </a:moveTo>
                  <a:lnTo>
                    <a:pt x="1295" y="1166"/>
                  </a:lnTo>
                  <a:lnTo>
                    <a:pt x="1295" y="1296"/>
                  </a:lnTo>
                  <a:lnTo>
                    <a:pt x="0" y="1296"/>
                  </a:lnTo>
                  <a:lnTo>
                    <a:pt x="0" y="1166"/>
                  </a:lnTo>
                  <a:close/>
                  <a:moveTo>
                    <a:pt x="129" y="1036"/>
                  </a:moveTo>
                  <a:lnTo>
                    <a:pt x="1166" y="1036"/>
                  </a:lnTo>
                  <a:lnTo>
                    <a:pt x="1166" y="1166"/>
                  </a:lnTo>
                  <a:lnTo>
                    <a:pt x="129" y="1166"/>
                  </a:lnTo>
                  <a:lnTo>
                    <a:pt x="129" y="1036"/>
                  </a:lnTo>
                  <a:close/>
                  <a:moveTo>
                    <a:pt x="129" y="518"/>
                  </a:moveTo>
                  <a:lnTo>
                    <a:pt x="388" y="518"/>
                  </a:lnTo>
                  <a:lnTo>
                    <a:pt x="388" y="1036"/>
                  </a:lnTo>
                  <a:lnTo>
                    <a:pt x="129" y="1036"/>
                  </a:lnTo>
                  <a:lnTo>
                    <a:pt x="129" y="518"/>
                  </a:lnTo>
                  <a:close/>
                  <a:moveTo>
                    <a:pt x="518" y="518"/>
                  </a:moveTo>
                  <a:lnTo>
                    <a:pt x="777" y="518"/>
                  </a:lnTo>
                  <a:lnTo>
                    <a:pt x="777" y="1036"/>
                  </a:lnTo>
                  <a:lnTo>
                    <a:pt x="518" y="1036"/>
                  </a:lnTo>
                  <a:lnTo>
                    <a:pt x="518" y="518"/>
                  </a:lnTo>
                  <a:close/>
                  <a:moveTo>
                    <a:pt x="907" y="518"/>
                  </a:moveTo>
                  <a:lnTo>
                    <a:pt x="1166" y="518"/>
                  </a:lnTo>
                  <a:lnTo>
                    <a:pt x="1166" y="1036"/>
                  </a:lnTo>
                  <a:lnTo>
                    <a:pt x="907" y="1036"/>
                  </a:lnTo>
                  <a:lnTo>
                    <a:pt x="907" y="518"/>
                  </a:lnTo>
                  <a:close/>
                </a:path>
              </a:pathLst>
            </a:custGeom>
            <a:solidFill>
              <a:srgbClr val="FDFCFC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6" name="textbox 186"/>
          <p:cNvSpPr/>
          <p:nvPr/>
        </p:nvSpPr>
        <p:spPr>
          <a:xfrm>
            <a:off x="442263" y="318468"/>
            <a:ext cx="3456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表现力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和感染力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7" name="textbox 207"/>
          <p:cNvSpPr/>
          <p:nvPr/>
        </p:nvSpPr>
        <p:spPr>
          <a:xfrm>
            <a:off x="6858017" y="1639987"/>
            <a:ext cx="79375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25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词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https://d.book118.com/597003020103006051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2024-09-24T14:40:38.964</cp:lastPrinted>
  <dcterms:created xsi:type="dcterms:W3CDTF">2024-09-24T06:40:38Z</dcterms:created>
  <dcterms:modified xsi:type="dcterms:W3CDTF">2024-09-24T06:40:40Z</dcterms:modified>
</cp:coreProperties>
</file>