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42F6B-23C8-4814-BDEB-C336B2DDB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D3638-86F5-40F0-A39F-A1C5857A6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1EB1A-ED0F-4841-98AA-7FC1BB511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1E303-8F9E-4DD8-81B7-AE7B350F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96CE32-12A1-4D36-B9FE-14E7ED844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CA8EEF-6AF2-4AEE-9253-8562CDAFC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03E217-E954-48A6-A57A-F91685006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39726-7FA2-45D1-974A-C617BAC8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5D2F4-2DF1-428D-ADF1-FE82ABFED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B719A-8E89-4A58-A307-9E36AEAB4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B5B56-6D81-47DD-9743-23A5849F2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25" r:id="rId2"/>
    <p:sldLayoutId id="2147485126" r:id="rId3"/>
    <p:sldLayoutId id="2147485127" r:id="rId4"/>
    <p:sldLayoutId id="2147485128" r:id="rId5"/>
    <p:sldLayoutId id="2147485129" r:id="rId6"/>
    <p:sldLayoutId id="2147485130" r:id="rId7"/>
    <p:sldLayoutId id="2147485131" r:id="rId8"/>
    <p:sldLayoutId id="2147485132" r:id="rId9"/>
    <p:sldLayoutId id="2147485133" r:id="rId10"/>
    <p:sldLayoutId id="214748513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1212615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电子信息科学与技术专业介绍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AA,a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AA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专业概述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专业培养目标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专业课程设置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专业实践环节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专业就业前景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专业概述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专业定义</a:t>
            </a:r>
            <a:endParaRPr lang="zh-CN" altLang="en-US"/>
          </a:p>
        </p:txBody>
      </p:sp>
      <p:sp>
        <p:nvSpPr>
          <p:cNvPr id="1049024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2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主要研究信息的获取、处理、传输、存储和应用，以及相关的电子技术和信息系统。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电子信息科学与技术是一门涉及电子、信息、通信、计算机等多领域的交叉学科。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培养具备电子信息科学与技术基础知识、基本理论和基本技能的高级工程技术人才。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毕业生可以在电子信息、通信、计算机、网络、物联网等领域从事研发、设计、制造、运营等工作。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专业背景</a:t>
            </a:r>
            <a:endParaRPr lang="zh-CN" altLang="en-US"/>
          </a:p>
        </p:txBody>
      </p:sp>
      <p:sp>
        <p:nvSpPr>
          <p:cNvPr id="1049078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2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电子信息科学与技术专业的就业前景和职业发展方向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6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电子信息科学与技术专业的国内外知名院校和研究机构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8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电子信息科学与技术专业的起源和发展历程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0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电子信息科学与技术专业的主要研究方向和领域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专业发展历程</a:t>
            </a:r>
            <a:endParaRPr lang="zh-CN" altLang="en-US"/>
          </a:p>
        </p:txBody>
      </p:sp>
      <p:sp>
        <p:nvSpPr>
          <p:cNvPr id="1049140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电子信息科学与技术专业的发展趋势和前景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0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电子信息科学与技术专业的应用领域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电子信息科学与技术专业的主要研究方向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2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电子信息科学与技术专业的起源和发展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专业培养目标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培养目标</a:t>
            </a:r>
            <a:endParaRPr lang="zh-CN" altLang="en-US"/>
          </a:p>
        </p:txBody>
      </p:sp>
      <p:sp>
        <p:nvSpPr>
          <p:cNvPr id="10492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培养具备电子信息科学与技术专业知识和技能的人才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培养具备创新精神和实践能力的人才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培养具备团队协作和沟通能力的人才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培养具备社会责任感和职业道德的人才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培养要求</a:t>
            </a:r>
            <a:endParaRPr lang="zh-CN" altLang="en-US"/>
          </a:p>
        </p:txBody>
      </p:sp>
      <p:sp>
        <p:nvSpPr>
          <p:cNvPr id="104931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656431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566039" y="4271684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5"/>
          <p:cNvSpPr txBox="1"/>
          <p:nvPr>
            <p:custDataLst>
              <p:tags r:id="rId4"/>
            </p:custDataLst>
          </p:nvPr>
        </p:nvSpPr>
        <p:spPr>
          <a:xfrm>
            <a:off x="867347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具有良好的沟通能力和团队协作精神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02906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0" name="矩形 57"/>
          <p:cNvSpPr/>
          <p:nvPr>
            <p:custDataLst>
              <p:tags r:id="rId6"/>
            </p:custDataLst>
          </p:nvPr>
        </p:nvSpPr>
        <p:spPr>
          <a:xfrm>
            <a:off x="4312514" y="4271684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58"/>
          <p:cNvSpPr txBox="1"/>
          <p:nvPr>
            <p:custDataLst>
              <p:tags r:id="rId7"/>
            </p:custDataLst>
          </p:nvPr>
        </p:nvSpPr>
        <p:spPr>
          <a:xfrm>
            <a:off x="4613822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具备较强的创新意识和实践能力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48740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61"/>
          <p:cNvSpPr/>
          <p:nvPr>
            <p:custDataLst>
              <p:tags r:id="rId9"/>
            </p:custDataLst>
          </p:nvPr>
        </p:nvSpPr>
        <p:spPr>
          <a:xfrm>
            <a:off x="8058989" y="4271684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62"/>
          <p:cNvSpPr txBox="1"/>
          <p:nvPr>
            <p:custDataLst>
              <p:tags r:id="rId10"/>
            </p:custDataLst>
          </p:nvPr>
        </p:nvSpPr>
        <p:spPr>
          <a:xfrm>
            <a:off x="8360297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具备终身学习的意识和能力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41686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2" name="矩形 65"/>
          <p:cNvSpPr/>
          <p:nvPr>
            <p:custDataLst>
              <p:tags r:id="rId12"/>
            </p:custDataLst>
          </p:nvPr>
        </p:nvSpPr>
        <p:spPr>
          <a:xfrm>
            <a:off x="551935" y="1743903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66"/>
          <p:cNvSpPr txBox="1"/>
          <p:nvPr>
            <p:custDataLst>
              <p:tags r:id="rId13"/>
            </p:custDataLst>
          </p:nvPr>
        </p:nvSpPr>
        <p:spPr>
          <a:xfrm>
            <a:off x="853243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掌握电子信息科学与技术的基本理论和基本知识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388161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69"/>
          <p:cNvSpPr/>
          <p:nvPr>
            <p:custDataLst>
              <p:tags r:id="rId15"/>
            </p:custDataLst>
          </p:nvPr>
        </p:nvSpPr>
        <p:spPr>
          <a:xfrm>
            <a:off x="4297769" y="1743903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70"/>
          <p:cNvSpPr txBox="1"/>
          <p:nvPr>
            <p:custDataLst>
              <p:tags r:id="rId16"/>
            </p:custDataLst>
          </p:nvPr>
        </p:nvSpPr>
        <p:spPr>
          <a:xfrm>
            <a:off x="4599077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具备电子信息系统的设计、开发、调试和维护能力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34636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4" name="矩形 73"/>
          <p:cNvSpPr/>
          <p:nvPr>
            <p:custDataLst>
              <p:tags r:id="rId18"/>
            </p:custDataLst>
          </p:nvPr>
        </p:nvSpPr>
        <p:spPr>
          <a:xfrm>
            <a:off x="8044244" y="1743903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74"/>
          <p:cNvSpPr txBox="1"/>
          <p:nvPr>
            <p:custDataLst>
              <p:tags r:id="rId19"/>
            </p:custDataLst>
          </p:nvPr>
        </p:nvSpPr>
        <p:spPr>
          <a:xfrm>
            <a:off x="8345552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熟悉电子信息产业的发展趋势和政策法规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培养方案</a:t>
            </a:r>
            <a:endParaRPr lang="zh-CN" altLang="en-US"/>
          </a:p>
        </p:txBody>
      </p:sp>
      <p:sp>
        <p:nvSpPr>
          <p:cNvPr id="104938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培养目标：培养具备电子信息科学与技术专业知识和技能的人才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课程设置：包括电路原理、信号处理、电磁场理论、计算机基础等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实践环节：包括实验、实习、课程设计、毕业设计等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创新能力培养：鼓励学生参与科研项目，提高创新意识和实践能力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专业课程设置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核心课程</a:t>
            </a:r>
            <a:endParaRPr lang="zh-CN" altLang="en-US"/>
          </a:p>
        </p:txBody>
      </p:sp>
      <p:sp>
        <p:nvSpPr>
          <p:cNvPr id="1049492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25000"/>
          </a:bodyPr>
          <a:lstStyle/>
          <a:p>
            <a:r>
              <a:rPr lang="zh-CN" altLang="en-US"/>
              <a:t>电路原理</a:t>
            </a:r>
            <a:endParaRPr lang="zh-CN" altLang="en-US"/>
          </a:p>
          <a:p>
            <a:r>
              <a:rPr lang="zh-CN" altLang="en-US"/>
              <a:t>信号处理</a:t>
            </a:r>
            <a:endParaRPr lang="zh-CN" altLang="en-US"/>
          </a:p>
          <a:p>
            <a:r>
              <a:rPr lang="zh-CN" altLang="en-US"/>
              <a:t>电磁场理论</a:t>
            </a:r>
            <a:endParaRPr lang="zh-CN" altLang="en-US"/>
          </a:p>
          <a:p>
            <a:r>
              <a:rPr lang="zh-CN" altLang="en-US"/>
              <a:t>计算机基础</a:t>
            </a:r>
            <a:endParaRPr lang="zh-CN" altLang="en-US"/>
          </a:p>
          <a:p>
            <a:r>
              <a:rPr lang="zh-CN" altLang="en-US"/>
              <a:t>通信原理</a:t>
            </a:r>
            <a:endParaRPr lang="zh-CN" altLang="en-US"/>
          </a:p>
          <a:p>
            <a:r>
              <a:rPr lang="zh-CN" altLang="en-US"/>
              <a:t>数字信号处理</a:t>
            </a:r>
            <a:endParaRPr lang="zh-CN" altLang="en-US"/>
          </a:p>
          <a:p>
            <a:r>
              <a:rPr lang="zh-CN" altLang="en-US"/>
              <a:t>微电子学</a:t>
            </a:r>
            <a:endParaRPr lang="zh-CN" altLang="en-US"/>
          </a:p>
          <a:p>
            <a:r>
              <a:rPr lang="zh-CN" altLang="en-US"/>
              <a:t>光电子技术</a:t>
            </a:r>
            <a:endParaRPr lang="zh-CN" altLang="en-US"/>
          </a:p>
          <a:p>
            <a:r>
              <a:rPr lang="zh-CN" altLang="en-US"/>
              <a:t>嵌入式系统设计</a:t>
            </a:r>
            <a:endParaRPr lang="zh-CN" altLang="en-US"/>
          </a:p>
          <a:p>
            <a:r>
              <a:rPr lang="zh-CN" altLang="en-US"/>
              <a:t>网络通信技术</a:t>
            </a:r>
            <a:endParaRPr lang="zh-CN" altLang="en-US"/>
          </a:p>
          <a:p>
            <a:r>
              <a:rPr lang="zh-CN" altLang="en-US"/>
              <a:t>信息安全技术</a:t>
            </a:r>
            <a:endParaRPr lang="zh-CN" altLang="en-US"/>
          </a:p>
          <a:p>
            <a:r>
              <a:rPr lang="zh-CN" altLang="en-US"/>
              <a:t>射频识别技术</a:t>
            </a:r>
            <a:endParaRPr lang="zh-CN" altLang="en-US"/>
          </a:p>
          <a:p>
            <a:r>
              <a:rPr lang="zh-CN" altLang="en-US"/>
              <a:t>物联网技术</a:t>
            </a:r>
            <a:endParaRPr lang="zh-CN" altLang="en-US"/>
          </a:p>
          <a:p>
            <a:r>
              <a:rPr lang="zh-CN" altLang="en-US"/>
              <a:t>人工智能技术</a:t>
            </a:r>
            <a:endParaRPr lang="zh-CN" altLang="en-US"/>
          </a:p>
          <a:p>
            <a:r>
              <a:rPr lang="zh-CN" altLang="en-US"/>
              <a:t>云计算与大数据技术</a:t>
            </a:r>
            <a:endParaRPr lang="zh-CN" altLang="en-US"/>
          </a:p>
          <a:p>
            <a:r>
              <a:rPr lang="zh-CN" altLang="en-US"/>
              <a:t>虚拟现实技术</a:t>
            </a:r>
            <a:endParaRPr lang="zh-CN" altLang="en-US"/>
          </a:p>
          <a:p>
            <a:r>
              <a:rPr lang="zh-CN" altLang="en-US"/>
              <a:t>量子通信技术</a:t>
            </a:r>
            <a:endParaRPr lang="zh-CN" altLang="en-US"/>
          </a:p>
          <a:p>
            <a:r>
              <a:rPr lang="zh-CN" altLang="en-US"/>
              <a:t>生物信息学</a:t>
            </a:r>
            <a:endParaRPr lang="zh-CN" altLang="en-US"/>
          </a:p>
          <a:p>
            <a:r>
              <a:rPr lang="zh-CN" altLang="en-US"/>
              <a:t>脑机接口技术</a:t>
            </a:r>
            <a:endParaRPr lang="zh-CN" altLang="en-US"/>
          </a:p>
          <a:p>
            <a:r>
              <a:rPr lang="zh-CN" altLang="en-US"/>
              <a:t>机器人技术</a:t>
            </a:r>
            <a:endParaRPr lang="zh-CN" altLang="en-US"/>
          </a:p>
          <a:p>
            <a:r>
              <a:rPr lang="zh-CN" altLang="en-US"/>
              <a:t>自动驾驶技术</a:t>
            </a:r>
            <a:endParaRPr lang="zh-CN" altLang="en-US"/>
          </a:p>
          <a:p>
            <a:r>
              <a:rPr lang="zh-CN" altLang="en-US"/>
              <a:t>5G通信技术</a:t>
            </a:r>
            <a:endParaRPr lang="zh-CN" altLang="en-US"/>
          </a:p>
          <a:p>
            <a:r>
              <a:rPr lang="zh-CN" altLang="en-US"/>
              <a:t>6G通信技术</a:t>
            </a:r>
            <a:endParaRPr lang="zh-CN" altLang="en-US"/>
          </a:p>
          <a:p>
            <a:r>
              <a:rPr lang="zh-CN" altLang="en-US"/>
              <a:t>空间通信技术</a:t>
            </a:r>
            <a:endParaRPr lang="zh-CN" altLang="en-US"/>
          </a:p>
          <a:p>
            <a:r>
              <a:rPr lang="zh-CN" altLang="en-US"/>
              <a:t>量子计算技术</a:t>
            </a:r>
            <a:endParaRPr lang="zh-CN" altLang="en-US"/>
          </a:p>
          <a:p>
            <a:r>
              <a:rPr lang="zh-CN" altLang="en-US"/>
              <a:t>区块链技术</a:t>
            </a:r>
            <a:endParaRPr lang="zh-CN" altLang="en-US"/>
          </a:p>
          <a:p>
            <a:r>
              <a:rPr lang="zh-CN" altLang="en-US"/>
              <a:t>边缘计算技术</a:t>
            </a:r>
            <a:endParaRPr lang="zh-CN" altLang="en-US"/>
          </a:p>
          <a:p>
            <a:r>
              <a:rPr lang="zh-CN" altLang="en-US"/>
              <a:t>隐私保护技术</a:t>
            </a:r>
            <a:endParaRPr lang="zh-CN" altLang="en-US"/>
          </a:p>
          <a:p>
            <a:r>
              <a:rPr lang="zh-CN" altLang="en-US"/>
              <a:t>网络安全技术</a:t>
            </a:r>
            <a:endParaRPr lang="zh-CN" altLang="en-US"/>
          </a:p>
          <a:p>
            <a:r>
              <a:rPr lang="zh-CN" altLang="en-US"/>
              <a:t>网络空间安全技术</a:t>
            </a:r>
            <a:endParaRPr lang="zh-CN" altLang="en-US"/>
          </a:p>
          <a:p>
            <a:r>
              <a:rPr lang="zh-CN" altLang="en-US"/>
              <a:t>密码学</a:t>
            </a:r>
            <a:endParaRPr lang="zh-CN" altLang="en-US"/>
          </a:p>
          <a:p>
            <a:r>
              <a:rPr lang="zh-CN" altLang="en-US"/>
              <a:t>信息安全法律法规</a:t>
            </a:r>
            <a:endParaRPr lang="zh-CN" altLang="en-US"/>
          </a:p>
          <a:p>
            <a:r>
              <a:rPr lang="zh-CN" altLang="en-US"/>
              <a:t>信息安全管理与审计</a:t>
            </a:r>
            <a:endParaRPr lang="zh-CN" altLang="en-US"/>
          </a:p>
          <a:p>
            <a:r>
              <a:rPr lang="zh-CN" altLang="en-US"/>
              <a:t>信息安全风险评估与应对</a:t>
            </a:r>
            <a:endParaRPr lang="zh-CN" altLang="en-US"/>
          </a:p>
          <a:p>
            <a:r>
              <a:rPr lang="zh-CN" altLang="en-US"/>
              <a:t>信息安全事件应急响应</a:t>
            </a:r>
            <a:endParaRPr lang="zh-CN" altLang="en-US"/>
          </a:p>
          <a:p>
            <a:r>
              <a:rPr lang="zh-CN" altLang="en-US"/>
              <a:t>信息安全标准与规范</a:t>
            </a:r>
            <a:endParaRPr lang="zh-CN" altLang="en-US"/>
          </a:p>
          <a:p>
            <a:r>
              <a:rPr lang="zh-CN" altLang="en-US"/>
              <a:t>信息安全认证与评估</a:t>
            </a:r>
            <a:endParaRPr lang="zh-CN" altLang="en-US"/>
          </a:p>
          <a:p>
            <a:r>
              <a:rPr lang="zh-CN" altLang="en-US"/>
              <a:t>信息安全培训与教育</a:t>
            </a:r>
            <a:endParaRPr lang="zh-CN" altLang="en-US"/>
          </a:p>
          <a:p>
            <a:r>
              <a:rPr lang="zh-CN" altLang="en-US"/>
              <a:t>信息安全研究方法与创新</a:t>
            </a:r>
            <a:endParaRPr lang="zh-CN" altLang="en-US"/>
          </a:p>
          <a:p>
            <a:r>
              <a:rPr lang="zh-CN" altLang="en-US"/>
              <a:t>信息安全发展趋势与未来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https://d.book118.com/597012126156006036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8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Office Theme</vt:lpstr>
      <vt:lpstr>电子信息科学与技术专业介绍</vt:lpstr>
      <vt:lpstr>目录</vt:lpstr>
      <vt:lpstr>添加章节标题</vt:lpstr>
      <vt:lpstr>专业概述</vt:lpstr>
      <vt:lpstr>专业定义</vt:lpstr>
      <vt:lpstr>专业背景</vt:lpstr>
      <vt:lpstr>专业发展历程</vt:lpstr>
      <vt:lpstr>专业培养目标</vt:lpstr>
      <vt:lpstr>培养目标</vt:lpstr>
      <vt:lpstr>培养要求</vt:lpstr>
      <vt:lpstr>培养方案</vt:lpstr>
      <vt:lpstr>专业课程设置</vt:lpstr>
      <vt:lpstr>核心课程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2024-09-11T23:28:56.121</cp:lastPrinted>
  <dcterms:created xsi:type="dcterms:W3CDTF">2024-09-11T15:28:56Z</dcterms:created>
  <dcterms:modified xsi:type="dcterms:W3CDTF">2024-09-11T15:28:58Z</dcterms:modified>
</cp:coreProperties>
</file>