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E25432B-0982-4574-AE41-6AC2DFDFDD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96436F-CB91-47D4-8DF0-830D6DCB03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251C39F-21B1-4B6E-84F8-1C6B83D6D5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774BF32-0A5A-4CB7-B3F6-720E8803F8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97DD797-ABED-4C25-AAB5-AC9F877667F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3954528-5110-4536-906E-0C81843DB57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6C9F898-1A7B-4BC1-A4DD-E1DB10E5E99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76E96E-C27C-48A5-B31A-010A0C6F13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15CDB4D-A87D-4490-BDE0-03E26DB22A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41DEFF-9BE9-4DE9-8EF9-D61F91B882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98F41B-8D94-4BA7-BDE5-BBDBE4BC3A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7023020050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道德与法制培训总结</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培训背景与目标</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培训内容与课程</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培训效果与收获</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培训问题与改进</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培训背景与目标</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3" name="Picture 3"/>
          <p:cNvPicPr>
            <a:picLocks noChangeAspect="1"/>
          </p:cNvPicPr>
          <p:nvPr/>
        </p:nvPicPr>
        <p:blipFill>
          <a:blip r:embed="rId2">
            <a:alphaModFix/>
          </a:blip>
          <a:srcRect l="16292" r="162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企业对员工道德与法制教育的重视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企业意识到员工的道德素质和法制观念对企业形象和发展的重要性，因此也开始重视员工的道德与法制教育。</a:t>
            </a:r>
          </a:p>
        </p:txBody>
      </p:sp>
      <p:sp>
        <p:nvSpPr>
          <p:cNvPr id="8" name="AutoShape 8"/>
          <p:cNvSpPr/>
          <p:nvPr/>
        </p:nvSpPr>
        <p:spPr>
          <a:xfrm>
            <a:off x="4935912" y="181958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社会道德风气的变化</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随着社会的发展，一些人出现了道德观念淡薄、法制观念不强的问题，这给社会带来了负面影响。</a:t>
            </a:r>
          </a:p>
        </p:txBody>
      </p:sp>
      <p:sp>
        <p:nvSpPr>
          <p:cNvPr id="12" name="AutoShape 12"/>
          <p:cNvSpPr/>
          <p:nvPr/>
        </p:nvSpPr>
        <p:spPr>
          <a:xfrm>
            <a:off x="4935912" y="345777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提高公民素质的需求</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为了提高公民的道德素质和法制观念，政府和社会组织积极开展各种培训活动。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培训背景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633" r="17633"/>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通过培训，使公民更加注重道德修养，树立正确的价值观和人生观。</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增强公民的道德观念</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让公民了解法律知识，增强法律意识，自觉遵守法律法规。</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提高公民的法制观念</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通过加强道德与法制教育，减少社会矛盾和冲突，促进社会和谐稳定。</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促进社会和谐稳定</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通过培训，提高员工的道德素质和法制观念，增强企业的凝聚力和竞争力。</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推动企业健康发展</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培训目标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培训内容与课程</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325" r="3132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6656" r="2665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通过讲解中华传统美德、社会主义核心价值观等内容，培养员工正确的道德观念和价值观。</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道德观念培养</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教授员工如何在日常生活和工作中践行道德规范，提高个人道德修养。</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道德实践指导</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道德教育课程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普及国家法律法规、公司规章制度等相关知识，增强员工法制意识。</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法律法规知识</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分析工作中可能遇到的法律风险，教授员工如何防范和应对。</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法律风险防范</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法制教育课程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a:off x="1585540" y="4130989"/>
            <a:ext cx="9388340" cy="0"/>
          </a:xfrm>
          <a:prstGeom prst="line">
            <a:avLst/>
          </a:prstGeom>
          <a:ln w="28575">
            <a:solidFill>
              <a:schemeClr val="dk1">
                <a:lumMod val="75000"/>
                <a:lumOff val="25000"/>
              </a:schemeClr>
            </a:solidFill>
            <a:prstDash val="dash"/>
          </a:ln>
        </p:spPr>
        <p:style>
          <a:lnRef idx="0">
            <a:schemeClr val="dk1"/>
          </a:lnRef>
          <a:fillRef idx="1">
            <a:schemeClr val="dk1"/>
          </a:fillRef>
          <a:effectRef idx="0">
            <a:schemeClr val="dk1"/>
          </a:effectRef>
          <a:fontRef idx="minor">
            <a:schemeClr val="lt1"/>
          </a:fontRef>
        </p:style>
      </p:cxnSp>
      <p:grpSp>
        <p:nvGrpSpPr>
          <p:cNvPr id="3" name="Group 3"/>
          <p:cNvGrpSpPr/>
          <p:nvPr/>
        </p:nvGrpSpPr>
        <p:grpSpPr>
          <a:xfrm>
            <a:off x="994886" y="3540384"/>
            <a:ext cx="1181195" cy="1181195"/>
            <a:chOff x="994886" y="3540384"/>
            <a:chExt cx="1181195" cy="1181195"/>
          </a:xfrm>
        </p:grpSpPr>
        <p:sp>
          <p:nvSpPr>
            <p:cNvPr id="4" name="AutoShape 4"/>
            <p:cNvSpPr/>
            <p:nvPr/>
          </p:nvSpPr>
          <p:spPr>
            <a:xfrm>
              <a:off x="994886" y="3540384"/>
              <a:ext cx="1181195" cy="118119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5" name="Group 5"/>
          <p:cNvGrpSpPr/>
          <p:nvPr/>
        </p:nvGrpSpPr>
        <p:grpSpPr>
          <a:xfrm>
            <a:off x="1320641" y="3876712"/>
            <a:ext cx="529780" cy="508540"/>
            <a:chOff x="1320641" y="3876712"/>
            <a:chExt cx="529780" cy="508540"/>
          </a:xfrm>
        </p:grpSpPr>
        <p:sp>
          <p:nvSpPr>
            <p:cNvPr id="6" name="Freeform 6"/>
            <p:cNvSpPr/>
            <p:nvPr/>
          </p:nvSpPr>
          <p:spPr>
            <a:xfrm>
              <a:off x="1674876" y="4088643"/>
              <a:ext cx="18193" cy="0"/>
            </a:xfrm>
            <a:custGeom>
              <a:rect l="l" t="t" r="r" b="b"/>
              <a:pathLst>
                <a:path w="11">
                  <a:moveTo>
                    <a:pt x="11" y="0"/>
                  </a:moveTo>
                  <a:cubicBezTo>
                    <a:pt x="8" y="0"/>
                    <a:pt x="4" y="0"/>
                    <a:pt x="0" y="0"/>
                  </a:cubicBezTo>
                  <a:cubicBezTo>
                    <a:pt x="3" y="0"/>
                    <a:pt x="7" y="0"/>
                    <a:pt x="1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320641" y="3876712"/>
              <a:ext cx="529780" cy="508540"/>
            </a:xfrm>
            <a:custGeom>
              <a:rect l="l" t="t"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506450" y="3540384"/>
            <a:ext cx="1179100" cy="1181195"/>
            <a:chOff x="5506450" y="3540384"/>
            <a:chExt cx="1179100" cy="1181195"/>
          </a:xfrm>
        </p:grpSpPr>
        <p:sp>
          <p:nvSpPr>
            <p:cNvPr id="9" name="AutoShape 9"/>
            <p:cNvSpPr/>
            <p:nvPr/>
          </p:nvSpPr>
          <p:spPr>
            <a:xfrm>
              <a:off x="5506450" y="3540384"/>
              <a:ext cx="1179100" cy="118119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0" name="Group 10"/>
          <p:cNvGrpSpPr/>
          <p:nvPr/>
        </p:nvGrpSpPr>
        <p:grpSpPr>
          <a:xfrm>
            <a:off x="5935409" y="3917288"/>
            <a:ext cx="321183" cy="427387"/>
            <a:chOff x="5935409" y="3917288"/>
            <a:chExt cx="321183" cy="427387"/>
          </a:xfrm>
        </p:grpSpPr>
        <p:sp>
          <p:nvSpPr>
            <p:cNvPr id="11" name="Freeform 11"/>
            <p:cNvSpPr/>
            <p:nvPr/>
          </p:nvSpPr>
          <p:spPr>
            <a:xfrm>
              <a:off x="5935409" y="4109884"/>
              <a:ext cx="150114" cy="234791"/>
            </a:xfrm>
            <a:custGeom>
              <a:rect l="l" t="t" r="r" b="b"/>
              <a:pathLst>
                <a:path w="57" h="89">
                  <a:moveTo>
                    <a:pt x="0" y="9"/>
                  </a:moveTo>
                  <a:lnTo>
                    <a:pt x="0" y="9"/>
                  </a:lnTo>
                  <a:lnTo>
                    <a:pt x="0" y="73"/>
                  </a:lnTo>
                  <a:lnTo>
                    <a:pt x="57" y="89"/>
                  </a:lnTo>
                  <a:lnTo>
                    <a:pt x="57" y="25"/>
                  </a:lnTo>
                  <a:lnTo>
                    <a:pt x="16" y="14"/>
                  </a:lnTo>
                  <a:lnTo>
                    <a:pt x="41" y="7"/>
                  </a:lnTo>
                  <a:lnTo>
                    <a:pt x="36" y="0"/>
                  </a:lnTo>
                  <a:lnTo>
                    <a:pt x="0" y="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109145" y="4109884"/>
              <a:ext cx="147447" cy="234791"/>
            </a:xfrm>
            <a:custGeom>
              <a:rect l="l" t="t" r="r" b="b"/>
              <a:pathLst>
                <a:path w="56" h="89">
                  <a:moveTo>
                    <a:pt x="21" y="0"/>
                  </a:moveTo>
                  <a:lnTo>
                    <a:pt x="15" y="7"/>
                  </a:lnTo>
                  <a:lnTo>
                    <a:pt x="40" y="14"/>
                  </a:lnTo>
                  <a:lnTo>
                    <a:pt x="40" y="14"/>
                  </a:lnTo>
                  <a:lnTo>
                    <a:pt x="0" y="25"/>
                  </a:lnTo>
                  <a:lnTo>
                    <a:pt x="0" y="89"/>
                  </a:lnTo>
                  <a:lnTo>
                    <a:pt x="56" y="73"/>
                  </a:lnTo>
                  <a:lnTo>
                    <a:pt x="56" y="9"/>
                  </a:lnTo>
                  <a:lnTo>
                    <a:pt x="21" y="0"/>
                  </a:lnTo>
                  <a:close/>
                  <a:moveTo>
                    <a:pt x="41" y="39"/>
                  </a:moveTo>
                  <a:lnTo>
                    <a:pt x="17" y="46"/>
                  </a:lnTo>
                  <a:lnTo>
                    <a:pt x="17" y="34"/>
                  </a:lnTo>
                  <a:lnTo>
                    <a:pt x="41" y="28"/>
                  </a:lnTo>
                  <a:lnTo>
                    <a:pt x="41" y="3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995892" y="3917288"/>
              <a:ext cx="202787" cy="229457"/>
            </a:xfrm>
            <a:custGeom>
              <a:rect l="l" t="t" r="r" b="b"/>
              <a:pathLst>
                <a:path w="77" h="87">
                  <a:moveTo>
                    <a:pt x="38" y="87"/>
                  </a:moveTo>
                  <a:lnTo>
                    <a:pt x="77" y="42"/>
                  </a:lnTo>
                  <a:lnTo>
                    <a:pt x="48" y="42"/>
                  </a:lnTo>
                  <a:lnTo>
                    <a:pt x="48" y="0"/>
                  </a:lnTo>
                  <a:lnTo>
                    <a:pt x="29" y="0"/>
                  </a:lnTo>
                  <a:lnTo>
                    <a:pt x="29" y="42"/>
                  </a:lnTo>
                  <a:lnTo>
                    <a:pt x="0" y="42"/>
                  </a:lnTo>
                  <a:lnTo>
                    <a:pt x="38" y="8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78243" y="3540384"/>
            <a:ext cx="1179100" cy="1181195"/>
            <a:chOff x="9978243" y="3540384"/>
            <a:chExt cx="1179100" cy="1181195"/>
          </a:xfrm>
        </p:grpSpPr>
        <p:sp>
          <p:nvSpPr>
            <p:cNvPr id="15" name="AutoShape 15"/>
            <p:cNvSpPr/>
            <p:nvPr/>
          </p:nvSpPr>
          <p:spPr>
            <a:xfrm>
              <a:off x="9978243" y="3540384"/>
              <a:ext cx="1179100" cy="1181195"/>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6" name="Group 16"/>
          <p:cNvGrpSpPr/>
          <p:nvPr/>
        </p:nvGrpSpPr>
        <p:grpSpPr>
          <a:xfrm>
            <a:off x="10351433" y="3876712"/>
            <a:ext cx="424244" cy="464725"/>
            <a:chOff x="10351433" y="3876712"/>
            <a:chExt cx="424244" cy="464725"/>
          </a:xfrm>
        </p:grpSpPr>
        <p:sp>
          <p:nvSpPr>
            <p:cNvPr id="17" name="Freeform 17"/>
            <p:cNvSpPr/>
            <p:nvPr/>
          </p:nvSpPr>
          <p:spPr>
            <a:xfrm>
              <a:off x="10351433" y="3876712"/>
              <a:ext cx="424244" cy="325850"/>
            </a:xfrm>
            <a:custGeom>
              <a:rect l="l" t="t"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0390962" y="4228089"/>
              <a:ext cx="56579" cy="113347"/>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10490022" y="4174273"/>
              <a:ext cx="59436" cy="16716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0594607" y="4117599"/>
              <a:ext cx="59436" cy="223838"/>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0693667" y="4063687"/>
              <a:ext cx="62198" cy="27765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22" name="Picture 22"/>
          <p:cNvPicPr>
            <a:picLocks noChangeAspect="1"/>
          </p:cNvPicPr>
          <p:nvPr/>
        </p:nvPicPr>
        <p:blipFill>
          <a:blip r:embed="rId2"/>
          <a:srcRect l="593" r="593"/>
          <a:stretch>
            <a:fillRect/>
          </a:stretch>
        </p:blipFill>
        <p:spPr>
          <a:xfrm>
            <a:off x="387332" y="1711400"/>
            <a:ext cx="2396303" cy="1604591"/>
          </a:xfrm>
          <a:prstGeom prst="rect">
            <a:avLst/>
          </a:prstGeom>
        </p:spPr>
      </p:pic>
      <p:pic>
        <p:nvPicPr>
          <p:cNvPr id="23" name="Picture 23"/>
          <p:cNvPicPr>
            <a:picLocks noChangeAspect="1"/>
          </p:cNvPicPr>
          <p:nvPr/>
        </p:nvPicPr>
        <p:blipFill>
          <a:blip r:embed="rId3"/>
          <a:srcRect t="9843" b="9843"/>
          <a:stretch>
            <a:fillRect/>
          </a:stretch>
        </p:blipFill>
        <p:spPr>
          <a:xfrm>
            <a:off x="4897849" y="4920583"/>
            <a:ext cx="2396303" cy="1574955"/>
          </a:xfrm>
          <a:prstGeom prst="rect">
            <a:avLst/>
          </a:prstGeom>
        </p:spPr>
      </p:pic>
      <p:pic>
        <p:nvPicPr>
          <p:cNvPr id="24" name="Picture 24"/>
          <p:cNvPicPr>
            <a:picLocks noChangeAspect="1"/>
          </p:cNvPicPr>
          <p:nvPr/>
        </p:nvPicPr>
        <p:blipFill>
          <a:blip r:embed="rId4"/>
          <a:srcRect t="7974" b="7974"/>
          <a:stretch>
            <a:fillRect/>
          </a:stretch>
        </p:blipFill>
        <p:spPr>
          <a:xfrm>
            <a:off x="9369642" y="1711400"/>
            <a:ext cx="2396303" cy="1604591"/>
          </a:xfrm>
          <a:prstGeom prst="rect">
            <a:avLst/>
          </a:prstGeom>
        </p:spPr>
      </p:pic>
      <p:sp>
        <p:nvSpPr>
          <p:cNvPr id="25" name="TextBox 25"/>
          <p:cNvSpPr txBox="1"/>
          <p:nvPr/>
        </p:nvSpPr>
        <p:spPr>
          <a:xfrm>
            <a:off x="381368" y="5057263"/>
            <a:ext cx="4114800" cy="143827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1350">
                <a:solidFill>
                  <a:schemeClr val="dk1"/>
                </a:solidFill>
                <a:latin typeface="Microsoft Yahei"/>
                <a:ea typeface="Microsoft Yahei"/>
                <a:cs typeface="Microsoft Yahei"/>
              </a:rPr>
              <a:t>单击此处添加正文，文字是您思想的提一一二三四五六七八九一二三四五六七八九一二三四五六七八九文，单击此处添加正文，文字是您思想的提炼，为了最终呈现发布的良好效果单击此4*25}</a:t>
            </a:r>
          </a:p>
        </p:txBody>
      </p:sp>
      <p:sp>
        <p:nvSpPr>
          <p:cNvPr id="26" name="TextBox 26"/>
          <p:cNvSpPr txBox="1"/>
          <p:nvPr/>
        </p:nvSpPr>
        <p:spPr>
          <a:xfrm>
            <a:off x="7752954" y="5104888"/>
            <a:ext cx="4114800" cy="1390650"/>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通过本次培训，员工对道德与法制有了更深入的了解，能够更好地在实际工作中运用所学知识，提高个人素质和工作效率。同时，公司也通过本次培训加强了对员工的道德与法制教育，有助于构建更加和谐稳定的企业文化。</a:t>
            </a:r>
          </a:p>
        </p:txBody>
      </p:sp>
      <p:sp>
        <p:nvSpPr>
          <p:cNvPr id="27" name="TextBox 27"/>
          <p:cNvSpPr txBox="1"/>
          <p:nvPr/>
        </p:nvSpPr>
        <p:spPr>
          <a:xfrm>
            <a:off x="4036093" y="1905000"/>
            <a:ext cx="4119815" cy="147637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solidFill>
                <a:latin typeface="Microsoft Yahei"/>
                <a:ea typeface="Microsoft Yahei"/>
                <a:cs typeface="Microsoft Yahei"/>
              </a:rPr>
              <a:t>案例讨论：组织员工对案例进行深入讨论，提高员工分析和解决问题的能力。</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实际案例分析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培训效果与收获</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https://d.book118.com/597023020050006042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2024-09-15T13:00:45.394</cp:lastPrinted>
  <dcterms:created xsi:type="dcterms:W3CDTF">2024-09-15T05:00:45Z</dcterms:created>
  <dcterms:modified xsi:type="dcterms:W3CDTF">2024-09-15T05:00:47Z</dcterms:modified>
</cp:coreProperties>
</file>