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7" r:id="rId28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tags" Target="tags/tag1.xml" /><Relationship Id="rId3" Type="http://schemas.openxmlformats.org/officeDocument/2006/relationships/slideMaster" Target="slideMasters/slideMaster3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E4A763F-3244-415A-8B8E-F28B52C6D33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7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6A68B6-09C9-4FC3-8F66-0D23AF1C12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0EF56E-FE12-40E0-A2D9-F3ED75E9E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79D470-4603-4D32-839A-6A0FC6F7E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A84A5E-85F8-48C4-A70D-92A0AFF063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232F38-6B92-49B5-9CB6-0BB2975CD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681F44-4835-40DB-B00B-44980A27A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03A0B9-B831-474C-90FD-22766CEB5D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E49FC5-A943-448E-BFD3-587D112A15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7A7A87-228C-4E69-8F49-B20ED78869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239B9B-C485-4A5C-A385-C892E25654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277847-BD06-4201-AF33-9A69006513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9CEE0FF-7A7C-4245-8712-D05DD9F06DE5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E689FEBD-F799-4F59-9D57-0736491A690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7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7024010152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119304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中国文学名著与文学思潮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930200" y="4952880"/>
            <a:ext cx="40636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仿宋"/>
                <a:ea typeface="仿宋"/>
              </a:rPr>
              <a:t>作者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1546920" y="22788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dk1"/>
                </a:solidFill>
                <a:latin typeface="仿宋"/>
                <a:ea typeface="仿宋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仿宋"/>
                <a:ea typeface="仿宋"/>
              </a:rPr>
              <a:t>1</a:t>
            </a:r>
            <a:r>
              <a:rPr lang="zh-CN" sz="2400" b="0" strike="noStrike" spc="-1">
                <a:solidFill>
                  <a:schemeClr val="dk1"/>
                </a:solidFill>
                <a:latin typeface="仿宋"/>
                <a:ea typeface="仿宋"/>
              </a:rPr>
              <a:t>章  中国文学名著与文学思潮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仿宋"/>
                <a:ea typeface="仿宋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仿宋"/>
                <a:ea typeface="仿宋"/>
              </a:rPr>
              <a:t>2</a:t>
            </a:r>
            <a:r>
              <a:rPr lang="zh-CN" sz="2400" b="0" strike="noStrike" spc="-1">
                <a:solidFill>
                  <a:schemeClr val="dk1"/>
                </a:solidFill>
                <a:latin typeface="仿宋"/>
                <a:ea typeface="仿宋"/>
              </a:rPr>
              <a:t>章  先秦经典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仿宋"/>
                <a:ea typeface="仿宋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仿宋"/>
                <a:ea typeface="仿宋"/>
              </a:rPr>
              <a:t>3</a:t>
            </a:r>
            <a:r>
              <a:rPr lang="zh-CN" sz="2400" b="0" strike="noStrike" spc="-1">
                <a:solidFill>
                  <a:schemeClr val="dk1"/>
                </a:solidFill>
                <a:latin typeface="仿宋"/>
                <a:ea typeface="仿宋"/>
              </a:rPr>
              <a:t>章  唐诗宋词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仿宋"/>
                <a:ea typeface="仿宋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仿宋"/>
                <a:ea typeface="仿宋"/>
              </a:rPr>
              <a:t>4</a:t>
            </a:r>
            <a:r>
              <a:rPr lang="zh-CN" sz="2400" b="0" strike="noStrike" spc="-1">
                <a:solidFill>
                  <a:schemeClr val="dk1"/>
                </a:solidFill>
                <a:latin typeface="仿宋"/>
                <a:ea typeface="仿宋"/>
              </a:rPr>
              <a:t>章  元曲明剧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仿宋"/>
                <a:ea typeface="仿宋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仿宋"/>
                <a:ea typeface="仿宋"/>
              </a:rPr>
              <a:t>5</a:t>
            </a:r>
            <a:r>
              <a:rPr lang="zh-CN" sz="2400" b="0" strike="noStrike" spc="-1">
                <a:solidFill>
                  <a:schemeClr val="dk1"/>
                </a:solidFill>
                <a:latin typeface="仿宋"/>
                <a:ea typeface="仿宋"/>
              </a:rPr>
              <a:t>章  明清小说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仿宋"/>
                <a:ea typeface="仿宋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仿宋"/>
                <a:ea typeface="仿宋"/>
              </a:rPr>
              <a:t>6</a:t>
            </a:r>
            <a:r>
              <a:rPr lang="zh-CN" sz="2400" b="0" strike="noStrike" spc="-1">
                <a:solidFill>
                  <a:schemeClr val="dk1"/>
                </a:solidFill>
                <a:latin typeface="仿宋"/>
                <a:ea typeface="仿宋"/>
              </a:rPr>
              <a:t>章  近现代文学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dk1"/>
                </a:solidFill>
                <a:latin typeface="仿宋"/>
                <a:ea typeface="仿宋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仿宋"/>
                <a:ea typeface="仿宋"/>
              </a:rPr>
              <a:t>7</a:t>
            </a:r>
            <a:r>
              <a:rPr lang="zh-CN" sz="2400" b="0" strike="noStrike" spc="-1">
                <a:solidFill>
                  <a:schemeClr val="dk1"/>
                </a:solidFill>
                <a:latin typeface="仿宋"/>
                <a:ea typeface="仿宋"/>
              </a:rPr>
              <a:t>章  总结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91692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仿宋"/>
                <a:ea typeface="仿宋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3749040" y="258048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1</a:t>
            </a:r>
            <a:r>
              <a:rPr lang="zh-CN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章 中国文学名著与文学思潮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8259480" y="99756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lt1"/>
                </a:solidFill>
                <a:latin typeface="仿宋"/>
                <a:ea typeface="仿宋"/>
              </a:rPr>
              <a:t>介绍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7155360" y="2878560"/>
            <a:ext cx="486756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仿宋"/>
                <a:ea typeface="仿宋"/>
              </a:rPr>
              <a:t>中国文学名著与文学思潮是中国文学发展的重要组成部分。在不同的历史背景下，不同的文学思潮催生了许多经典的文学作品。这些作品承载着中国文化的精髓，值得我们深入探索。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611640" y="25524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先秦经典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611640" y="4143960"/>
            <a:ext cx="147996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体现古代文学魅力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1010520" y="2275200"/>
            <a:ext cx="147996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《诗经》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6669720" y="4144320"/>
            <a:ext cx="147996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反映古代文学思潮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6747480" y="2275200"/>
            <a:ext cx="147996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《楚辞》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777840" y="4144320"/>
            <a:ext cx="147996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神秘的古代文学作品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839400" y="2274840"/>
            <a:ext cx="147996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《山海经》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9852120" y="4197600"/>
            <a:ext cx="147996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9918000" y="2275200"/>
            <a:ext cx="147996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lt1"/>
                </a:solidFill>
                <a:latin typeface="仿宋"/>
                <a:ea typeface="仿宋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仿宋"/>
              </a:rPr>
              <a:t>唐诗宋词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仿宋"/>
                <a:ea typeface="仿宋"/>
              </a:rPr>
              <a:t>李白的经典之作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仿宋"/>
                <a:ea typeface="仿宋"/>
              </a:rPr>
              <a:t>《静夜思》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王之涣的名篇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仿宋"/>
                <a:ea typeface="仿宋"/>
              </a:rPr>
              <a:t>《长恨歌》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苏轼的代表作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仿宋"/>
                <a:ea typeface="仿宋"/>
              </a:rPr>
              <a:t>《水调歌头》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3628440" y="204228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明剧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3556800" y="310320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《长生殿》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《紫钗记》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6536160" y="204228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传统戏曲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6508800" y="310320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《牡丹亭》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《还魂记》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457560" y="204228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历史剧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539640" y="310320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《霸王别姬》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《凤求凰》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元曲明剧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618120" y="204228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元曲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589320" y="310320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《西厢记》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《桃花扇》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仿宋"/>
              </a:rPr>
              <a:t>明清小说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仿宋"/>
                <a:ea typeface="仿宋"/>
              </a:rPr>
              <a:t>曹雪芹的代表作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8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仿宋"/>
                <a:ea typeface="仿宋"/>
              </a:rPr>
              <a:t>《红楼梦》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0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典型的明清小说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仿宋"/>
                <a:ea typeface="仿宋"/>
              </a:rPr>
              <a:t>《金瓶梅》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吴承恩的文学巨著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仿宋"/>
                <a:ea typeface="仿宋"/>
              </a:rPr>
              <a:t>《西游记》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content.2.title"/>
          <p:cNvSpPr/>
          <p:nvPr/>
        </p:nvSpPr>
        <p:spPr>
          <a:xfrm>
            <a:off x="3628440" y="204228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茅盾作品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content.2.content"/>
          <p:cNvSpPr/>
          <p:nvPr/>
        </p:nvSpPr>
        <p:spPr>
          <a:xfrm>
            <a:off x="3556800" y="310320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《子夜》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《红岩》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0" name="content.3.title"/>
          <p:cNvSpPr/>
          <p:nvPr/>
        </p:nvSpPr>
        <p:spPr>
          <a:xfrm>
            <a:off x="6536160" y="204228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徐志摩诗集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content.3.content"/>
          <p:cNvSpPr/>
          <p:nvPr/>
        </p:nvSpPr>
        <p:spPr>
          <a:xfrm>
            <a:off x="6508800" y="310320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《再别康桥》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《丁香花》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9457560" y="204228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沈从文小说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content.4.content"/>
          <p:cNvSpPr/>
          <p:nvPr/>
        </p:nvSpPr>
        <p:spPr>
          <a:xfrm>
            <a:off x="9539640" y="310320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《边城》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《红杏出墙》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近现代文学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7" name="content.1.title"/>
          <p:cNvSpPr/>
          <p:nvPr/>
        </p:nvSpPr>
        <p:spPr>
          <a:xfrm>
            <a:off x="618120" y="204228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鲁迅作品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content.1.content"/>
          <p:cNvSpPr/>
          <p:nvPr/>
        </p:nvSpPr>
        <p:spPr>
          <a:xfrm>
            <a:off x="589320" y="310320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《狂人日记》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《阿</a:t>
            </a: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Q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正传》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9" name="PlaceHolder 1"/>
          <p:cNvSpPr>
            <a:spLocks noGrp="1"/>
          </p:cNvSpPr>
          <p:nvPr>
            <p:ph/>
          </p:nvPr>
        </p:nvSpPr>
        <p:spPr>
          <a:xfrm>
            <a:off x="91692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仿宋"/>
                <a:ea typeface="仿宋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title" idx="4294967295"/>
          </p:nvPr>
        </p:nvSpPr>
        <p:spPr>
          <a:xfrm>
            <a:off x="3749040" y="258048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2</a:t>
            </a:r>
            <a:r>
              <a:rPr lang="zh-CN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章 先秦经典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3" name="content.2.title"/>
          <p:cNvSpPr/>
          <p:nvPr/>
        </p:nvSpPr>
        <p:spPr>
          <a:xfrm>
            <a:off x="3628440" y="204228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《楚辞》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content.2.content"/>
          <p:cNvSpPr/>
          <p:nvPr/>
        </p:nvSpPr>
        <p:spPr>
          <a:xfrm>
            <a:off x="3556800" y="310320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《楚辞》是一部充满激情和浪漫主义色彩的作品，代表着楚文化的瑰宝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《楚辞》展现了楚国人民的精神追求和生活体验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content.3.title"/>
          <p:cNvSpPr/>
          <p:nvPr/>
        </p:nvSpPr>
        <p:spPr>
          <a:xfrm>
            <a:off x="6536160" y="204228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先秦文学思潮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content.3.content"/>
          <p:cNvSpPr/>
          <p:nvPr/>
        </p:nvSpPr>
        <p:spPr>
          <a:xfrm>
            <a:off x="6508800" y="310320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先秦时期的文学思潮主要表现为儒家、道家、墨家等不同学派的文学作品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这些文学作品反映了不同学派的思想观念和价值取向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9" name="content.4.title"/>
          <p:cNvSpPr/>
          <p:nvPr/>
        </p:nvSpPr>
        <p:spPr>
          <a:xfrm>
            <a:off x="9457560" y="204228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先秦文学影响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content.4.content"/>
          <p:cNvSpPr/>
          <p:nvPr/>
        </p:nvSpPr>
        <p:spPr>
          <a:xfrm>
            <a:off x="9539640" y="310320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先秦经典对后世文学产生了深远的影响，成为中国文学的重要部分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先秦文学作品的艺术价值和思想内涵至今仍被人们传颂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先秦经典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content.1.title"/>
          <p:cNvSpPr/>
          <p:nvPr/>
        </p:nvSpPr>
        <p:spPr>
          <a:xfrm>
            <a:off x="618120" y="204228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《诗经》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content.1.content"/>
          <p:cNvSpPr/>
          <p:nvPr/>
        </p:nvSpPr>
        <p:spPr>
          <a:xfrm>
            <a:off x="589320" y="310320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《诗经》是中国最早的诗歌集，内容丰富，气韵悠远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《诗经》反映了先秦时期的风土人情和文学观念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6" name="title"/>
          <p:cNvSpPr/>
          <p:nvPr/>
        </p:nvSpPr>
        <p:spPr>
          <a:xfrm>
            <a:off x="8259480" y="99756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lt1"/>
                </a:solidFill>
                <a:latin typeface="仿宋"/>
                <a:ea typeface="仿宋"/>
              </a:rPr>
              <a:t>《诗经》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content"/>
          <p:cNvSpPr/>
          <p:nvPr/>
        </p:nvSpPr>
        <p:spPr>
          <a:xfrm>
            <a:off x="7155360" y="2878560"/>
            <a:ext cx="486756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仿宋"/>
                <a:ea typeface="仿宋"/>
              </a:rPr>
              <a:t>《诗经》是中国最早的诗歌集，内容丰富，气韵悠远。反映了先秦时期的风土人情和文学观念。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 type="title" idx="4294967295"/>
          </p:nvPr>
        </p:nvSpPr>
        <p:spPr>
          <a:xfrm>
            <a:off x="611640" y="25524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《楚辞》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content.1.subtitle"/>
          <p:cNvSpPr/>
          <p:nvPr/>
        </p:nvSpPr>
        <p:spPr>
          <a:xfrm>
            <a:off x="611640" y="4143960"/>
            <a:ext cx="147996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代表着楚文化的瑰宝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content.1.title"/>
          <p:cNvSpPr/>
          <p:nvPr/>
        </p:nvSpPr>
        <p:spPr>
          <a:xfrm>
            <a:off x="1010520" y="2275200"/>
            <a:ext cx="147996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充满激情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content.2.subtitle"/>
          <p:cNvSpPr/>
          <p:nvPr/>
        </p:nvSpPr>
        <p:spPr>
          <a:xfrm>
            <a:off x="6669720" y="4144320"/>
            <a:ext cx="147996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展现了楚国人民的精神追求和生活体验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content.2.title"/>
          <p:cNvSpPr/>
          <p:nvPr/>
        </p:nvSpPr>
        <p:spPr>
          <a:xfrm>
            <a:off x="6747480" y="2275200"/>
            <a:ext cx="147996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浪漫主义色彩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content.3.subtitle"/>
          <p:cNvSpPr/>
          <p:nvPr/>
        </p:nvSpPr>
        <p:spPr>
          <a:xfrm>
            <a:off x="3777840" y="4144320"/>
            <a:ext cx="147996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描绘了楚国人民的悲欢离合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content.3.title"/>
          <p:cNvSpPr/>
          <p:nvPr/>
        </p:nvSpPr>
        <p:spPr>
          <a:xfrm>
            <a:off x="3839400" y="2274840"/>
            <a:ext cx="147996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饱含情感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content.4.subtitle"/>
          <p:cNvSpPr/>
          <p:nvPr/>
        </p:nvSpPr>
        <p:spPr>
          <a:xfrm>
            <a:off x="9852120" y="4197600"/>
            <a:ext cx="147996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content.4.title"/>
          <p:cNvSpPr/>
          <p:nvPr/>
        </p:nvSpPr>
        <p:spPr>
          <a:xfrm>
            <a:off x="9918000" y="2275200"/>
            <a:ext cx="147996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lt1"/>
                </a:solidFill>
                <a:latin typeface="仿宋"/>
                <a:ea typeface="仿宋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仿宋"/>
              </a:rPr>
              <a:t>先秦文学思潮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9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仿宋"/>
                <a:ea typeface="仿宋"/>
              </a:rPr>
              <a:t>注重礼仪道德，提倡仁爱为本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仿宋"/>
                <a:ea typeface="仿宋"/>
              </a:rPr>
              <a:t>儒家思想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强调兼爱、非攻、节用等原则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仿宋"/>
                <a:ea typeface="仿宋"/>
              </a:rPr>
              <a:t>墨家原则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倡导道法自然，追求心灵的平静与清静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仿宋"/>
                <a:ea typeface="仿宋"/>
              </a:rPr>
              <a:t>道家哲学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8" name="PlaceHolder 1"/>
          <p:cNvSpPr>
            <a:spLocks noGrp="1"/>
          </p:cNvSpPr>
          <p:nvPr>
            <p:ph type="title" idx="4294967295"/>
          </p:nvPr>
        </p:nvSpPr>
        <p:spPr>
          <a:xfrm>
            <a:off x="64800" y="501120"/>
            <a:ext cx="439272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先秦文学影响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9" name="content"/>
          <p:cNvSpPr/>
          <p:nvPr/>
        </p:nvSpPr>
        <p:spPr>
          <a:xfrm>
            <a:off x="128160" y="303840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先秦经典对后世文学产生了深远的影响，成为中国文学的重要部分。先秦文学作品的艺术价值和思想内涵至今仍被人们传颂。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0" name="PlaceHolder 1"/>
          <p:cNvSpPr>
            <a:spLocks noGrp="1"/>
          </p:cNvSpPr>
          <p:nvPr>
            <p:ph/>
          </p:nvPr>
        </p:nvSpPr>
        <p:spPr>
          <a:xfrm>
            <a:off x="91692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仿宋"/>
                <a:ea typeface="仿宋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title" idx="4294967295"/>
          </p:nvPr>
        </p:nvSpPr>
        <p:spPr>
          <a:xfrm>
            <a:off x="3749040" y="258048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第三章 唐诗宋词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4" name="title"/>
          <p:cNvSpPr/>
          <p:nvPr/>
        </p:nvSpPr>
        <p:spPr>
          <a:xfrm>
            <a:off x="8259480" y="99756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lt1"/>
                </a:solidFill>
                <a:latin typeface="仿宋"/>
                <a:ea typeface="仿宋"/>
              </a:rPr>
              <a:t>唐诗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5" name="content"/>
          <p:cNvSpPr/>
          <p:nvPr/>
        </p:nvSpPr>
        <p:spPr>
          <a:xfrm>
            <a:off x="7155360" y="2878560"/>
            <a:ext cx="486756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仿宋"/>
                <a:ea typeface="仿宋"/>
              </a:rPr>
              <a:t>唐诗是中国古代文学的辉煌篇章，代表作如白居易、杜甫等诗人的作品。唐诗以其鲜明的个性风采和深邃的思想内涵赢得了世人的赞誉。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仿宋"/>
              </a:rPr>
              <a:t>宋词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仿宋"/>
                <a:ea typeface="仿宋"/>
              </a:rPr>
              <a:t>苏东坡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仿宋"/>
                <a:ea typeface="仿宋"/>
              </a:rPr>
              <a:t>苏轼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柳子厚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仿宋"/>
                <a:ea typeface="仿宋"/>
              </a:rPr>
              <a:t>柳永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西湖辛子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仿宋"/>
                <a:ea typeface="仿宋"/>
              </a:rPr>
              <a:t>辛弃疾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8" name="content.2.title"/>
          <p:cNvSpPr/>
          <p:nvPr/>
        </p:nvSpPr>
        <p:spPr>
          <a:xfrm>
            <a:off x="3628440" y="204228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艺术特色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content.2.content"/>
          <p:cNvSpPr/>
          <p:nvPr/>
        </p:nvSpPr>
        <p:spPr>
          <a:xfrm>
            <a:off x="3556800" y="310320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鲜明个性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细腻情感表达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1" name="content.3.title"/>
          <p:cNvSpPr/>
          <p:nvPr/>
        </p:nvSpPr>
        <p:spPr>
          <a:xfrm>
            <a:off x="6536160" y="204228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影响后人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content.3.content"/>
          <p:cNvSpPr/>
          <p:nvPr/>
        </p:nvSpPr>
        <p:spPr>
          <a:xfrm>
            <a:off x="6508800" y="310320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奠基后世文学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传颂千古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content.4.title"/>
          <p:cNvSpPr/>
          <p:nvPr/>
        </p:nvSpPr>
        <p:spPr>
          <a:xfrm>
            <a:off x="9457560" y="204228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发展基础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content.4.content"/>
          <p:cNvSpPr/>
          <p:nvPr/>
        </p:nvSpPr>
        <p:spPr>
          <a:xfrm>
            <a:off x="9539640" y="310320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创作风格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艺术形式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唐诗宋词领域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8" name="content.1.title"/>
          <p:cNvSpPr/>
          <p:nvPr/>
        </p:nvSpPr>
        <p:spPr>
          <a:xfrm>
            <a:off x="618120" y="204228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文学史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9" name="content.1.content"/>
          <p:cNvSpPr/>
          <p:nvPr/>
        </p:nvSpPr>
        <p:spPr>
          <a:xfrm>
            <a:off x="589320" y="310320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唐诗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宋词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0" name="PlaceHolder 1"/>
          <p:cNvSpPr>
            <a:spLocks noGrp="1"/>
          </p:cNvSpPr>
          <p:nvPr>
            <p:ph type="title" idx="4294967295"/>
          </p:nvPr>
        </p:nvSpPr>
        <p:spPr>
          <a:xfrm>
            <a:off x="611640" y="25524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唐宋诗词影响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1" name="content.1.subtitle"/>
          <p:cNvSpPr/>
          <p:nvPr/>
        </p:nvSpPr>
        <p:spPr>
          <a:xfrm>
            <a:off x="611640" y="4143960"/>
            <a:ext cx="147996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经典传颂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2" name="content.1.title"/>
          <p:cNvSpPr/>
          <p:nvPr/>
        </p:nvSpPr>
        <p:spPr>
          <a:xfrm>
            <a:off x="1010520" y="2275200"/>
            <a:ext cx="147996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文学传统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3" name="content.2.subtitle"/>
          <p:cNvSpPr/>
          <p:nvPr/>
        </p:nvSpPr>
        <p:spPr>
          <a:xfrm>
            <a:off x="6669720" y="4144320"/>
            <a:ext cx="147996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至今称道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4" name="content.2.title"/>
          <p:cNvSpPr/>
          <p:nvPr/>
        </p:nvSpPr>
        <p:spPr>
          <a:xfrm>
            <a:off x="6747480" y="2275200"/>
            <a:ext cx="147996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艺术魅力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5" name="content.3.subtitle"/>
          <p:cNvSpPr/>
          <p:nvPr/>
        </p:nvSpPr>
        <p:spPr>
          <a:xfrm>
            <a:off x="3777840" y="4144320"/>
            <a:ext cx="147996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独特方式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6" name="content.3.title"/>
          <p:cNvSpPr/>
          <p:nvPr/>
        </p:nvSpPr>
        <p:spPr>
          <a:xfrm>
            <a:off x="3839400" y="2274840"/>
            <a:ext cx="147996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情感表达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7" name="content.4.subtitle"/>
          <p:cNvSpPr/>
          <p:nvPr/>
        </p:nvSpPr>
        <p:spPr>
          <a:xfrm>
            <a:off x="9852120" y="4197600"/>
            <a:ext cx="147996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文学启蒙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8" name="content.4.title"/>
          <p:cNvSpPr/>
          <p:nvPr/>
        </p:nvSpPr>
        <p:spPr>
          <a:xfrm>
            <a:off x="9918000" y="2275200"/>
            <a:ext cx="147996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影响后代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9" name="PlaceHolder 1"/>
          <p:cNvSpPr>
            <a:spLocks noGrp="1"/>
          </p:cNvSpPr>
          <p:nvPr>
            <p:ph/>
          </p:nvPr>
        </p:nvSpPr>
        <p:spPr>
          <a:xfrm>
            <a:off x="91692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仿宋"/>
                <a:ea typeface="仿宋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title" idx="4294967295"/>
          </p:nvPr>
        </p:nvSpPr>
        <p:spPr>
          <a:xfrm>
            <a:off x="3749040" y="258048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第四章 元曲明剧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3" name="title"/>
          <p:cNvSpPr/>
          <p:nvPr/>
        </p:nvSpPr>
        <p:spPr>
          <a:xfrm>
            <a:off x="8259480" y="99756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lt1"/>
                </a:solidFill>
                <a:latin typeface="仿宋"/>
                <a:ea typeface="仿宋"/>
              </a:rPr>
              <a:t>元曲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4" name="content"/>
          <p:cNvSpPr/>
          <p:nvPr/>
        </p:nvSpPr>
        <p:spPr>
          <a:xfrm>
            <a:off x="7155360" y="2878560"/>
            <a:ext cx="486756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仿宋"/>
                <a:ea typeface="仿宋"/>
              </a:rPr>
              <a:t>元曲是中国古代戏曲的珍贵遗产，代表作如关汉卿、白朴等剧作家的作品。元曲以其独特的音乐形式和戏剧结构在中国文学史上占有重要位置。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6" name="PlaceHolder 1"/>
          <p:cNvSpPr>
            <a:spLocks noGrp="1"/>
          </p:cNvSpPr>
          <p:nvPr>
            <p:ph type="title" idx="4294967295"/>
          </p:nvPr>
        </p:nvSpPr>
        <p:spPr>
          <a:xfrm>
            <a:off x="611640" y="25524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仿宋"/>
                <a:ea typeface="仿宋"/>
              </a:rPr>
              <a:t>元曲特点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7" name="content.1.subtitle"/>
          <p:cNvSpPr/>
          <p:nvPr/>
        </p:nvSpPr>
        <p:spPr>
          <a:xfrm>
            <a:off x="611640" y="4143960"/>
            <a:ext cx="147996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8" name="content.1.title"/>
          <p:cNvSpPr/>
          <p:nvPr/>
        </p:nvSpPr>
        <p:spPr>
          <a:xfrm>
            <a:off x="1010520" y="2275200"/>
            <a:ext cx="147996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丰富多彩的剧情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9" name="content.2.subtitle"/>
          <p:cNvSpPr/>
          <p:nvPr/>
        </p:nvSpPr>
        <p:spPr>
          <a:xfrm>
            <a:off x="6669720" y="4144320"/>
            <a:ext cx="147996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0" name="content.2.title"/>
          <p:cNvSpPr/>
          <p:nvPr/>
        </p:nvSpPr>
        <p:spPr>
          <a:xfrm>
            <a:off x="6747480" y="2275200"/>
            <a:ext cx="147996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音乐与舞蹈结合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1" name="content.3.subtitle"/>
          <p:cNvSpPr/>
          <p:nvPr/>
        </p:nvSpPr>
        <p:spPr>
          <a:xfrm>
            <a:off x="3777840" y="4144320"/>
            <a:ext cx="147996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2" name="content.3.title"/>
          <p:cNvSpPr/>
          <p:nvPr/>
        </p:nvSpPr>
        <p:spPr>
          <a:xfrm>
            <a:off x="3839400" y="2274840"/>
            <a:ext cx="147996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传统文化元素表现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content.4.subtitle"/>
          <p:cNvSpPr/>
          <p:nvPr/>
        </p:nvSpPr>
        <p:spPr>
          <a:xfrm>
            <a:off x="9852120" y="4197600"/>
            <a:ext cx="147996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仿宋"/>
                <a:ea typeface="仿宋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4" name="content.4.title"/>
          <p:cNvSpPr/>
          <p:nvPr/>
        </p:nvSpPr>
        <p:spPr>
          <a:xfrm>
            <a:off x="9918000" y="2275200"/>
            <a:ext cx="147996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仿宋"/>
                <a:ea typeface="仿宋"/>
              </a:rPr>
              <a:t>喜剧性与戏剧性并存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https://d.book118.com/597024010152006054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166</Paragraphs>
  <Slides>24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baseType="lpstr" size="33">
      <vt:lpstr>Arial</vt:lpstr>
      <vt:lpstr>Calibri</vt:lpstr>
      <vt:lpstr>微软雅黑</vt:lpstr>
      <vt:lpstr>Times New Roman</vt:lpstr>
      <vt:lpstr>Wingdings</vt:lpstr>
      <vt:lpstr>Symbol</vt:lpstr>
      <vt:lpstr>仿宋</vt:lpstr>
      <vt:lpstr>DejaVu Sans</vt:lpstr>
      <vt:lpstr>Office Theme</vt:lpstr>
      <vt:lpstr>中国文学名著与文学思潮</vt:lpstr>
      <vt:lpstr>目录</vt:lpstr>
      <vt:lpstr>第1章 中国文学名著与文学思潮</vt:lpstr>
      <vt:lpstr> </vt:lpstr>
      <vt:lpstr>先秦经典</vt:lpstr>
      <vt:lpstr>唐诗宋词</vt:lpstr>
      <vt:lpstr>元曲明剧</vt:lpstr>
      <vt:lpstr>明清小说</vt:lpstr>
      <vt:lpstr>近现代文学</vt:lpstr>
      <vt:lpstr>第2章 先秦经典</vt:lpstr>
      <vt:lpstr>先秦经典</vt:lpstr>
      <vt:lpstr> </vt:lpstr>
      <vt:lpstr>《楚辞》</vt:lpstr>
      <vt:lpstr>先秦文学思潮</vt:lpstr>
      <vt:lpstr>先秦文学影响</vt:lpstr>
      <vt:lpstr>第三章 唐诗宋词</vt:lpstr>
      <vt:lpstr> </vt:lpstr>
      <vt:lpstr>宋词</vt:lpstr>
      <vt:lpstr>唐诗宋词领域</vt:lpstr>
      <vt:lpstr>唐宋诗词影响</vt:lpstr>
      <vt:lpstr>第四章 元曲明剧</vt:lpstr>
      <vt:lpstr> </vt:lpstr>
      <vt:lpstr>元曲特点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2024-09-29T07:05:38.243</cp:lastPrinted>
  <dcterms:created xsi:type="dcterms:W3CDTF">2024-09-28T23:05:38Z</dcterms:created>
  <dcterms:modified xsi:type="dcterms:W3CDTF">2024-09-28T23:05:40Z</dcterms:modified>
</cp:coreProperties>
</file>