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B1F748-B78D-4059-B973-178557E80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15168C-6A98-405E-A3DF-DB66CCCB8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E4B3A9-AADE-42C8-8294-921E7DAD8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ADA7A-FC9D-463D-9D05-1D969FEC9C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FE10E7-8021-4FB3-B978-7CDABCC7F3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74E368-2639-4404-A4A5-28406EAF87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C9452A-7D93-43B1-9844-7094063C5F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56ACA-2EF3-4DDC-969E-168EE0C77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B7EA06-A570-4007-B76C-38B62D298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6069A-BA2A-45B7-AB91-2F71BA110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3C9C0-B453-45E8-B93F-9D7DDCC9D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 Id="rId3"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25150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香港的政治体制\n## 1.香港政治体制的历史背景与发展\n### 1.1英国殖民地时期的香港政治体制\n### 1.2香港回归祖国后的政治体制变革\n### 1.3香港政治体制的发展趋势与挑战\n## 2.香港特别行政区的政治架构与职能\n### 2.1香港特别行政区的政治组织架构\n### 2.2香港特别行政区政府的主要职能\n### 2.3香港特别行政区的政治权力运行原则\n## 3.香港的政治制度特点与优势\n### 3.1香港政治制度的特点：一国两制\n### 3.2香港政治制度的优势与价值\n### 3.3香港政治制度面临的挑战与完善\n## 4.香港政治体制下的选举制度\n### 4.1香港特别行政区的选举制度概述\n### 4.2香港特别行政区的立法会选举\n### 4.3香港特别行政区的行政长官选举\n## 5.香港政治体制下的政党与政治力量\n### 5.1香港主要政党与政治力量概述\n### 5.2香港政治力量的发展历程与变革\n### 5.3香港政治力量在政治体制中的角色与影响\n## 6.香港政治体制的未来发展展望\n### 6.1香港政治体制面临的机遇与挑战\n### 6.2香港政治体制的完善与发展方向\n### 6.3香港政治体制对香港未来发展的影响与意义\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a:t>香港的政治体制</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香港政治体制的历史背景与发展</a:t>
            </a:r>
            <a:endParaRPr/>
          </a:p>
        </p:txBody>
      </p:sp>
      <p:sp>
        <p:nvSpPr>
          <p:cNvPr id="12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2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grpSp>
        <p:nvGrpSpPr>
          <p:cNvPr id="21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12" name=""/>
            <p:cNvGrpSpPr/>
            <p:nvPr/>
          </p:nvGrpSpPr>
          <p:grpSpPr>
            <a:xfrm>
              <a:off x="4252327" y="1207692"/>
              <a:ext cx="8485777" cy="1440001"/>
              <a:chOff x="4252327" y="1207692"/>
              <a:chExt cx="8485777" cy="1440001"/>
            </a:xfrm>
          </p:grpSpPr>
          <p:sp>
            <p:nvSpPr>
              <p:cNvPr id="21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1842年鸦片战争后，香港成为英国殖民地</a:t>
                </a:r>
                <a:endParaRPr lang="en-US" altLang="zh-CN" sz="2000" b="1">
                  <a:latin typeface="Microsoft YaHei" panose="020b0503020204020204" pitchFamily="34" charset="-122"/>
                  <a:ea typeface="Microsoft YaHei" panose="020b0503020204020204" pitchFamily="34" charset="-122"/>
                </a:endParaRPr>
              </a:p>
            </p:txBody>
          </p:sp>
          <p:sp>
            <p:nvSpPr>
              <p:cNvPr id="21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英国政府设立香港殖民地政府，实行殖民统治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香港实行行政、立法、司法分治的政治体制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英国政府通过《香港法例》对香港实施法律管制</a:t>
                </a:r>
                <a:endParaRPr/>
              </a:p>
            </p:txBody>
          </p:sp>
          <p:pic>
            <p:nvPicPr>
              <p:cNvPr id="21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17" name=""/>
            <p:cNvGrpSpPr/>
            <p:nvPr/>
          </p:nvGrpSpPr>
          <p:grpSpPr>
            <a:xfrm>
              <a:off x="4252325" y="2998393"/>
              <a:ext cx="8485779" cy="1440000"/>
              <a:chOff x="4252325" y="2998393"/>
              <a:chExt cx="8485779" cy="1440000"/>
            </a:xfrm>
          </p:grpSpPr>
          <p:sp>
            <p:nvSpPr>
              <p:cNvPr id="21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20世纪初，香港逐渐发展成为国际贸易和金融中心</a:t>
                </a:r>
                <a:endParaRPr lang="en-US" altLang="zh-CN" sz="2000" b="1">
                  <a:latin typeface="Microsoft YaHei" panose="020b0503020204020204" pitchFamily="34" charset="-122"/>
                  <a:ea typeface="Microsoft YaHei" panose="020b0503020204020204" pitchFamily="34" charset="-122"/>
                </a:endParaRPr>
              </a:p>
            </p:txBody>
          </p:sp>
          <p:sp>
            <p:nvSpPr>
              <p:cNvPr id="22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香港的政治体制适应了这种变化，保持了政治稳定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香港政府实行了一系列改革，提高政府的效率和透明度</a:t>
                </a:r>
                <a:endParaRPr/>
              </a:p>
            </p:txBody>
          </p:sp>
          <p:pic>
            <p:nvPicPr>
              <p:cNvPr id="22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22" name=""/>
            <p:cNvGrpSpPr/>
            <p:nvPr/>
          </p:nvGrpSpPr>
          <p:grpSpPr>
            <a:xfrm>
              <a:off x="4252323" y="4789093"/>
              <a:ext cx="8485781" cy="1440002"/>
              <a:chOff x="4252323" y="4789093"/>
              <a:chExt cx="8485781" cy="1440002"/>
            </a:xfrm>
          </p:grpSpPr>
          <p:sp>
            <p:nvSpPr>
              <p:cNvPr id="22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1960年代，香港社会对民主和政治改革的呼声日益高涨</a:t>
                </a:r>
                <a:endParaRPr lang="en-US" altLang="zh-CN" sz="2000" b="1">
                  <a:latin typeface="Microsoft YaHei" panose="020b0503020204020204" pitchFamily="34" charset="-122"/>
                  <a:ea typeface="Microsoft YaHei" panose="020b0503020204020204" pitchFamily="34" charset="-122"/>
                </a:endParaRPr>
              </a:p>
            </p:txBody>
          </p:sp>
          <p:sp>
            <p:nvSpPr>
              <p:cNvPr id="22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香港政府开始实行一些政治改革，如成立市政局等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英国政府同意香港实行一定程度的地方自治</a:t>
                </a:r>
                <a:endParaRPr/>
              </a:p>
            </p:txBody>
          </p:sp>
          <p:pic>
            <p:nvPicPr>
              <p:cNvPr id="226"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2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英国殖民地时期的香港政治体制</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3}"/>
        <p:cNvGrpSpPr/>
        <p:nvPr/>
      </p:nvGrpSpPr>
      <p:grpSpPr>
        <a:xfrm>
          <a:off x="0" y="0"/>
          <a:ext cx="0" cy="0"/>
        </a:xfrm>
      </p:grpSpPr>
      <p:pic>
        <p:nvPicPr>
          <p:cNvPr id="2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1" name="Group 598"/>
            <p:cNvGrpSpPr/>
            <p:nvPr/>
          </p:nvGrpSpPr>
          <p:grpSpPr>
            <a:xfrm>
              <a:off x="763829" y="1414808"/>
              <a:ext cx="6972294" cy="2337649"/>
              <a:chOff x="763829" y="1414808"/>
              <a:chExt cx="6972294" cy="2337649"/>
            </a:xfrm>
          </p:grpSpPr>
          <p:sp>
            <p:nvSpPr>
              <p:cNvPr id="2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1997年香港回归祖国，实行“一国两制”</a:t>
                </a:r>
                <a:endParaRPr/>
              </a:p>
            </p:txBody>
          </p:sp>
          <p:sp>
            <p:nvSpPr>
              <p:cNvPr id="2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香港特别行政区政府成立，行使高度自治权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香港保持原有的政治体制，实行行政、立法、司法分治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中国政府对香港实施主权，但尊重香港的高度自治</a:t>
                </a:r>
                <a:endParaRPr/>
              </a:p>
            </p:txBody>
          </p:sp>
          <p:sp>
            <p:nvSpPr>
              <p:cNvPr id="2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8" name="Group 591"/>
            <p:cNvGrpSpPr/>
            <p:nvPr/>
          </p:nvGrpSpPr>
          <p:grpSpPr>
            <a:xfrm>
              <a:off x="689593" y="3949139"/>
              <a:ext cx="7078256" cy="2128975"/>
              <a:chOff x="689593" y="3949139"/>
              <a:chExt cx="7078256" cy="2128975"/>
            </a:xfrm>
          </p:grpSpPr>
          <p:sp>
            <p:nvSpPr>
              <p:cNvPr id="2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香港回归后，政治体制面临一系列挑战和变革</a:t>
                </a:r>
                <a:endParaRPr/>
              </a:p>
            </p:txBody>
          </p:sp>
          <p:sp>
            <p:nvSpPr>
              <p:cNvPr id="2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香港政府需要适应新的政治环境，加强与内地的合作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香港社会对民主和政治改革的呼声持续高涨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香港政府面临政治激进势力的挑战，如2014年的“占中”事件</a:t>
                </a:r>
                <a:endParaRPr/>
              </a:p>
            </p:txBody>
          </p:sp>
          <p:sp>
            <p:nvSpPr>
              <p:cNvPr id="2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香港回归祖国后的政治体制变革</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pic>
        <p:nvPicPr>
          <p:cNvPr id="2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9" name="Group 598"/>
            <p:cNvGrpSpPr/>
            <p:nvPr/>
          </p:nvGrpSpPr>
          <p:grpSpPr>
            <a:xfrm>
              <a:off x="763829" y="1414808"/>
              <a:ext cx="6972294" cy="2337649"/>
              <a:chOff x="763829" y="1414808"/>
              <a:chExt cx="6972294" cy="2337649"/>
            </a:xfrm>
          </p:grpSpPr>
          <p:sp>
            <p:nvSpPr>
              <p:cNvPr id="2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香港政治体制的发展趋势</a:t>
                </a:r>
                <a:endParaRPr/>
              </a:p>
            </p:txBody>
          </p:sp>
          <p:sp>
            <p:nvSpPr>
              <p:cNvPr id="2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香港政府将继续实行“一国两制”，保持政治稳定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香港政府将加强与内地的合作，促进香港与内地的融合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香港政府将推进政治改革，提高政府的透明度和民主程度</a:t>
                </a:r>
                <a:endParaRPr/>
              </a:p>
            </p:txBody>
          </p:sp>
          <p:sp>
            <p:nvSpPr>
              <p:cNvPr id="2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6" name="Group 591"/>
            <p:cNvGrpSpPr/>
            <p:nvPr/>
          </p:nvGrpSpPr>
          <p:grpSpPr>
            <a:xfrm>
              <a:off x="689593" y="3949139"/>
              <a:ext cx="7078256" cy="2128975"/>
              <a:chOff x="689593" y="3949139"/>
              <a:chExt cx="7078256" cy="2128975"/>
            </a:xfrm>
          </p:grpSpPr>
          <p:sp>
            <p:nvSpPr>
              <p:cNvPr id="2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香港政治体制面临的挑战</a:t>
                </a:r>
                <a:endParaRPr/>
              </a:p>
            </p:txBody>
          </p:sp>
          <p:sp>
            <p:nvSpPr>
              <p:cNvPr id="2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香港社会对民主和政治改革的呼声将持续高涨，政府需要妥善处理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香港政府需要应对政治激进势力的挑战，维护社会秩序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香港政府需要适应国际政治经济形势的变化，保持香港的国际地位</a:t>
                </a:r>
                <a:endParaRPr/>
              </a:p>
            </p:txBody>
          </p:sp>
          <p:sp>
            <p:nvSpPr>
              <p:cNvPr id="2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香港政治体制的发展趋势与挑战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4" name="" descr="{&quot;isTemplate&quot;:true,&quot;type&quot;:2}"/>
        <p:cNvGrpSpPr/>
        <p:nvPr/>
      </p:nvGrpSpPr>
      <p:grpSpPr>
        <a:xfrm>
          <a:off x="0" y="0"/>
          <a:ext cx="0" cy="0"/>
        </a:xfrm>
      </p:grpSpPr>
      <p:sp>
        <p:nvSpPr>
          <p:cNvPr id="265"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香港特别行政区的政治架构与职能</a:t>
            </a:r>
            <a:endParaRPr/>
          </a:p>
        </p:txBody>
      </p:sp>
      <p:sp>
        <p:nvSpPr>
          <p:cNvPr id="266"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267"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8" name="" descr="{&quot;isTemplate&quot;:true,&quot;type&quot;:3}"/>
        <p:cNvGrpSpPr/>
        <p:nvPr/>
      </p:nvGrpSpPr>
      <p:grpSpPr>
        <a:xfrm>
          <a:off x="0" y="0"/>
          <a:ext cx="0" cy="0"/>
        </a:xfrm>
      </p:grpSpPr>
      <p:pic>
        <p:nvPicPr>
          <p:cNvPr id="26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7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71" name="Group 2"/>
            <p:cNvGrpSpPr/>
            <p:nvPr/>
          </p:nvGrpSpPr>
          <p:grpSpPr>
            <a:xfrm>
              <a:off x="5982796" y="3116804"/>
              <a:ext cx="5783287" cy="1610798"/>
              <a:chOff x="5982796" y="3116804"/>
              <a:chExt cx="5783287" cy="1610798"/>
            </a:xfrm>
          </p:grpSpPr>
          <p:sp>
            <p:nvSpPr>
              <p:cNvPr id="27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香港特别行政区政府</a:t>
                </a:r>
                <a:endParaRPr/>
              </a:p>
            </p:txBody>
          </p:sp>
          <p:sp>
            <p:nvSpPr>
              <p:cNvPr id="27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行政长官：香港特别行政区的最高行政长官，行使香港特区的行政、立法、司法权力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政务司司长：协助行政长官处理香港特区政府的日常事务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财政司司长：负责香港特区政府的财政事务</a:t>
                </a:r>
                <a:endParaRPr/>
              </a:p>
            </p:txBody>
          </p:sp>
        </p:grpSp>
        <p:grpSp>
          <p:nvGrpSpPr>
            <p:cNvPr id="274" name="Group 5"/>
            <p:cNvGrpSpPr/>
            <p:nvPr/>
          </p:nvGrpSpPr>
          <p:grpSpPr>
            <a:xfrm>
              <a:off x="5982796" y="4769459"/>
              <a:ext cx="5783287" cy="1610798"/>
              <a:chOff x="5982796" y="4769459"/>
              <a:chExt cx="5783287" cy="1610798"/>
            </a:xfrm>
          </p:grpSpPr>
          <p:sp>
            <p:nvSpPr>
              <p:cNvPr id="27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香港立法会</a:t>
                </a:r>
                <a:endParaRPr/>
              </a:p>
            </p:txBody>
          </p:sp>
          <p:sp>
            <p:nvSpPr>
              <p:cNvPr id="27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立法会议员：香港特别行政区的立法机构成员，负责制定、修改和废止法律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立法会主席：负责主持立法会会议，领导立法会工作</a:t>
                </a:r>
                <a:endParaRPr/>
              </a:p>
            </p:txBody>
          </p:sp>
        </p:grpSp>
        <p:grpSp>
          <p:nvGrpSpPr>
            <p:cNvPr id="277" name="Group 407"/>
            <p:cNvGrpSpPr/>
            <p:nvPr/>
          </p:nvGrpSpPr>
          <p:grpSpPr>
            <a:xfrm>
              <a:off x="5982796" y="1468163"/>
              <a:ext cx="5700871" cy="1610798"/>
              <a:chOff x="5982796" y="1468163"/>
              <a:chExt cx="5700871" cy="1610798"/>
            </a:xfrm>
          </p:grpSpPr>
          <p:sp>
            <p:nvSpPr>
              <p:cNvPr id="27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香港司法机构</a:t>
                </a:r>
                <a:endParaRPr/>
              </a:p>
            </p:txBody>
          </p:sp>
          <p:sp>
            <p:nvSpPr>
              <p:cNvPr id="27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最高法院：香港特别行政区的最高司法机关，负责审理刑事和民事案件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高等法院：负责审理上诉案件，包括宪法、行政和税务等方面的案件</a:t>
                </a:r>
                <a:endParaRPr/>
              </a:p>
            </p:txBody>
          </p:sp>
        </p:grpSp>
      </p:grpSp>
      <p:sp>
        <p:nvSpPr>
          <p:cNvPr id="28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香港特别行政区的政治组织架构</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1" name="" descr="{&quot;isTemplate&quot;:true,&quot;type&quot;:3}"/>
        <p:cNvGrpSpPr/>
        <p:nvPr/>
      </p:nvGrpSpPr>
      <p:grpSpPr>
        <a:xfrm>
          <a:off x="0" y="0"/>
          <a:ext cx="0" cy="0"/>
        </a:xfrm>
      </p:grpSpPr>
      <p:sp>
        <p:nvSpPr>
          <p:cNvPr id="282"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283"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84" name="Group 474"/>
            <p:cNvGrpSpPr/>
            <p:nvPr/>
          </p:nvGrpSpPr>
          <p:grpSpPr>
            <a:xfrm>
              <a:off x="454962" y="1575832"/>
              <a:ext cx="5829300" cy="1489352"/>
              <a:chOff x="454963" y="1575832"/>
              <a:chExt cx="5829300" cy="1489352"/>
            </a:xfrm>
          </p:grpSpPr>
          <p:sp>
            <p:nvSpPr>
              <p:cNvPr id="285"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香港特别行政区政府负责制定和实施香港特区的法律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香港特别行政区政府负责维护香港特区的社会秩序，打击犯罪活动</a:t>
                </a:r>
                <a:endParaRPr/>
              </a:p>
            </p:txBody>
          </p:sp>
          <p:sp>
            <p:nvSpPr>
              <p:cNvPr id="286"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制定和实施法律，维护社会秩序</a:t>
                </a:r>
                <a:endParaRPr/>
              </a:p>
            </p:txBody>
          </p:sp>
        </p:grpSp>
        <p:grpSp>
          <p:nvGrpSpPr>
            <p:cNvPr id="287" name="Group 477"/>
            <p:cNvGrpSpPr/>
            <p:nvPr/>
          </p:nvGrpSpPr>
          <p:grpSpPr>
            <a:xfrm>
              <a:off x="454962" y="3071702"/>
              <a:ext cx="5829300" cy="1489351"/>
              <a:chOff x="454963" y="3071702"/>
              <a:chExt cx="5829300" cy="1489351"/>
            </a:xfrm>
          </p:grpSpPr>
          <p:sp>
            <p:nvSpPr>
              <p:cNvPr id="288"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香港特别行政区政府负责提供教育、医疗、交通等公共服务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香港特别行政区政府负责保障市民的基本生活权益，如社会保障、房屋等</a:t>
                </a:r>
                <a:endParaRPr/>
              </a:p>
            </p:txBody>
          </p:sp>
          <p:sp>
            <p:nvSpPr>
              <p:cNvPr id="289"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提供公共服务，保障市民生活</a:t>
                </a:r>
                <a:endParaRPr/>
              </a:p>
            </p:txBody>
          </p:sp>
        </p:grpSp>
        <p:grpSp>
          <p:nvGrpSpPr>
            <p:cNvPr id="290" name="Group 480"/>
            <p:cNvGrpSpPr/>
            <p:nvPr/>
          </p:nvGrpSpPr>
          <p:grpSpPr>
            <a:xfrm>
              <a:off x="454962" y="4660638"/>
              <a:ext cx="6019800" cy="1489352"/>
              <a:chOff x="454963" y="4660638"/>
              <a:chExt cx="6019800" cy="1489352"/>
            </a:xfrm>
          </p:grpSpPr>
          <p:sp>
            <p:nvSpPr>
              <p:cNvPr id="291"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香港特别行政区政府负责制定和实施经济政策，促进香港经济发展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香港特别行政区政府负责维护香港的国际地位，加强与世界各地的联系</a:t>
                </a:r>
                <a:endParaRPr/>
              </a:p>
            </p:txBody>
          </p:sp>
          <p:sp>
            <p:nvSpPr>
              <p:cNvPr id="292"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促进经济发展，维护香港的国际地位</a:t>
                </a:r>
                <a:endParaRPr/>
              </a:p>
            </p:txBody>
          </p:sp>
        </p:grpSp>
      </p:grpSp>
      <p:pic>
        <p:nvPicPr>
          <p:cNvPr id="293"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94"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95"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96"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香港特别行政区政府的主要职能</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8" name="" descr="{&quot;isTemplate&quot;:true,&quot;type&quot;:3}"/>
        <p:cNvGrpSpPr/>
        <p:nvPr/>
      </p:nvGrpSpPr>
      <p:grpSpPr>
        <a:xfrm>
          <a:off x="0" y="0"/>
          <a:ext cx="0" cy="0"/>
        </a:xfrm>
      </p:grpSpPr>
      <p:pic>
        <p:nvPicPr>
          <p:cNvPr id="299"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00"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301" name="Group 3"/>
            <p:cNvGrpSpPr/>
            <p:nvPr/>
          </p:nvGrpSpPr>
          <p:grpSpPr>
            <a:xfrm>
              <a:off x="5328795" y="1294832"/>
              <a:ext cx="6099220" cy="1468186"/>
              <a:chOff x="5328795" y="1294832"/>
              <a:chExt cx="6099220" cy="1468186"/>
            </a:xfrm>
          </p:grpSpPr>
          <p:sp>
            <p:nvSpPr>
              <p:cNvPr id="302"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3"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分权制衡原则</a:t>
                </a:r>
                <a:endParaRPr/>
              </a:p>
            </p:txBody>
          </p:sp>
          <p:sp>
            <p:nvSpPr>
              <p:cNvPr id="304"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香港特别行政区政府实行行政、立法、司法分治，各部门互相制衡</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香港特别行政区政府实行立法会选举，实现政治权力的民主分配</a:t>
                </a:r>
                <a:endParaRPr/>
              </a:p>
            </p:txBody>
          </p:sp>
        </p:grpSp>
        <p:grpSp>
          <p:nvGrpSpPr>
            <p:cNvPr id="305" name="Group 8"/>
            <p:cNvGrpSpPr/>
            <p:nvPr/>
          </p:nvGrpSpPr>
          <p:grpSpPr>
            <a:xfrm>
              <a:off x="5328795" y="2945066"/>
              <a:ext cx="6099220" cy="1468186"/>
              <a:chOff x="5328795" y="2945066"/>
              <a:chExt cx="6099220" cy="1468186"/>
            </a:xfrm>
          </p:grpSpPr>
          <p:sp>
            <p:nvSpPr>
              <p:cNvPr id="306"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7"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法治原则</a:t>
                </a:r>
                <a:endParaRPr/>
              </a:p>
            </p:txBody>
          </p:sp>
          <p:sp>
            <p:nvSpPr>
              <p:cNvPr id="308"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香港特别行政区政府实行法治，尊重和保障人权和自由</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香港特别行政区政府实行司法独立，确保司法公正和公平</a:t>
                </a:r>
                <a:endParaRPr/>
              </a:p>
            </p:txBody>
          </p:sp>
        </p:grpSp>
        <p:grpSp>
          <p:nvGrpSpPr>
            <p:cNvPr id="309" name="Group 13"/>
            <p:cNvGrpSpPr/>
            <p:nvPr/>
          </p:nvGrpSpPr>
          <p:grpSpPr>
            <a:xfrm>
              <a:off x="5328795" y="4595300"/>
              <a:ext cx="6099220" cy="1468186"/>
              <a:chOff x="5328795" y="4595300"/>
              <a:chExt cx="6099220" cy="1468186"/>
            </a:xfrm>
          </p:grpSpPr>
          <p:sp>
            <p:nvSpPr>
              <p:cNvPr id="310"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11"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民主原则</a:t>
                </a:r>
                <a:endParaRPr/>
              </a:p>
            </p:txBody>
          </p:sp>
          <p:sp>
            <p:nvSpPr>
              <p:cNvPr id="312"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香港特别行政区政府实行民主制度，保障市民参与政治的权利</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香港特别行政区政府实行政治改革，提高政府的透明度和民主程度</a:t>
                </a:r>
                <a:endParaRPr/>
              </a:p>
            </p:txBody>
          </p:sp>
        </p:grpSp>
      </p:grpSp>
      <p:sp>
        <p:nvSpPr>
          <p:cNvPr id="31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香港特别行政区的政治权力运行原则</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香港的政治制度特点与优势</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香港政治制度的特点：一国两制</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香港特别行政区政府行使高度自治权</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香港特别行政区政府负责制定和实施香港特区的法律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香港特别行政区政府负责维护香港特区的社会秩序，打击犯罪活动</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香港特别行政区政府尊重中央政府的权威</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香港特别行政区政府接受中央政府的领导，执行中央政府的外交、国防等方面的政策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香港特别行政区政府就涉及国家安全等重大事项与中央政府进行沟通和协调</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grpSp>
        <p:nvGrpSpPr>
          <p:cNvPr id="2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5" name="Group 628"/>
            <p:cNvGrpSpPr/>
            <p:nvPr/>
          </p:nvGrpSpPr>
          <p:grpSpPr>
            <a:xfrm>
              <a:off x="1197254" y="3971227"/>
              <a:ext cx="11008530" cy="2106887"/>
              <a:chOff x="1197254" y="3971227"/>
              <a:chExt cx="11008530" cy="2106887"/>
            </a:xfrm>
          </p:grpSpPr>
          <p:sp>
            <p:nvSpPr>
              <p:cNvPr id="2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香港政治制度有利于保持香港的政治稳定和社会秩序</a:t>
                </a:r>
                <a:endParaRPr/>
              </a:p>
            </p:txBody>
          </p:sp>
          <p:sp>
            <p:nvSpPr>
              <p:cNvPr id="3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香港特别行政区政府实行行政、立法、司法分治，各部门互相制衡，有利于维护政治稳定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香港特别行政区政府实行法治，尊重和保障人权和自由，有利于维护社会秩序</a:t>
                </a:r>
                <a:endParaRPr/>
              </a:p>
            </p:txBody>
          </p:sp>
        </p:grpSp>
        <p:grpSp>
          <p:nvGrpSpPr>
            <p:cNvPr id="32" name="Group 635"/>
            <p:cNvGrpSpPr/>
            <p:nvPr/>
          </p:nvGrpSpPr>
          <p:grpSpPr>
            <a:xfrm>
              <a:off x="3499345" y="1423099"/>
              <a:ext cx="11008530" cy="2005901"/>
              <a:chOff x="3499345" y="1423099"/>
              <a:chExt cx="11008530" cy="2005901"/>
            </a:xfrm>
          </p:grpSpPr>
          <p:sp>
            <p:nvSpPr>
              <p:cNvPr id="3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香港政治制度有利于保障香港的高度自治和特殊市场经济体制</a:t>
                </a:r>
                <a:endParaRPr/>
              </a:p>
            </p:txBody>
          </p:sp>
          <p:sp>
            <p:nvSpPr>
              <p:cNvPr id="3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香港特别行政区政府行使高度自治权，有利于保障香港的特殊市场经济体制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香港特别行政区政府尊重中央政府的权威，有利于维护香港的繁荣稳定</a:t>
                </a:r>
                <a:endParaRPr/>
              </a:p>
            </p:txBody>
          </p:sp>
          <p:sp>
            <p:nvSpPr>
              <p:cNvPr id="3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香港政治制度的优势与价值</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sp>
        <p:nvSpPr>
          <p:cNvPr id="4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香港政治制度面临的挑战与完善</a:t>
            </a:r>
            <a:endParaRPr lang="en-US" altLang="zh-CN" sz="2800" b="1">
              <a:latin typeface="+mj-ea"/>
              <a:ea typeface="+mj-ea"/>
            </a:endParaRPr>
          </a:p>
        </p:txBody>
      </p:sp>
      <p:grpSp>
        <p:nvGrpSpPr>
          <p:cNvPr id="4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3" name=""/>
            <p:cNvGrpSpPr/>
            <p:nvPr/>
          </p:nvGrpSpPr>
          <p:grpSpPr>
            <a:xfrm>
              <a:off x="660399" y="2074672"/>
              <a:ext cx="5100082" cy="4536540"/>
              <a:chOff x="660399" y="2074672"/>
              <a:chExt cx="5100082" cy="4536540"/>
            </a:xfrm>
          </p:grpSpPr>
          <p:sp>
            <p:nvSpPr>
              <p:cNvPr id="4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香港政治制度面临民主和政治改革的压力</a:t>
                </a:r>
                <a:endParaRPr lang="en-US" altLang="zh-CN" sz="2000" b="1">
                  <a:latin typeface="Microsoft YaHei" panose="020b0503020204020204" pitchFamily="34" charset="-122"/>
                  <a:ea typeface="Microsoft YaHei" panose="020b0503020204020204" pitchFamily="34" charset="-122"/>
                </a:endParaRPr>
              </a:p>
            </p:txBody>
          </p:sp>
          <p:sp>
            <p:nvSpPr>
              <p:cNvPr id="4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香港社会对民主和政治改革的呼声日益高涨，政府需要妥善处理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香港政府需要推进政治改革，提高政府的透明度和民主程度</a:t>
                </a:r>
                <a:endParaRPr/>
              </a:p>
            </p:txBody>
          </p:sp>
          <p:pic>
            <p:nvPicPr>
              <p:cNvPr id="4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8" name=""/>
            <p:cNvGrpSpPr/>
            <p:nvPr/>
          </p:nvGrpSpPr>
          <p:grpSpPr>
            <a:xfrm>
              <a:off x="6431519" y="2074672"/>
              <a:ext cx="5100082" cy="4536540"/>
              <a:chOff x="660399" y="2074672"/>
              <a:chExt cx="5100082" cy="4536540"/>
            </a:xfrm>
          </p:grpSpPr>
          <p:sp>
            <p:nvSpPr>
              <p:cNvPr id="4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香港政治制度需要加强与内地的合作</a:t>
                </a:r>
                <a:endParaRPr lang="en-US" altLang="zh-CN" sz="2000" b="1">
                  <a:latin typeface="Microsoft YaHei" panose="020b0503020204020204" pitchFamily="34" charset="-122"/>
                  <a:ea typeface="Microsoft YaHei" panose="020b0503020204020204" pitchFamily="34" charset="-122"/>
                </a:endParaRPr>
              </a:p>
            </p:txBody>
          </p:sp>
          <p:sp>
            <p:nvSpPr>
              <p:cNvPr id="5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香港政府需要加强与内地的合作，促进香港与内地的融合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香港政府需要就涉及国家安全等重大事项与中央政府进行沟通和协调</a:t>
                </a:r>
                <a:endParaRPr/>
              </a:p>
            </p:txBody>
          </p:sp>
          <p:pic>
            <p:nvPicPr>
              <p:cNvPr id="5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https://d.book118.com/597025150004006046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香港的政治体制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2024-09-20T23:19:48.263</cp:lastPrinted>
  <dcterms:created xsi:type="dcterms:W3CDTF">2024-09-20T15:19:48Z</dcterms:created>
  <dcterms:modified xsi:type="dcterms:W3CDTF">2024-09-20T15:19:50Z</dcterms:modified>
</cp:coreProperties>
</file>