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5CF8D-BC24-4CE5-BE43-268A6044A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FC436-C616-417D-AC4C-24A61D263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98713-BD8A-40A0-BF8F-E79B4074D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F73C8-D53C-4494-82E3-641380B0C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A1E6FB-ADB1-4E09-82D4-F4ED383AA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DE63C2-3748-4FCB-BDFB-A8377602B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C3F153-9659-494C-A1C0-8F9A1EE99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F7798-A92C-42F6-BFC4-D618EA10C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B6D09-E1B5-4028-9476-F4CBD3750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FE76B-DB60-4A7C-9679-BE5690B56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D4A4C-0B8C-4F7B-AADC-5C73B668D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30064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生儿优质护理\n## 1.新生儿基本概念及生理特点\n### 1.1新生儿的定义与分类\n### 1.2新生儿的生理特点\n### 1.3新生儿的生命体征评估\n## 2.新生儿护理的重要性\n### 2.1新生儿护理对健康的影响\n### 2.2新生儿护理对家庭的影响\n### 2.3新生儿护理对社会的影响\n## 3.新生儿日常护理措施\n### 3.1新生儿保暖与舒适护理\n### 3.2新生儿喂养与营养管理\n### 3.3新生儿皮肤与口腔护理\n## 4.新生儿特殊症状与护理\n### 4.1新生儿黄疸的护理\n### 4.2新生儿肺炎的护理\n### 4.3新生儿腹泻的护理\n## 5.新生儿安全防护与急救措施\n### 5.1新生儿安全防护措施\n### 5.2新生儿急救知识与技能\n### 5.3新生儿疫苗接种与健康管理\n## 6.新生儿护理中的伦理与法律问题\n### 6.1新生儿护理中的伦理原则\n### 6.2新生儿护理中的法律责任\n### 6.3新生儿护理中的隐私保护\n## 7.新生儿护理的未来趋势与挑战\n### 7.1新生儿护理技术的发展\n### 7.2新生儿护理模式的变化\n### 7.3新生儿护理面临的挑战与对策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新生儿优质护理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新生儿基本概念及生理特点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新生儿的定义</a:t>
                </a:r>
                <a:endParaRPr/>
              </a:p>
            </p:txBody>
          </p:sp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出生至28天内的婴儿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身体各系统尚未发育完善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适应能力较弱，易受外界影响</a:t>
                </a:r>
                <a:endParaRPr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新生儿的分类</a:t>
                </a:r>
                <a:endParaRPr/>
              </a:p>
            </p:txBody>
          </p:sp>
          <p:sp>
            <p:nvSpPr>
              <p:cNvPr id="2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足月儿：37周至42周出生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早产儿：小于37周出生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过期产儿：大于42周出生</a:t>
                </a:r>
                <a:endParaRPr/>
              </a:p>
            </p:txBody>
          </p:sp>
          <p:sp>
            <p:nvSpPr>
              <p:cNvPr id="2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84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体温调节能力差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体温易受外界环境影响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需要保暖措施</a:t>
                </a:r>
                <a:endParaRPr/>
              </a:p>
            </p:txBody>
          </p:sp>
          <p:pic>
            <p:nvPicPr>
              <p:cNvPr id="288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9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呼吸系统发育不完善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呼吸浅而快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需要特殊呼吸管理</a:t>
                </a:r>
                <a:endParaRPr/>
              </a:p>
            </p:txBody>
          </p:sp>
          <p:pic>
            <p:nvPicPr>
              <p:cNvPr id="293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消化系统功能较弱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胃肠蠕动功能不完善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喂养方式需特殊调整</a:t>
                </a:r>
                <a:endParaRPr/>
              </a:p>
            </p:txBody>
          </p:sp>
          <p:pic>
            <p:nvPicPr>
              <p:cNvPr id="298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9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循环系统不稳定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心血管系统易受外界影响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需要密切监测生命体征</a:t>
                </a:r>
                <a:endParaRPr/>
              </a:p>
            </p:txBody>
          </p:sp>
          <p:pic>
            <p:nvPicPr>
              <p:cNvPr id="303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新生儿的生理特点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新生儿的生命体征评估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08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测量方法：肛温、腋温、耳温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正常范围：36.5℃至37.5℃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13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测量方法：观察呼吸频率、节律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正常范围：30次/分至60次/分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18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1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测量方法：听诊、脉搏监测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正常范围：100次/分至140次/分</a:t>
                </a:r>
                <a:endParaRPr/>
              </a:p>
            </p:txBody>
          </p:sp>
          <p:pic>
            <p:nvPicPr>
              <p:cNvPr id="3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23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2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测量方法：无创血压监测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正常范围：60/40mmHg至80/50mmHg</a:t>
                </a:r>
                <a:endParaRPr/>
              </a:p>
            </p:txBody>
          </p:sp>
          <p:pic>
            <p:nvPicPr>
              <p:cNvPr id="3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新生儿护理的重要性</a:t>
            </a:r>
            <a:endParaRPr/>
          </a:p>
        </p:txBody>
      </p:sp>
      <p:sp>
        <p:nvSpPr>
          <p:cNvPr id="3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3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3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促进生长发育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提供适宜的环境和营养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降低疾病发生率</a:t>
                </a:r>
                <a:endParaRPr/>
              </a:p>
            </p:txBody>
          </p:sp>
          <p:sp>
            <p:nvSpPr>
              <p:cNvPr id="33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及时发现和处理异常情况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减少严重疾病的发生</a:t>
                </a:r>
                <a:endParaRPr/>
              </a:p>
            </p:txBody>
          </p:sp>
          <p:sp>
            <p:nvSpPr>
              <p:cNvPr id="34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为成长打下坚实基础</a:t>
                </a:r>
                <a:endParaRPr/>
              </a:p>
            </p:txBody>
          </p:sp>
          <p:sp>
            <p:nvSpPr>
              <p:cNvPr id="34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新生儿护理对健康的影响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4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5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5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增强家庭凝聚力</a:t>
                </a:r>
                <a:endParaRPr/>
              </a:p>
            </p:txBody>
          </p:sp>
          <p:sp>
            <p:nvSpPr>
              <p:cNvPr id="35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共同参与护理工作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促进家庭成员间的沟通与理解</a:t>
                </a:r>
                <a:endParaRPr/>
              </a:p>
            </p:txBody>
          </p:sp>
        </p:grpSp>
        <p:grpSp>
          <p:nvGrpSpPr>
            <p:cNvPr id="35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提高家庭幸福感</a:t>
                </a:r>
                <a:endParaRPr/>
              </a:p>
            </p:txBody>
          </p:sp>
          <p:sp>
            <p:nvSpPr>
              <p:cNvPr id="3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新生命的到来带来喜悦   -孩子的成长过程充满期待</a:t>
                </a:r>
                <a:endParaRPr/>
              </a:p>
            </p:txBody>
          </p:sp>
        </p:grpSp>
        <p:grpSp>
          <p:nvGrpSpPr>
            <p:cNvPr id="35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5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减轻家庭负担</a:t>
                </a:r>
                <a:endParaRPr/>
              </a:p>
            </p:txBody>
          </p:sp>
          <p:sp>
            <p:nvSpPr>
              <p:cNvPr id="35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提供专业的护理指导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降低因护理不当导致的疾病发生</a:t>
                </a:r>
                <a:endParaRPr/>
              </a:p>
            </p:txBody>
          </p:sp>
        </p:grpSp>
      </p:grpSp>
      <p:sp>
        <p:nvSpPr>
          <p:cNvPr id="3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新生儿护理对家庭的影响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6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6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6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6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优质的护理促进新生儿健康成长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为社会培养优秀的人才</a:t>
                </a:r>
                <a:endParaRPr/>
              </a:p>
            </p:txBody>
          </p:sp>
          <p:sp>
            <p:nvSpPr>
              <p:cNvPr id="36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提高人口素质</a:t>
                </a:r>
                <a:endParaRPr/>
              </a:p>
            </p:txBody>
          </p:sp>
        </p:grpSp>
        <p:grpSp>
          <p:nvGrpSpPr>
            <p:cNvPr id="36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7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降低社会负担</a:t>
                </a:r>
                <a:endParaRPr/>
              </a:p>
            </p:txBody>
          </p:sp>
          <p:sp>
            <p:nvSpPr>
              <p:cNvPr id="37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预防和减少新生儿疾病的发生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提高家庭和社会的幸福感</a:t>
                </a:r>
                <a:endParaRPr/>
              </a:p>
            </p:txBody>
          </p:sp>
        </p:grpSp>
        <p:grpSp>
          <p:nvGrpSpPr>
            <p:cNvPr id="37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7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</a:t>
                </a:r>
                <a:endParaRPr/>
              </a:p>
            </p:txBody>
          </p:sp>
          <p:sp>
            <p:nvSpPr>
              <p:cNvPr id="37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家庭和谐有助于社会稳定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优秀的人才为社会发展做出贡献</a:t>
                </a:r>
                <a:endParaRPr/>
              </a:p>
            </p:txBody>
          </p:sp>
        </p:grpSp>
      </p:grpSp>
      <p:sp>
        <p:nvSpPr>
          <p:cNvPr id="3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新生儿护理对社会的影响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7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7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7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新生儿日常护理措施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新生儿保暖与舒适护理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保暖措施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提供适宜的温度环境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穿着合适的衣物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避免过冷或过热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舒适护理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清洁皮肤和口腔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定期更换尿布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给予适当的安抚和拥抱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新生儿喂养与营养管理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喂养方式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母乳喂养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人工喂养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混合喂养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定期评估营养状况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合理安排喂养时间和量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给予适量的维生素和矿物质补充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皮肤护理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清洁皮肤，避免感染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防止摩擦和潮湿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注意观察皮肤状况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清洁口腔，预防口腔感染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注意观察口腔黏膜和舌苔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定期检查牙齿发育情况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新生儿皮肤与口腔护理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新生儿特殊症状与护理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观察黄疸症状</a:t>
                </a:r>
                <a:endParaRPr/>
              </a:p>
            </p:txBody>
          </p:sp>
          <p:sp>
            <p:nvSpPr>
              <p:cNvPr id="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注意皮肤、黏膜和巩膜的黄染情况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观察精神状态和食欲</a:t>
                </a:r>
                <a:endParaRPr/>
              </a:p>
            </p:txBody>
          </p:sp>
          <p:sp>
            <p:nvSpPr>
              <p:cNvPr id="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保持室内光线充足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给予充足的水分摄入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如病情严重，及时就医</a:t>
                </a:r>
                <a:endParaRPr/>
              </a:p>
            </p:txBody>
          </p:sp>
          <p:sp>
            <p:nvSpPr>
              <p:cNvPr id="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新生儿黄疸的护理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https://d.book118.com/597030064046006043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新生儿优质护理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2024-09-17T00:48:22.273</cp:lastPrinted>
  <dcterms:created xsi:type="dcterms:W3CDTF">2024-09-16T16:48:22Z</dcterms:created>
  <dcterms:modified xsi:type="dcterms:W3CDTF">2024-09-16T16:48:24Z</dcterms:modified>
</cp:coreProperties>
</file>